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04" r:id="rId2"/>
    <p:sldId id="288" r:id="rId3"/>
    <p:sldId id="273" r:id="rId4"/>
    <p:sldId id="289" r:id="rId5"/>
    <p:sldId id="290" r:id="rId6"/>
    <p:sldId id="292" r:id="rId7"/>
    <p:sldId id="299" r:id="rId8"/>
    <p:sldId id="291" r:id="rId9"/>
    <p:sldId id="302" r:id="rId10"/>
    <p:sldId id="295" r:id="rId11"/>
    <p:sldId id="300" r:id="rId12"/>
    <p:sldId id="297" r:id="rId13"/>
    <p:sldId id="298"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7351"/>
    <a:srgbClr val="8D7E59"/>
    <a:srgbClr val="2A547E"/>
    <a:srgbClr val="D0C8B4"/>
    <a:srgbClr val="AEA07E"/>
    <a:srgbClr val="9E8E66"/>
    <a:srgbClr val="9C8B62"/>
    <a:srgbClr val="B5A889"/>
    <a:srgbClr val="996633"/>
    <a:srgbClr val="C6D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7112" autoAdjust="0"/>
    <p:restoredTop sz="55282" autoAdjust="0"/>
  </p:normalViewPr>
  <p:slideViewPr>
    <p:cSldViewPr>
      <p:cViewPr>
        <p:scale>
          <a:sx n="70" d="100"/>
          <a:sy n="70" d="100"/>
        </p:scale>
        <p:origin x="-1626" y="-9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06"/>
    </p:cViewPr>
  </p:sorterViewPr>
  <p:notesViewPr>
    <p:cSldViewPr>
      <p:cViewPr>
        <p:scale>
          <a:sx n="90" d="100"/>
          <a:sy n="90" d="100"/>
        </p:scale>
        <p:origin x="-876" y="178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145" cy="464205"/>
          </a:xfrm>
          <a:prstGeom prst="rect">
            <a:avLst/>
          </a:prstGeom>
        </p:spPr>
        <p:txBody>
          <a:bodyPr vert="horz" lIns="88126" tIns="44064" rIns="88126" bIns="44064" rtlCol="0"/>
          <a:lstStyle>
            <a:lvl1pPr algn="l">
              <a:defRPr sz="1200"/>
            </a:lvl1pPr>
          </a:lstStyle>
          <a:p>
            <a:endParaRPr lang="en-US" dirty="0"/>
          </a:p>
        </p:txBody>
      </p:sp>
      <p:sp>
        <p:nvSpPr>
          <p:cNvPr id="3" name="Date Placeholder 2"/>
          <p:cNvSpPr>
            <a:spLocks noGrp="1"/>
          </p:cNvSpPr>
          <p:nvPr>
            <p:ph type="dt" sz="quarter" idx="1"/>
          </p:nvPr>
        </p:nvSpPr>
        <p:spPr>
          <a:xfrm>
            <a:off x="3970734" y="2"/>
            <a:ext cx="3038145" cy="464205"/>
          </a:xfrm>
          <a:prstGeom prst="rect">
            <a:avLst/>
          </a:prstGeom>
        </p:spPr>
        <p:txBody>
          <a:bodyPr vert="horz" lIns="88126" tIns="44064" rIns="88126" bIns="44064" rtlCol="0"/>
          <a:lstStyle>
            <a:lvl1pPr algn="r">
              <a:defRPr sz="1200"/>
            </a:lvl1pPr>
          </a:lstStyle>
          <a:p>
            <a:fld id="{A59E69BE-94B4-4027-808E-8AC20641F4A0}" type="datetimeFigureOut">
              <a:rPr lang="en-US" smtClean="0"/>
              <a:pPr/>
              <a:t>3/1/2013</a:t>
            </a:fld>
            <a:endParaRPr lang="en-US" dirty="0"/>
          </a:p>
        </p:txBody>
      </p:sp>
      <p:sp>
        <p:nvSpPr>
          <p:cNvPr id="4" name="Footer Placeholder 3"/>
          <p:cNvSpPr>
            <a:spLocks noGrp="1"/>
          </p:cNvSpPr>
          <p:nvPr>
            <p:ph type="ftr" sz="quarter" idx="2"/>
          </p:nvPr>
        </p:nvSpPr>
        <p:spPr>
          <a:xfrm>
            <a:off x="1" y="8830660"/>
            <a:ext cx="3038145" cy="464205"/>
          </a:xfrm>
          <a:prstGeom prst="rect">
            <a:avLst/>
          </a:prstGeom>
        </p:spPr>
        <p:txBody>
          <a:bodyPr vert="horz" lIns="88126" tIns="44064" rIns="88126" bIns="4406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60"/>
            <a:ext cx="3038145" cy="464205"/>
          </a:xfrm>
          <a:prstGeom prst="rect">
            <a:avLst/>
          </a:prstGeom>
        </p:spPr>
        <p:txBody>
          <a:bodyPr vert="horz" lIns="88126" tIns="44064" rIns="88126" bIns="44064" rtlCol="0" anchor="b"/>
          <a:lstStyle>
            <a:lvl1pPr algn="r">
              <a:defRPr sz="1200"/>
            </a:lvl1pPr>
          </a:lstStyle>
          <a:p>
            <a:fld id="{FEC5D623-E815-484D-BBC5-6E3028D3BE1B}" type="slidenum">
              <a:rPr lang="en-US" smtClean="0"/>
              <a:pPr/>
              <a:t>‹#›</a:t>
            </a:fld>
            <a:endParaRPr lang="en-US" dirty="0"/>
          </a:p>
        </p:txBody>
      </p:sp>
    </p:spTree>
    <p:extLst>
      <p:ext uri="{BB962C8B-B14F-4D97-AF65-F5344CB8AC3E}">
        <p14:creationId xmlns:p14="http://schemas.microsoft.com/office/powerpoint/2010/main" val="19278576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1" y="1"/>
            <a:ext cx="3038145" cy="465743"/>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defTabSz="913391">
              <a:defRPr sz="1200" smtClean="0"/>
            </a:lvl1pPr>
          </a:lstStyle>
          <a:p>
            <a:pPr>
              <a:defRPr/>
            </a:pPr>
            <a:endParaRPr lang="en-US" dirty="0"/>
          </a:p>
        </p:txBody>
      </p:sp>
      <p:sp>
        <p:nvSpPr>
          <p:cNvPr id="4099" name="Rectangle 3"/>
          <p:cNvSpPr>
            <a:spLocks noGrp="1" noChangeArrowheads="1"/>
          </p:cNvSpPr>
          <p:nvPr>
            <p:ph type="dt" idx="1"/>
          </p:nvPr>
        </p:nvSpPr>
        <p:spPr bwMode="auto">
          <a:xfrm>
            <a:off x="3970734" y="1"/>
            <a:ext cx="3038145" cy="465743"/>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lvl1pPr algn="r" defTabSz="913391">
              <a:defRPr sz="1200" smtClean="0"/>
            </a:lvl1pPr>
          </a:lstStyle>
          <a:p>
            <a:pPr>
              <a:defRPr/>
            </a:pPr>
            <a:endParaRPr lang="en-US" dirty="0"/>
          </a:p>
        </p:txBody>
      </p:sp>
      <p:sp>
        <p:nvSpPr>
          <p:cNvPr id="1843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1346" y="4416099"/>
            <a:ext cx="5607711" cy="4183995"/>
          </a:xfrm>
          <a:prstGeom prst="rect">
            <a:avLst/>
          </a:prstGeom>
          <a:noFill/>
          <a:ln w="9525">
            <a:noFill/>
            <a:miter lim="800000"/>
            <a:headEnd/>
            <a:tailEnd/>
          </a:ln>
          <a:effectLst/>
        </p:spPr>
        <p:txBody>
          <a:bodyPr vert="horz" wrap="square" lIns="91413" tIns="45706" rIns="91413" bIns="4570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1" y="8829122"/>
            <a:ext cx="3038145" cy="465743"/>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defTabSz="913391">
              <a:defRPr sz="1200" smtClean="0"/>
            </a:lvl1pPr>
          </a:lstStyle>
          <a:p>
            <a:pPr>
              <a:defRPr/>
            </a:pPr>
            <a:endParaRPr lang="en-US" dirty="0"/>
          </a:p>
        </p:txBody>
      </p:sp>
      <p:sp>
        <p:nvSpPr>
          <p:cNvPr id="4103" name="Rectangle 7"/>
          <p:cNvSpPr>
            <a:spLocks noGrp="1" noChangeArrowheads="1"/>
          </p:cNvSpPr>
          <p:nvPr>
            <p:ph type="sldNum" sz="quarter" idx="5"/>
          </p:nvPr>
        </p:nvSpPr>
        <p:spPr bwMode="auto">
          <a:xfrm>
            <a:off x="3970734" y="8829122"/>
            <a:ext cx="3038145" cy="465743"/>
          </a:xfrm>
          <a:prstGeom prst="rect">
            <a:avLst/>
          </a:prstGeom>
          <a:noFill/>
          <a:ln w="9525">
            <a:noFill/>
            <a:miter lim="800000"/>
            <a:headEnd/>
            <a:tailEnd/>
          </a:ln>
          <a:effectLst/>
        </p:spPr>
        <p:txBody>
          <a:bodyPr vert="horz" wrap="square" lIns="91413" tIns="45706" rIns="91413" bIns="45706" numCol="1" anchor="b" anchorCtr="0" compatLnSpc="1">
            <a:prstTxWarp prst="textNoShape">
              <a:avLst/>
            </a:prstTxWarp>
          </a:bodyPr>
          <a:lstStyle>
            <a:lvl1pPr algn="r" defTabSz="913391">
              <a:defRPr sz="1200" smtClean="0"/>
            </a:lvl1pPr>
          </a:lstStyle>
          <a:p>
            <a:pPr>
              <a:defRPr/>
            </a:pPr>
            <a:fld id="{70AA3224-2F44-43B9-9986-1994E7E7894A}" type="slidenum">
              <a:rPr lang="en-US" smtClean="0"/>
              <a:pPr>
                <a:defRPr/>
              </a:pPr>
              <a:t>‹#›</a:t>
            </a:fld>
            <a:r>
              <a:rPr lang="en-US" dirty="0" smtClean="0"/>
              <a:t> of 14</a:t>
            </a:r>
            <a:endParaRPr lang="en-US" dirty="0"/>
          </a:p>
        </p:txBody>
      </p:sp>
    </p:spTree>
    <p:extLst>
      <p:ext uri="{BB962C8B-B14F-4D97-AF65-F5344CB8AC3E}">
        <p14:creationId xmlns:p14="http://schemas.microsoft.com/office/powerpoint/2010/main" val="39237678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1</a:t>
            </a:fld>
            <a:r>
              <a:rPr lang="en-US" dirty="0" smtClean="0"/>
              <a:t> of 14</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11</a:t>
            </a:fld>
            <a:r>
              <a:rPr lang="en-US" dirty="0" smtClean="0"/>
              <a:t> of 14</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12</a:t>
            </a:fld>
            <a:r>
              <a:rPr lang="en-US" dirty="0" smtClean="0"/>
              <a:t> of 14</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8"/>
          <p:cNvSpPr>
            <a:spLocks noGrp="1"/>
          </p:cNvSpPr>
          <p:nvPr>
            <p:ph type="ftr" sz="quarter" idx="4"/>
          </p:nvPr>
        </p:nvSpPr>
        <p:spPr>
          <a:xfrm>
            <a:off x="838200" y="8931275"/>
            <a:ext cx="5562600" cy="365125"/>
          </a:xfrm>
          <a:prstGeom prst="rect">
            <a:avLst/>
          </a:prstGeom>
        </p:spPr>
        <p:txBody>
          <a:bodyPr/>
          <a:lstStyle/>
          <a:p>
            <a:pPr algn="ctr"/>
            <a:r>
              <a:rPr lang="en-US" sz="1000" dirty="0">
                <a:latin typeface="Arial" pitchFamily="34" charset="0"/>
                <a:cs typeface="Arial" pitchFamily="34" charset="0"/>
              </a:rPr>
              <a:t>For Life Insurance Producer Use Only. Not for Use with the Public.</a:t>
            </a:r>
          </a:p>
        </p:txBody>
      </p:sp>
      <p:sp>
        <p:nvSpPr>
          <p:cNvPr id="7" name="Slide Number Placeholder 8"/>
          <p:cNvSpPr txBox="1">
            <a:spLocks/>
          </p:cNvSpPr>
          <p:nvPr/>
        </p:nvSpPr>
        <p:spPr>
          <a:xfrm>
            <a:off x="6400800" y="9007478"/>
            <a:ext cx="990600" cy="288925"/>
          </a:xfrm>
          <a:prstGeom prst="rect">
            <a:avLst/>
          </a:prstGeom>
        </p:spPr>
        <p:txBody>
          <a:bodyPr lIns="91400" tIns="45699" rIns="91400" bIns="45699"/>
          <a:lstStyle/>
          <a:p>
            <a:pPr defTabSz="913998"/>
            <a:fld id="{104BA535-A22A-4C9D-990A-BC502BB98A79}" type="slidenum">
              <a:rPr lang="en-US" sz="1000" smtClean="0">
                <a:latin typeface="Arial" pitchFamily="34" charset="0"/>
                <a:cs typeface="Arial" pitchFamily="34" charset="0"/>
              </a:rPr>
              <a:pPr defTabSz="913998"/>
              <a:t>13</a:t>
            </a:fld>
            <a:r>
              <a:rPr lang="en-US" sz="1000" dirty="0" smtClean="0">
                <a:latin typeface="Arial" pitchFamily="34" charset="0"/>
                <a:cs typeface="Arial" pitchFamily="34" charset="0"/>
              </a:rPr>
              <a:t> of 31</a:t>
            </a:r>
            <a:endParaRPr lang="en-US" sz="1000"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3</a:t>
            </a:fld>
            <a:r>
              <a:rPr lang="en-US" dirty="0" smtClean="0"/>
              <a:t> of 14</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E4C98A-4012-4A55-B6D0-D63A0B1F5414}"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5</a:t>
            </a:fld>
            <a:r>
              <a:rPr lang="en-US" dirty="0" smtClean="0"/>
              <a:t> of 14</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E4C98A-4012-4A55-B6D0-D63A0B1F5414}"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E4C98A-4012-4A55-B6D0-D63A0B1F5414}"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8</a:t>
            </a:fld>
            <a:r>
              <a:rPr lang="en-US" dirty="0" smtClean="0"/>
              <a:t> of 14</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r>
              <a:rPr lang="en-US" dirty="0" smtClean="0"/>
              <a:t>Pacific Life understands that you have many companies to choose from when it comes to selecting a life insurance company. </a:t>
            </a:r>
          </a:p>
        </p:txBody>
      </p:sp>
      <p:sp>
        <p:nvSpPr>
          <p:cNvPr id="5" name="Slide Number Placeholder 4"/>
          <p:cNvSpPr>
            <a:spLocks noGrp="1"/>
          </p:cNvSpPr>
          <p:nvPr>
            <p:ph type="sldNum" sz="quarter" idx="10"/>
          </p:nvPr>
        </p:nvSpPr>
        <p:spPr/>
        <p:txBody>
          <a:bodyPr/>
          <a:lstStyle/>
          <a:p>
            <a:pPr>
              <a:defRPr/>
            </a:pPr>
            <a:fld id="{70AA3224-2F44-43B9-9986-1994E7E7894A}" type="slidenum">
              <a:rPr lang="en-US" smtClean="0"/>
              <a:pPr>
                <a:defRPr/>
              </a:pPr>
              <a:t>9</a:t>
            </a:fld>
            <a:r>
              <a:rPr lang="en-US" dirty="0" smtClean="0"/>
              <a:t> of 14</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A077768-21C8-4125-A345-258E48D2EED0}" type="slidenum">
              <a:rPr lang="en-US" smtClean="0"/>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p:cNvPicPr>
            <a:picLocks noChangeAspect="1" noChangeArrowheads="1"/>
          </p:cNvPicPr>
          <p:nvPr userDrawn="1"/>
        </p:nvPicPr>
        <p:blipFill>
          <a:blip r:embed="rId2" cstate="email"/>
          <a:srcRect/>
          <a:stretch>
            <a:fillRect/>
          </a:stretch>
        </p:blipFill>
        <p:spPr bwMode="auto">
          <a:xfrm>
            <a:off x="3175" y="1185863"/>
            <a:ext cx="9153525" cy="4492625"/>
          </a:xfrm>
          <a:prstGeom prst="rect">
            <a:avLst/>
          </a:prstGeom>
          <a:noFill/>
          <a:ln w="9525">
            <a:noFill/>
            <a:miter lim="800000"/>
            <a:headEnd/>
            <a:tailEnd/>
          </a:ln>
        </p:spPr>
      </p:pic>
      <p:pic>
        <p:nvPicPr>
          <p:cNvPr id="6" name="Picture 9"/>
          <p:cNvPicPr>
            <a:picLocks noChangeAspect="1" noChangeArrowheads="1"/>
          </p:cNvPicPr>
          <p:nvPr userDrawn="1"/>
        </p:nvPicPr>
        <p:blipFill>
          <a:blip r:embed="rId3" cstate="email"/>
          <a:srcRect/>
          <a:stretch>
            <a:fillRect/>
          </a:stretch>
        </p:blipFill>
        <p:spPr bwMode="auto">
          <a:xfrm>
            <a:off x="6308725" y="2333625"/>
            <a:ext cx="2513013" cy="1816100"/>
          </a:xfrm>
          <a:prstGeom prst="rect">
            <a:avLst/>
          </a:prstGeom>
          <a:noFill/>
          <a:ln w="9525" algn="ctr">
            <a:noFill/>
            <a:miter lim="800000"/>
            <a:headEnd/>
            <a:tailEnd/>
          </a:ln>
          <a:effectLst>
            <a:outerShdw dist="161645" dir="2700000" algn="ctr" rotWithShape="0">
              <a:srgbClr val="C0C0C0">
                <a:alpha val="50000"/>
              </a:srgbClr>
            </a:outerShdw>
          </a:effectLst>
        </p:spPr>
      </p:pic>
      <p:pic>
        <p:nvPicPr>
          <p:cNvPr id="7" name="Picture 11"/>
          <p:cNvPicPr>
            <a:picLocks noChangeAspect="1" noChangeArrowheads="1"/>
          </p:cNvPicPr>
          <p:nvPr userDrawn="1"/>
        </p:nvPicPr>
        <p:blipFill>
          <a:blip r:embed="rId4" cstate="email"/>
          <a:stretch>
            <a:fillRect/>
          </a:stretch>
        </p:blipFill>
        <p:spPr bwMode="auto">
          <a:xfrm>
            <a:off x="4076700" y="2324740"/>
            <a:ext cx="1828800" cy="1814512"/>
          </a:xfrm>
          <a:prstGeom prst="rect">
            <a:avLst/>
          </a:prstGeom>
          <a:noFill/>
          <a:ln w="9525" algn="ctr">
            <a:noFill/>
            <a:miter lim="800000"/>
            <a:headEnd/>
            <a:tailEnd/>
          </a:ln>
          <a:effectLst>
            <a:outerShdw dist="161645" dir="2700000" algn="ctr" rotWithShape="0">
              <a:srgbClr val="C0C0C0">
                <a:alpha val="50000"/>
              </a:srgbClr>
            </a:outerShdw>
          </a:effec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10" name="Rectangle 4"/>
          <p:cNvSpPr>
            <a:spLocks noGrp="1" noChangeArrowheads="1"/>
          </p:cNvSpPr>
          <p:nvPr>
            <p:ph type="dt" sz="half" idx="10"/>
          </p:nvPr>
        </p:nvSpPr>
        <p:spPr/>
        <p:txBody>
          <a:bodyPr/>
          <a:lstStyle>
            <a:lvl1pPr>
              <a:defRPr smtClean="0"/>
            </a:lvl1pPr>
          </a:lstStyle>
          <a:p>
            <a:pPr>
              <a:defRPr/>
            </a:pPr>
            <a:endParaRPr lang="en-US" dirty="0"/>
          </a:p>
        </p:txBody>
      </p:sp>
      <p:sp>
        <p:nvSpPr>
          <p:cNvPr id="11" name="Rectangle 5"/>
          <p:cNvSpPr>
            <a:spLocks noGrp="1" noChangeArrowheads="1"/>
          </p:cNvSpPr>
          <p:nvPr>
            <p:ph type="ftr" sz="quarter" idx="11"/>
          </p:nvPr>
        </p:nvSpPr>
        <p:spPr/>
        <p:txBody>
          <a:bodyPr/>
          <a:lstStyle>
            <a:lvl1pPr>
              <a:defRPr smtClean="0"/>
            </a:lvl1pPr>
          </a:lstStyle>
          <a:p>
            <a:pPr>
              <a:defRPr/>
            </a:pPr>
            <a:r>
              <a:rPr lang="en-US" dirty="0" smtClean="0"/>
              <a:t>For Life Insurance Producer Use Only. Not for Use with the Public.</a:t>
            </a:r>
            <a:endParaRPr lang="en-US" dirty="0"/>
          </a:p>
        </p:txBody>
      </p:sp>
      <p:sp>
        <p:nvSpPr>
          <p:cNvPr id="12" name="Rectangle 6"/>
          <p:cNvSpPr>
            <a:spLocks noGrp="1" noChangeArrowheads="1"/>
          </p:cNvSpPr>
          <p:nvPr>
            <p:ph type="sldNum" sz="quarter" idx="12"/>
          </p:nvPr>
        </p:nvSpPr>
        <p:spPr>
          <a:xfrm>
            <a:off x="6553200" y="6245225"/>
            <a:ext cx="2133600" cy="476250"/>
          </a:xfrm>
        </p:spPr>
        <p:txBody>
          <a:bodyPr/>
          <a:lstStyle>
            <a:lvl1pPr>
              <a:defRPr sz="1400" smtClean="0"/>
            </a:lvl1pPr>
          </a:lstStyle>
          <a:p>
            <a:pPr>
              <a:defRPr/>
            </a:pPr>
            <a:fld id="{DA2689D0-0F3E-431A-99EA-D6ED4E4115EF}" type="slidenum">
              <a:rPr lang="en-US"/>
              <a:pPr>
                <a:defRPr/>
              </a:pPr>
              <a:t>‹#›</a:t>
            </a:fld>
            <a:endParaRPr lang="en-US" dirty="0"/>
          </a:p>
        </p:txBody>
      </p:sp>
      <p:pic>
        <p:nvPicPr>
          <p:cNvPr id="2051" name="Picture 3"/>
          <p:cNvPicPr>
            <a:picLocks noChangeAspect="1" noChangeArrowheads="1"/>
          </p:cNvPicPr>
          <p:nvPr userDrawn="1"/>
        </p:nvPicPr>
        <p:blipFill>
          <a:blip r:embed="rId5" cstate="email"/>
          <a:srcRect/>
          <a:stretch>
            <a:fillRect/>
          </a:stretch>
        </p:blipFill>
        <p:spPr bwMode="auto">
          <a:xfrm>
            <a:off x="309344" y="2307608"/>
            <a:ext cx="3470338" cy="1828800"/>
          </a:xfrm>
          <a:prstGeom prst="rect">
            <a:avLst/>
          </a:prstGeom>
          <a:noFill/>
          <a:ln w="9525">
            <a:noFill/>
            <a:miter lim="800000"/>
            <a:headEnd/>
            <a:tailEnd/>
          </a:ln>
          <a:effectLst>
            <a:outerShdw dist="161645" dir="8100000" algn="ctr" rotWithShape="0">
              <a:srgbClr val="C0C0C0">
                <a:alpha val="50000"/>
              </a:srgb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D9C3A87-2B87-4D22-A6D4-30C62F6E4FCE}" type="slidenum">
              <a:rPr lang="en-US"/>
              <a:pPr>
                <a:defRPr/>
              </a:pPr>
              <a:t>‹#›</a:t>
            </a:fld>
            <a:r>
              <a:rPr lang="en-US" dirty="0"/>
              <a:t> of 15</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21A83C5-A61E-44CF-B7FC-FDB415F86FC3}" type="slidenum">
              <a:rPr lang="en-US"/>
              <a:pPr>
                <a:defRPr/>
              </a:pPr>
              <a:t>‹#›</a:t>
            </a:fld>
            <a:r>
              <a:rPr lang="en-US" dirty="0"/>
              <a:t> of 15</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Custom Layout">
    <p:bg>
      <p:bgPr>
        <a:blipFill rotWithShape="1">
          <a:blip r:embed="rId2" cstate="email"/>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smtClean="0"/>
              <a:t>Click to edit Master title style</a:t>
            </a:r>
            <a:endParaRPr lang="en-US"/>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236" y="6380578"/>
            <a:ext cx="2362200" cy="477422"/>
          </a:xfrm>
          <a:prstGeom prst="rect">
            <a:avLst/>
          </a:prstGeom>
        </p:spPr>
      </p:pic>
    </p:spTree>
    <p:extLst>
      <p:ext uri="{BB962C8B-B14F-4D97-AF65-F5344CB8AC3E}">
        <p14:creationId xmlns:p14="http://schemas.microsoft.com/office/powerpoint/2010/main" val="330394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smtClean="0"/>
              <a:t>Click to edit Master title style</a:t>
            </a:r>
            <a:endParaRPr lang="en-US"/>
          </a:p>
        </p:txBody>
      </p:sp>
      <p:sp>
        <p:nvSpPr>
          <p:cNvPr id="8" name="Date Placeholder 7"/>
          <p:cNvSpPr>
            <a:spLocks noGrp="1"/>
          </p:cNvSpPr>
          <p:nvPr>
            <p:ph type="dt" sz="half" idx="10"/>
          </p:nvPr>
        </p:nvSpPr>
        <p:spPr/>
        <p:txBody>
          <a:bodyPr/>
          <a:lstStyle/>
          <a:p>
            <a:endParaRPr lang="en-US" dirty="0"/>
          </a:p>
        </p:txBody>
      </p:sp>
      <p:sp>
        <p:nvSpPr>
          <p:cNvPr id="10" name="Slide Number Placeholder 9"/>
          <p:cNvSpPr>
            <a:spLocks noGrp="1"/>
          </p:cNvSpPr>
          <p:nvPr>
            <p:ph type="sldNum" sz="quarter" idx="11"/>
          </p:nvPr>
        </p:nvSpPr>
        <p:spPr/>
        <p:txBody>
          <a:bodyPr/>
          <a:lstStyle/>
          <a:p>
            <a:pPr algn="r"/>
            <a:fld id="{D4C49B74-5DB2-4B03-B1D2-7F6A3C51C318}" type="slidenum">
              <a:rPr lang="en-US" smtClean="0"/>
              <a:pPr algn="r"/>
              <a:t>‹#›</a:t>
            </a:fld>
            <a:endParaRPr lang="en-US" dirty="0"/>
          </a:p>
        </p:txBody>
      </p:sp>
      <p:sp>
        <p:nvSpPr>
          <p:cNvPr id="11" name="Footer Placeholder 10"/>
          <p:cNvSpPr>
            <a:spLocks noGrp="1"/>
          </p:cNvSpPr>
          <p:nvPr>
            <p:ph type="ftr" sz="quarter" idx="12"/>
          </p:nvPr>
        </p:nvSpPr>
        <p:spPr/>
        <p:txBody>
          <a:bodyPr/>
          <a:lstStyle/>
          <a:p>
            <a:r>
              <a:rPr lang="en-US" dirty="0" smtClean="0"/>
              <a:t>For Life Insurance Producer Use Only. Not for Use with the Public.</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3"/>
          </p:nvPr>
        </p:nvSpPr>
        <p:spPr bwMode="auto">
          <a:xfrm>
            <a:off x="1371600" y="6534150"/>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r>
              <a:rPr lang="en-US" dirty="0" smtClean="0"/>
              <a:t>For Life Insurance Producer Use Only. Not for Use with the Public.</a:t>
            </a:r>
            <a:endParaRPr lang="en-US" dirty="0"/>
          </a:p>
        </p:txBody>
      </p:sp>
      <p:sp>
        <p:nvSpPr>
          <p:cNvPr id="9" name="Rectangle 6"/>
          <p:cNvSpPr>
            <a:spLocks noGrp="1" noChangeArrowheads="1"/>
          </p:cNvSpPr>
          <p:nvPr>
            <p:ph type="sldNum" sz="quarter" idx="4"/>
          </p:nvPr>
        </p:nvSpPr>
        <p:spPr bwMode="auto">
          <a:xfrm>
            <a:off x="7000544" y="6566141"/>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A35E9421-0723-4B62-9ECA-7E212D6B6681}" type="slidenum">
              <a:rPr lang="en-US" smtClean="0"/>
              <a:pPr>
                <a:defRPr/>
              </a:pPr>
              <a:t>‹#›</a:t>
            </a:fld>
            <a:r>
              <a:rPr lang="en-US" dirty="0" smtClean="0"/>
              <a:t> of 12</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CC07FAD-3A75-4123-B3F9-801897126057}" type="slidenum">
              <a:rPr lang="en-US"/>
              <a:pPr>
                <a:defRPr/>
              </a:pPr>
              <a:t>‹#›</a:t>
            </a:fld>
            <a:r>
              <a:rPr lang="en-US" dirty="0"/>
              <a:t> of 15</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9" name="Rectangle 5"/>
          <p:cNvSpPr>
            <a:spLocks noGrp="1" noChangeArrowheads="1"/>
          </p:cNvSpPr>
          <p:nvPr>
            <p:ph type="ftr" sz="quarter" idx="3"/>
          </p:nvPr>
        </p:nvSpPr>
        <p:spPr bwMode="auto">
          <a:xfrm>
            <a:off x="1371600" y="6534150"/>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r>
              <a:rPr lang="en-US" dirty="0" smtClean="0"/>
              <a:t>For Life Insurance Producer Use Only. Not for Use with the Public.</a:t>
            </a:r>
            <a:endParaRPr lang="en-US" dirty="0"/>
          </a:p>
        </p:txBody>
      </p:sp>
      <p:sp>
        <p:nvSpPr>
          <p:cNvPr id="10" name="Rectangle 6"/>
          <p:cNvSpPr>
            <a:spLocks noGrp="1" noChangeArrowheads="1"/>
          </p:cNvSpPr>
          <p:nvPr>
            <p:ph type="sldNum" sz="quarter" idx="4"/>
          </p:nvPr>
        </p:nvSpPr>
        <p:spPr bwMode="auto">
          <a:xfrm>
            <a:off x="7000544" y="6566141"/>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A35E9421-0723-4B62-9ECA-7E212D6B6681}" type="slidenum">
              <a:rPr lang="en-US" smtClean="0"/>
              <a:pPr>
                <a:defRPr/>
              </a:pPr>
              <a:t>‹#›</a:t>
            </a:fld>
            <a:r>
              <a:rPr lang="en-US" dirty="0" smtClean="0"/>
              <a:t> of 12</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6F5D3C00-60A0-4FB0-85FF-3AB25AEACFBE}" type="slidenum">
              <a:rPr lang="en-US"/>
              <a:pPr>
                <a:defRPr/>
              </a:pPr>
              <a:t>‹#›</a:t>
            </a:fld>
            <a:r>
              <a:rPr lang="en-US" dirty="0"/>
              <a:t> of 15</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7" name="Rectangle 5"/>
          <p:cNvSpPr>
            <a:spLocks noGrp="1" noChangeArrowheads="1"/>
          </p:cNvSpPr>
          <p:nvPr>
            <p:ph type="ftr" sz="quarter" idx="3"/>
          </p:nvPr>
        </p:nvSpPr>
        <p:spPr bwMode="auto">
          <a:xfrm>
            <a:off x="1371600" y="6534150"/>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r>
              <a:rPr lang="en-US" dirty="0" smtClean="0"/>
              <a:t>For Life Insurance Producer Use Only. Not for Use with the Public.</a:t>
            </a:r>
            <a:endParaRPr lang="en-US" dirty="0"/>
          </a:p>
        </p:txBody>
      </p:sp>
      <p:sp>
        <p:nvSpPr>
          <p:cNvPr id="8" name="Rectangle 6"/>
          <p:cNvSpPr>
            <a:spLocks noGrp="1" noChangeArrowheads="1"/>
          </p:cNvSpPr>
          <p:nvPr>
            <p:ph type="sldNum" sz="quarter" idx="4"/>
          </p:nvPr>
        </p:nvSpPr>
        <p:spPr bwMode="auto">
          <a:xfrm>
            <a:off x="7000544" y="6566141"/>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A35E9421-0723-4B62-9ECA-7E212D6B6681}" type="slidenum">
              <a:rPr lang="en-US" smtClean="0"/>
              <a:pPr>
                <a:defRPr/>
              </a:pPr>
              <a:t>‹#›</a:t>
            </a:fld>
            <a:r>
              <a:rPr lang="en-US" dirty="0" smtClean="0"/>
              <a:t> of 12</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675C501-D03D-40D4-BD0A-81F94CB8C47A}" type="slidenum">
              <a:rPr lang="en-US" smtClean="0"/>
              <a:pPr>
                <a:defRPr/>
              </a:pPr>
              <a:t>‹#›</a:t>
            </a:fld>
            <a:r>
              <a:rPr lang="en-US" dirty="0" smtClean="0"/>
              <a:t> of 14</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FDB6D49-4E15-414E-80B1-493D1E1FB22F}" type="slidenum">
              <a:rPr lang="en-US"/>
              <a:pPr>
                <a:defRPr/>
              </a:pPr>
              <a:t>‹#›</a:t>
            </a:fld>
            <a:r>
              <a:rPr lang="en-US" dirty="0"/>
              <a:t> of 15</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For Life Insurance Producer Use Only. Not for Use with the Public.</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8382CA-F6F9-49B0-A969-CA2CE594D49D}" type="slidenum">
              <a:rPr lang="en-US"/>
              <a:pPr>
                <a:defRPr/>
              </a:pPr>
              <a:t>‹#›</a:t>
            </a:fld>
            <a:r>
              <a:rPr lang="en-US" dirty="0"/>
              <a:t> of 15</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1371600" y="6534150"/>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a:defRPr/>
            </a:pPr>
            <a:r>
              <a:rPr lang="en-US" dirty="0" smtClean="0"/>
              <a:t>For Life Insurance Producer Use Only. Not for Use with the Public.</a:t>
            </a:r>
            <a:endParaRPr lang="en-US" dirty="0"/>
          </a:p>
        </p:txBody>
      </p:sp>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7000544" y="6566141"/>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lvl1pPr>
          </a:lstStyle>
          <a:p>
            <a:pPr>
              <a:defRPr/>
            </a:pPr>
            <a:fld id="{A35E9421-0723-4B62-9ECA-7E212D6B6681}" type="slidenum">
              <a:rPr lang="en-US" smtClean="0"/>
              <a:pPr>
                <a:defRPr/>
              </a:pPr>
              <a:t>‹#›</a:t>
            </a:fld>
            <a:r>
              <a:rPr lang="en-US" dirty="0" smtClean="0"/>
              <a:t> of 12</a:t>
            </a:r>
            <a:endParaRPr lang="en-US" dirty="0"/>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3" r:id="rId12"/>
    <p:sldLayoutId id="2147483674"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4.jpe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hyperlink" Target="http://www.pacificllife.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9.png"/><Relationship Id="rId7"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2324408" cy="68580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email"/>
          <a:stretch>
            <a:fillRect/>
          </a:stretch>
        </p:blipFill>
        <p:spPr>
          <a:xfrm>
            <a:off x="-144524" y="1600200"/>
            <a:ext cx="2596896" cy="1900196"/>
          </a:xfrm>
          <a:prstGeom prst="rect">
            <a:avLst/>
          </a:prstGeom>
        </p:spPr>
      </p:pic>
      <p:sp>
        <p:nvSpPr>
          <p:cNvPr id="9" name="Text Placeholder 14"/>
          <p:cNvSpPr txBox="1">
            <a:spLocks/>
          </p:cNvSpPr>
          <p:nvPr/>
        </p:nvSpPr>
        <p:spPr>
          <a:xfrm>
            <a:off x="-159309" y="1662906"/>
            <a:ext cx="2582426"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kern="0" dirty="0" smtClean="0">
                <a:latin typeface="+mn-lt"/>
                <a:cs typeface="+mn-cs"/>
              </a:rPr>
              <a:t>National </a:t>
            </a:r>
          </a:p>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Independent</a:t>
            </a:r>
            <a:br>
              <a:rPr kumimoji="0" lang="en-US" sz="2800" b="0" i="0" u="none" strike="noStrike" kern="0" cap="none" spc="0" normalizeH="0" baseline="0" noProof="0" dirty="0" smtClean="0">
                <a:ln>
                  <a:noFill/>
                </a:ln>
                <a:solidFill>
                  <a:schemeClr val="bg1"/>
                </a:solidFill>
                <a:effectLst/>
                <a:uLnTx/>
                <a:uFillTx/>
                <a:latin typeface="+mn-lt"/>
                <a:ea typeface="+mn-ea"/>
                <a:cs typeface="+mn-cs"/>
              </a:rPr>
            </a:br>
            <a:r>
              <a:rPr kumimoji="0" lang="en-US" sz="2800" b="0" i="0" u="none" strike="noStrike" kern="0" cap="none" spc="0" normalizeH="0" baseline="0" noProof="0" dirty="0" smtClean="0">
                <a:ln>
                  <a:noFill/>
                </a:ln>
                <a:solidFill>
                  <a:schemeClr val="bg1"/>
                </a:solidFill>
                <a:effectLst/>
                <a:uLnTx/>
                <a:uFillTx/>
                <a:latin typeface="+mn-lt"/>
                <a:ea typeface="+mn-ea"/>
                <a:cs typeface="+mn-cs"/>
              </a:rPr>
              <a:t>Marketing</a:t>
            </a:r>
            <a:br>
              <a:rPr kumimoji="0" lang="en-US" sz="2800" b="0" i="0" u="none" strike="noStrike" kern="0" cap="none" spc="0" normalizeH="0" baseline="0" noProof="0" dirty="0" smtClean="0">
                <a:ln>
                  <a:noFill/>
                </a:ln>
                <a:solidFill>
                  <a:schemeClr val="bg1"/>
                </a:solidFill>
                <a:effectLst/>
                <a:uLnTx/>
                <a:uFillTx/>
                <a:latin typeface="+mn-lt"/>
                <a:ea typeface="+mn-ea"/>
                <a:cs typeface="+mn-cs"/>
              </a:rPr>
            </a:br>
            <a:r>
              <a:rPr kumimoji="0" lang="en-US" sz="2800" b="0" i="0" u="none" strike="noStrike" kern="0" cap="none" spc="0" normalizeH="0" baseline="0" noProof="0" dirty="0" smtClean="0">
                <a:ln>
                  <a:noFill/>
                </a:ln>
                <a:solidFill>
                  <a:schemeClr val="bg1"/>
                </a:solidFill>
                <a:effectLst/>
                <a:uLnTx/>
                <a:uFillTx/>
                <a:latin typeface="+mn-lt"/>
                <a:ea typeface="+mn-ea"/>
                <a:cs typeface="+mn-cs"/>
              </a:rPr>
              <a:t>Organization</a:t>
            </a:r>
            <a:endParaRPr kumimoji="0" lang="en-US" sz="2800" b="0" i="0" u="none" strike="noStrike" kern="0" cap="none" spc="0" normalizeH="0" baseline="0" noProof="0" dirty="0">
              <a:ln>
                <a:noFill/>
              </a:ln>
              <a:solidFill>
                <a:schemeClr val="bg1"/>
              </a:solidFill>
              <a:effectLst/>
              <a:uLnTx/>
              <a:uFillTx/>
              <a:latin typeface="+mn-lt"/>
              <a:ea typeface="+mn-ea"/>
              <a:cs typeface="+mn-cs"/>
            </a:endParaRPr>
          </a:p>
        </p:txBody>
      </p:sp>
      <p:sp>
        <p:nvSpPr>
          <p:cNvPr id="51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2"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Content Placeholder 27"/>
          <p:cNvSpPr>
            <a:spLocks noGrp="1"/>
          </p:cNvSpPr>
          <p:nvPr>
            <p:ph idx="1"/>
          </p:nvPr>
        </p:nvSpPr>
        <p:spPr>
          <a:xfrm>
            <a:off x="2667000" y="3071205"/>
            <a:ext cx="6172200" cy="2819400"/>
          </a:xfrm>
        </p:spPr>
        <p:txBody>
          <a:bodyPr/>
          <a:lstStyle/>
          <a:p>
            <a:pPr marL="236538" lvl="0" indent="-236538">
              <a:buClr>
                <a:srgbClr val="2A547E"/>
              </a:buClr>
            </a:pPr>
            <a:r>
              <a:rPr lang="en-US" sz="2000" dirty="0" smtClean="0"/>
              <a:t>40 Years Supporting Brokers</a:t>
            </a:r>
            <a:endParaRPr lang="en-US" sz="2000" dirty="0" smtClean="0"/>
          </a:p>
          <a:p>
            <a:pPr marL="236538" lvl="0" indent="-236538">
              <a:buClr>
                <a:srgbClr val="2A547E"/>
              </a:buClr>
            </a:pPr>
            <a:r>
              <a:rPr lang="en-US" sz="2000" dirty="0" smtClean="0"/>
              <a:t>Specializing in Advanced Designs for</a:t>
            </a:r>
            <a:br>
              <a:rPr lang="en-US" sz="2000" dirty="0" smtClean="0"/>
            </a:br>
            <a:r>
              <a:rPr lang="en-US" sz="2000" dirty="0" smtClean="0"/>
              <a:t>Estate and Business Planning </a:t>
            </a:r>
            <a:endParaRPr lang="en-US" sz="2000" dirty="0" smtClean="0"/>
          </a:p>
          <a:p>
            <a:pPr marL="236538" lvl="0" indent="-236538">
              <a:buClr>
                <a:srgbClr val="2A547E"/>
              </a:buClr>
            </a:pPr>
            <a:r>
              <a:rPr lang="en-US" sz="2000" dirty="0" smtClean="0"/>
              <a:t>Industry competition analysts</a:t>
            </a:r>
          </a:p>
          <a:p>
            <a:pPr marL="236538" lvl="0" indent="-236538">
              <a:buClr>
                <a:srgbClr val="2A547E"/>
              </a:buClr>
            </a:pPr>
            <a:r>
              <a:rPr lang="en-US" sz="2000" dirty="0" smtClean="0"/>
              <a:t>New business support</a:t>
            </a:r>
          </a:p>
          <a:p>
            <a:pPr marL="236538" lvl="0" indent="-236538">
              <a:buClr>
                <a:srgbClr val="2A547E"/>
              </a:buClr>
            </a:pPr>
            <a:r>
              <a:rPr lang="en-US" sz="2000" dirty="0" smtClean="0"/>
              <a:t>Experienced case design </a:t>
            </a:r>
            <a:r>
              <a:rPr lang="en-US" sz="2000" dirty="0" smtClean="0"/>
              <a:t>support</a:t>
            </a:r>
          </a:p>
          <a:p>
            <a:pPr marL="236538" lvl="0" indent="-236538">
              <a:buClr>
                <a:srgbClr val="2A547E"/>
              </a:buClr>
            </a:pPr>
            <a:r>
              <a:rPr lang="en-US" sz="2000" dirty="0" smtClean="0"/>
              <a:t>Training</a:t>
            </a:r>
          </a:p>
          <a:p>
            <a:pPr marL="236538" lvl="0" indent="-236538">
              <a:buClr>
                <a:srgbClr val="2A547E"/>
              </a:buClr>
            </a:pPr>
            <a:r>
              <a:rPr lang="en-US" sz="2000" dirty="0" smtClean="0"/>
              <a:t>Life, Disability, LTC, and Annuities</a:t>
            </a:r>
          </a:p>
          <a:p>
            <a:pPr marL="236538" lvl="0" indent="-236538">
              <a:buClr>
                <a:srgbClr val="2A547E"/>
              </a:buClr>
            </a:pPr>
            <a:endParaRPr lang="en-US" sz="2000" dirty="0" smtClean="0"/>
          </a:p>
          <a:p>
            <a:pPr>
              <a:buClr>
                <a:srgbClr val="2A547E"/>
              </a:buClr>
            </a:pPr>
            <a:endParaRPr lang="en-US" sz="2000" dirty="0"/>
          </a:p>
        </p:txBody>
      </p:sp>
      <p:sp>
        <p:nvSpPr>
          <p:cNvPr id="29" name="Title 4"/>
          <p:cNvSpPr txBox="1">
            <a:spLocks/>
          </p:cNvSpPr>
          <p:nvPr/>
        </p:nvSpPr>
        <p:spPr bwMode="auto">
          <a:xfrm>
            <a:off x="2423117" y="573206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600" kern="0" dirty="0" smtClean="0">
                <a:ln w="17780" cmpd="sng">
                  <a:solidFill>
                    <a:schemeClr val="accent1">
                      <a:tint val="3000"/>
                    </a:schemeClr>
                  </a:solidFill>
                  <a:prstDash val="solid"/>
                  <a:miter lim="800000"/>
                </a:ln>
                <a:solidFill>
                  <a:schemeClr val="tx2">
                    <a:alpha val="0"/>
                  </a:schemeClr>
                </a:solidFill>
                <a:effectLst>
                  <a:outerShdw blurRad="55000" dist="50800" dir="5400000" algn="tl">
                    <a:srgbClr val="000000">
                      <a:alpha val="33000"/>
                    </a:srgbClr>
                  </a:outerShdw>
                </a:effectLst>
                <a:latin typeface="+mj-lt"/>
                <a:ea typeface="+mj-ea"/>
                <a:cs typeface="+mj-cs"/>
              </a:rPr>
              <a:t>THE POWER TO </a:t>
            </a:r>
            <a:br>
              <a:rPr lang="en-US" sz="1600" kern="0" dirty="0" smtClean="0">
                <a:ln w="17780" cmpd="sng">
                  <a:solidFill>
                    <a:schemeClr val="accent1">
                      <a:tint val="3000"/>
                    </a:schemeClr>
                  </a:solidFill>
                  <a:prstDash val="solid"/>
                  <a:miter lim="800000"/>
                </a:ln>
                <a:solidFill>
                  <a:schemeClr val="tx2">
                    <a:alpha val="0"/>
                  </a:schemeClr>
                </a:solidFill>
                <a:effectLst>
                  <a:outerShdw blurRad="55000" dist="50800" dir="5400000" algn="tl">
                    <a:srgbClr val="000000">
                      <a:alpha val="33000"/>
                    </a:srgbClr>
                  </a:outerShdw>
                </a:effectLst>
                <a:latin typeface="+mj-lt"/>
                <a:ea typeface="+mj-ea"/>
                <a:cs typeface="+mj-cs"/>
              </a:rPr>
            </a:br>
            <a:r>
              <a:rPr lang="en-US" sz="1600" kern="0" dirty="0" smtClean="0">
                <a:ln w="17780" cmpd="sng">
                  <a:solidFill>
                    <a:schemeClr val="accent1">
                      <a:tint val="3000"/>
                    </a:schemeClr>
                  </a:solidFill>
                  <a:prstDash val="solid"/>
                  <a:miter lim="800000"/>
                </a:ln>
                <a:solidFill>
                  <a:schemeClr val="tx2">
                    <a:alpha val="0"/>
                  </a:schemeClr>
                </a:solidFill>
                <a:effectLst>
                  <a:outerShdw blurRad="55000" dist="50800" dir="5400000" algn="tl">
                    <a:srgbClr val="000000">
                      <a:alpha val="33000"/>
                    </a:srgbClr>
                  </a:outerShdw>
                </a:effectLst>
                <a:latin typeface="+mj-lt"/>
                <a:ea typeface="+mj-ea"/>
                <a:cs typeface="+mj-cs"/>
              </a:rPr>
              <a:t>HELP YOU SUCCEED</a:t>
            </a:r>
            <a:endParaRPr lang="en-US" sz="1600" kern="0" dirty="0">
              <a:ln w="17780" cmpd="sng">
                <a:solidFill>
                  <a:schemeClr val="accent1">
                    <a:tint val="3000"/>
                  </a:schemeClr>
                </a:solidFill>
                <a:prstDash val="solid"/>
                <a:miter lim="800000"/>
              </a:ln>
              <a:solidFill>
                <a:schemeClr val="tx2">
                  <a:alpha val="0"/>
                </a:schemeClr>
              </a:solidFill>
              <a:effectLst>
                <a:outerShdw blurRad="55000" dist="50800" dir="5400000" algn="tl">
                  <a:srgbClr val="000000">
                    <a:alpha val="33000"/>
                  </a:srgbClr>
                </a:outerShdw>
              </a:effectLst>
              <a:latin typeface="+mj-lt"/>
              <a:ea typeface="+mj-ea"/>
              <a:cs typeface="+mj-cs"/>
            </a:endParaRPr>
          </a:p>
        </p:txBody>
      </p:sp>
      <p:sp>
        <p:nvSpPr>
          <p:cNvPr id="17" name="Footer Placeholder 14"/>
          <p:cNvSpPr>
            <a:spLocks noGrp="1"/>
          </p:cNvSpPr>
          <p:nvPr>
            <p:ph type="ftr" sz="quarter" idx="3"/>
          </p:nvPr>
        </p:nvSpPr>
        <p:spPr>
          <a:xfrm>
            <a:off x="1371600" y="6534150"/>
            <a:ext cx="9144000" cy="476250"/>
          </a:xfrm>
        </p:spPr>
        <p:txBody>
          <a:bodyPr/>
          <a:lstStyle/>
          <a:p>
            <a:pPr>
              <a:defRPr/>
            </a:pPr>
            <a:r>
              <a:rPr lang="en-US" dirty="0" smtClean="0">
                <a:solidFill>
                  <a:schemeClr val="bg1"/>
                </a:solidFill>
              </a:rPr>
              <a:t>For Life Insurance Producer Use Only. Not for Use with the Public.</a:t>
            </a:r>
            <a:endParaRPr lang="en-US" dirty="0">
              <a:solidFill>
                <a:schemeClr val="bg1"/>
              </a:solidFill>
            </a:endParaRPr>
          </a:p>
        </p:txBody>
      </p:sp>
      <p:sp>
        <p:nvSpPr>
          <p:cNvPr id="15" name="Slide Number Placeholder 14"/>
          <p:cNvSpPr>
            <a:spLocks noGrp="1"/>
          </p:cNvSpPr>
          <p:nvPr>
            <p:ph type="sldNum" sz="quarter" idx="4"/>
          </p:nvPr>
        </p:nvSpPr>
        <p:spPr/>
        <p:txBody>
          <a:bodyPr/>
          <a:lstStyle/>
          <a:p>
            <a:pPr>
              <a:defRPr/>
            </a:pPr>
            <a:fld id="{A35E9421-0723-4B62-9ECA-7E212D6B6681}" type="slidenum">
              <a:rPr lang="en-US" smtClean="0">
                <a:solidFill>
                  <a:schemeClr val="bg1"/>
                </a:solidFill>
              </a:rPr>
              <a:pPr>
                <a:defRPr/>
              </a:pPr>
              <a:t>1</a:t>
            </a:fld>
            <a:r>
              <a:rPr lang="en-US" dirty="0" smtClean="0">
                <a:solidFill>
                  <a:schemeClr val="bg1"/>
                </a:solidFill>
              </a:rPr>
              <a:t> of 12</a:t>
            </a:r>
            <a:endParaRPr lang="en-US" dirty="0">
              <a:solidFill>
                <a:schemeClr val="bg1"/>
              </a:solidFill>
            </a:endParaRP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4411" y="1252552"/>
            <a:ext cx="3578166" cy="1789083"/>
          </a:xfrm>
          <a:prstGeom prst="rect">
            <a:avLst/>
          </a:prstGeom>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5200" y="228600"/>
            <a:ext cx="4186187" cy="846066"/>
          </a:xfrm>
          <a:prstGeom prst="rect">
            <a:avLst/>
          </a:prstGeom>
        </p:spPr>
      </p:pic>
    </p:spTree>
    <p:extLst>
      <p:ext uri="{BB962C8B-B14F-4D97-AF65-F5344CB8AC3E}">
        <p14:creationId xmlns:p14="http://schemas.microsoft.com/office/powerpoint/2010/main" val="423915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33401" y="1371600"/>
            <a:ext cx="5105399" cy="4648200"/>
            <a:chOff x="457200" y="1634871"/>
            <a:chExt cx="9506606" cy="4456620"/>
          </a:xfrm>
        </p:grpSpPr>
        <p:sp>
          <p:nvSpPr>
            <p:cNvPr id="15" name="Freeform 14"/>
            <p:cNvSpPr/>
            <p:nvPr/>
          </p:nvSpPr>
          <p:spPr>
            <a:xfrm>
              <a:off x="457200" y="1634871"/>
              <a:ext cx="8229599" cy="842399"/>
            </a:xfrm>
            <a:custGeom>
              <a:avLst/>
              <a:gdLst>
                <a:gd name="connsiteX0" fmla="*/ 0 w 8229599"/>
                <a:gd name="connsiteY0" fmla="*/ 140403 h 842399"/>
                <a:gd name="connsiteX1" fmla="*/ 41123 w 8229599"/>
                <a:gd name="connsiteY1" fmla="*/ 41123 h 842399"/>
                <a:gd name="connsiteX2" fmla="*/ 140403 w 8229599"/>
                <a:gd name="connsiteY2" fmla="*/ 0 h 842399"/>
                <a:gd name="connsiteX3" fmla="*/ 8089196 w 8229599"/>
                <a:gd name="connsiteY3" fmla="*/ 0 h 842399"/>
                <a:gd name="connsiteX4" fmla="*/ 8188476 w 8229599"/>
                <a:gd name="connsiteY4" fmla="*/ 41123 h 842399"/>
                <a:gd name="connsiteX5" fmla="*/ 8229599 w 8229599"/>
                <a:gd name="connsiteY5" fmla="*/ 140403 h 842399"/>
                <a:gd name="connsiteX6" fmla="*/ 8229599 w 8229599"/>
                <a:gd name="connsiteY6" fmla="*/ 701996 h 842399"/>
                <a:gd name="connsiteX7" fmla="*/ 8188476 w 8229599"/>
                <a:gd name="connsiteY7" fmla="*/ 801276 h 842399"/>
                <a:gd name="connsiteX8" fmla="*/ 8089196 w 8229599"/>
                <a:gd name="connsiteY8" fmla="*/ 842399 h 842399"/>
                <a:gd name="connsiteX9" fmla="*/ 140403 w 8229599"/>
                <a:gd name="connsiteY9" fmla="*/ 842399 h 842399"/>
                <a:gd name="connsiteX10" fmla="*/ 41123 w 8229599"/>
                <a:gd name="connsiteY10" fmla="*/ 801276 h 842399"/>
                <a:gd name="connsiteX11" fmla="*/ 0 w 8229599"/>
                <a:gd name="connsiteY11" fmla="*/ 701996 h 842399"/>
                <a:gd name="connsiteX12" fmla="*/ 0 w 8229599"/>
                <a:gd name="connsiteY12" fmla="*/ 140403 h 842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599" h="842399">
                  <a:moveTo>
                    <a:pt x="0" y="140403"/>
                  </a:moveTo>
                  <a:cubicBezTo>
                    <a:pt x="0" y="103166"/>
                    <a:pt x="14793" y="67454"/>
                    <a:pt x="41123" y="41123"/>
                  </a:cubicBezTo>
                  <a:cubicBezTo>
                    <a:pt x="67454" y="14792"/>
                    <a:pt x="103166" y="0"/>
                    <a:pt x="140403" y="0"/>
                  </a:cubicBezTo>
                  <a:lnTo>
                    <a:pt x="8089196" y="0"/>
                  </a:lnTo>
                  <a:cubicBezTo>
                    <a:pt x="8126433" y="0"/>
                    <a:pt x="8162145" y="14793"/>
                    <a:pt x="8188476" y="41123"/>
                  </a:cubicBezTo>
                  <a:cubicBezTo>
                    <a:pt x="8214807" y="67454"/>
                    <a:pt x="8229599" y="103166"/>
                    <a:pt x="8229599" y="140403"/>
                  </a:cubicBezTo>
                  <a:lnTo>
                    <a:pt x="8229599" y="701996"/>
                  </a:lnTo>
                  <a:cubicBezTo>
                    <a:pt x="8229599" y="739233"/>
                    <a:pt x="8214807" y="774945"/>
                    <a:pt x="8188476" y="801276"/>
                  </a:cubicBezTo>
                  <a:cubicBezTo>
                    <a:pt x="8162145" y="827607"/>
                    <a:pt x="8126433" y="842399"/>
                    <a:pt x="8089196" y="842399"/>
                  </a:cubicBezTo>
                  <a:lnTo>
                    <a:pt x="140403" y="842399"/>
                  </a:lnTo>
                  <a:cubicBezTo>
                    <a:pt x="103166" y="842399"/>
                    <a:pt x="67454" y="827607"/>
                    <a:pt x="41123" y="801276"/>
                  </a:cubicBezTo>
                  <a:cubicBezTo>
                    <a:pt x="14792" y="774945"/>
                    <a:pt x="0" y="739233"/>
                    <a:pt x="0" y="701996"/>
                  </a:cubicBezTo>
                  <a:lnTo>
                    <a:pt x="0" y="140403"/>
                  </a:lnTo>
                  <a:close/>
                </a:path>
              </a:pathLst>
            </a:custGeom>
            <a:no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78283" tIns="178283" rIns="178283" bIns="178283" numCol="1" spcCol="1270" anchor="ctr" anchorCtr="0">
              <a:noAutofit/>
            </a:bodyPr>
            <a:lstStyle/>
            <a:p>
              <a:pPr lvl="0" algn="l" defTabSz="1600200" rtl="0">
                <a:lnSpc>
                  <a:spcPct val="90000"/>
                </a:lnSpc>
                <a:spcBef>
                  <a:spcPct val="0"/>
                </a:spcBef>
                <a:spcAft>
                  <a:spcPct val="35000"/>
                </a:spcAft>
              </a:pPr>
              <a:endParaRPr lang="en-US" sz="3200" b="1" kern="1200" dirty="0">
                <a:solidFill>
                  <a:schemeClr val="tx1"/>
                </a:solidFill>
              </a:endParaRPr>
            </a:p>
          </p:txBody>
        </p:sp>
        <p:sp>
          <p:nvSpPr>
            <p:cNvPr id="16" name="Rectangle 15"/>
            <p:cNvSpPr/>
            <p:nvPr/>
          </p:nvSpPr>
          <p:spPr>
            <a:xfrm>
              <a:off x="457200" y="2580951"/>
              <a:ext cx="9506606" cy="588166"/>
            </a:xfrm>
            <a:prstGeom prst="rect">
              <a:avLst/>
            </a:prstGeom>
            <a:solidFill>
              <a:srgbClr val="8D7E5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3" tIns="178283" rIns="178283" bIns="178283" numCol="1" spcCol="1270" anchor="ctr" anchorCtr="0">
              <a:noAutofit/>
            </a:bodyPr>
            <a:lstStyle/>
            <a:p>
              <a:pPr lvl="0" algn="l" defTabSz="1600200" rtl="0">
                <a:lnSpc>
                  <a:spcPct val="90000"/>
                </a:lnSpc>
                <a:spcBef>
                  <a:spcPct val="0"/>
                </a:spcBef>
                <a:spcAft>
                  <a:spcPct val="35000"/>
                </a:spcAft>
              </a:pPr>
              <a:r>
                <a:rPr lang="en-US" sz="2800" b="1" kern="1200" dirty="0" smtClean="0"/>
                <a:t>Single Life </a:t>
              </a:r>
              <a:r>
                <a:rPr lang="en-US" sz="2800" b="1" dirty="0" smtClean="0"/>
                <a:t>S</a:t>
              </a:r>
              <a:r>
                <a:rPr lang="en-US" sz="2800" b="1" kern="1200" dirty="0" smtClean="0"/>
                <a:t>ales </a:t>
              </a:r>
              <a:endParaRPr lang="en-US" sz="2800" b="1" kern="1200" dirty="0"/>
            </a:p>
          </p:txBody>
        </p:sp>
        <p:sp>
          <p:nvSpPr>
            <p:cNvPr id="17" name="Freeform 16"/>
            <p:cNvSpPr/>
            <p:nvPr/>
          </p:nvSpPr>
          <p:spPr>
            <a:xfrm>
              <a:off x="457200" y="3242177"/>
              <a:ext cx="8229599" cy="912870"/>
            </a:xfrm>
            <a:custGeom>
              <a:avLst/>
              <a:gdLst>
                <a:gd name="connsiteX0" fmla="*/ 0 w 8229599"/>
                <a:gd name="connsiteY0" fmla="*/ 0 h 912870"/>
                <a:gd name="connsiteX1" fmla="*/ 8229599 w 8229599"/>
                <a:gd name="connsiteY1" fmla="*/ 0 h 912870"/>
                <a:gd name="connsiteX2" fmla="*/ 8229599 w 8229599"/>
                <a:gd name="connsiteY2" fmla="*/ 912870 h 912870"/>
                <a:gd name="connsiteX3" fmla="*/ 0 w 8229599"/>
                <a:gd name="connsiteY3" fmla="*/ 912870 h 912870"/>
                <a:gd name="connsiteX4" fmla="*/ 0 w 8229599"/>
                <a:gd name="connsiteY4" fmla="*/ 0 h 91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912870">
                  <a:moveTo>
                    <a:pt x="0" y="0"/>
                  </a:moveTo>
                  <a:lnTo>
                    <a:pt x="8229599" y="0"/>
                  </a:lnTo>
                  <a:lnTo>
                    <a:pt x="8229599" y="912870"/>
                  </a:lnTo>
                  <a:lnTo>
                    <a:pt x="0" y="912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45720" rIns="256032" bIns="45720" numCol="1" spcCol="1270" anchor="t" anchorCtr="0">
              <a:noAutofit/>
            </a:bodyPr>
            <a:lstStyle/>
            <a:p>
              <a:pPr marL="285750" lvl="1" indent="-285750" algn="l" defTabSz="1244600" rtl="0">
                <a:lnSpc>
                  <a:spcPct val="90000"/>
                </a:lnSpc>
                <a:spcBef>
                  <a:spcPct val="0"/>
                </a:spcBef>
                <a:spcAft>
                  <a:spcPct val="20000"/>
                </a:spcAft>
                <a:buClr>
                  <a:srgbClr val="2A547E"/>
                </a:buClr>
                <a:buChar char="••"/>
              </a:pPr>
              <a:r>
                <a:rPr lang="en-US" sz="2400" kern="1200" dirty="0" smtClean="0"/>
                <a:t>#1 UL</a:t>
              </a:r>
            </a:p>
            <a:p>
              <a:pPr marL="285750" lvl="1" indent="-285750" algn="l" defTabSz="1244600" rtl="0">
                <a:lnSpc>
                  <a:spcPct val="90000"/>
                </a:lnSpc>
                <a:spcBef>
                  <a:spcPct val="0"/>
                </a:spcBef>
                <a:spcAft>
                  <a:spcPct val="20000"/>
                </a:spcAft>
                <a:buClr>
                  <a:srgbClr val="2A547E"/>
                </a:buClr>
                <a:buChar char="••"/>
              </a:pPr>
              <a:r>
                <a:rPr lang="en-US" sz="2400" kern="1200" dirty="0" smtClean="0"/>
                <a:t>#1 IUL </a:t>
              </a:r>
              <a:endParaRPr lang="en-US" sz="2400" kern="1200" dirty="0"/>
            </a:p>
            <a:p>
              <a:pPr marL="285750" lvl="1" indent="-285750" defTabSz="1244600">
                <a:lnSpc>
                  <a:spcPct val="90000"/>
                </a:lnSpc>
                <a:spcAft>
                  <a:spcPct val="20000"/>
                </a:spcAft>
                <a:buClr>
                  <a:srgbClr val="2A547E"/>
                </a:buClr>
                <a:buChar char="••"/>
              </a:pPr>
              <a:r>
                <a:rPr lang="en-US" sz="2400" dirty="0" smtClean="0"/>
                <a:t>#2 </a:t>
              </a:r>
              <a:r>
                <a:rPr lang="en-US" sz="2400" kern="1200" dirty="0" smtClean="0"/>
                <a:t>VUL</a:t>
              </a:r>
              <a:endParaRPr lang="en-US" sz="2400" kern="1200" dirty="0"/>
            </a:p>
          </p:txBody>
        </p:sp>
        <p:sp>
          <p:nvSpPr>
            <p:cNvPr id="18" name="Rectangle 17"/>
            <p:cNvSpPr/>
            <p:nvPr/>
          </p:nvSpPr>
          <p:spPr>
            <a:xfrm>
              <a:off x="457200" y="4529776"/>
              <a:ext cx="9506606" cy="588166"/>
            </a:xfrm>
            <a:prstGeom prst="rect">
              <a:avLst/>
            </a:prstGeom>
            <a:solidFill>
              <a:srgbClr val="8D7E5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83" tIns="178283" rIns="178283" bIns="178283" numCol="1" spcCol="1270" anchor="ctr" anchorCtr="0">
              <a:noAutofit/>
            </a:bodyPr>
            <a:lstStyle/>
            <a:p>
              <a:pPr lvl="0" algn="l" defTabSz="1600200" rtl="0">
                <a:lnSpc>
                  <a:spcPct val="90000"/>
                </a:lnSpc>
                <a:spcBef>
                  <a:spcPct val="0"/>
                </a:spcBef>
                <a:spcAft>
                  <a:spcPct val="35000"/>
                </a:spcAft>
              </a:pPr>
              <a:r>
                <a:rPr lang="en-US" sz="2800" b="1" kern="1200" dirty="0" smtClean="0"/>
                <a:t>Joint Life Sales</a:t>
              </a:r>
              <a:endParaRPr lang="en-US" sz="2800" b="1" kern="1200" dirty="0"/>
            </a:p>
          </p:txBody>
        </p:sp>
        <p:sp>
          <p:nvSpPr>
            <p:cNvPr id="19" name="Freeform 18"/>
            <p:cNvSpPr/>
            <p:nvPr/>
          </p:nvSpPr>
          <p:spPr>
            <a:xfrm>
              <a:off x="457200" y="5178621"/>
              <a:ext cx="8229599" cy="912870"/>
            </a:xfrm>
            <a:custGeom>
              <a:avLst/>
              <a:gdLst>
                <a:gd name="connsiteX0" fmla="*/ 0 w 8229599"/>
                <a:gd name="connsiteY0" fmla="*/ 0 h 912870"/>
                <a:gd name="connsiteX1" fmla="*/ 8229599 w 8229599"/>
                <a:gd name="connsiteY1" fmla="*/ 0 h 912870"/>
                <a:gd name="connsiteX2" fmla="*/ 8229599 w 8229599"/>
                <a:gd name="connsiteY2" fmla="*/ 912870 h 912870"/>
                <a:gd name="connsiteX3" fmla="*/ 0 w 8229599"/>
                <a:gd name="connsiteY3" fmla="*/ 912870 h 912870"/>
                <a:gd name="connsiteX4" fmla="*/ 0 w 8229599"/>
                <a:gd name="connsiteY4" fmla="*/ 0 h 9128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599" h="912870">
                  <a:moveTo>
                    <a:pt x="0" y="0"/>
                  </a:moveTo>
                  <a:lnTo>
                    <a:pt x="8229599" y="0"/>
                  </a:lnTo>
                  <a:lnTo>
                    <a:pt x="8229599" y="912870"/>
                  </a:lnTo>
                  <a:lnTo>
                    <a:pt x="0" y="91287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61290" tIns="45720" rIns="256032" bIns="45720" numCol="1" spcCol="1270" anchor="t" anchorCtr="0">
              <a:noAutofit/>
            </a:bodyPr>
            <a:lstStyle/>
            <a:p>
              <a:pPr marL="285750" lvl="1" indent="-285750" defTabSz="1244600">
                <a:lnSpc>
                  <a:spcPct val="90000"/>
                </a:lnSpc>
                <a:spcAft>
                  <a:spcPct val="20000"/>
                </a:spcAft>
                <a:buClr>
                  <a:srgbClr val="2A547E"/>
                </a:buClr>
                <a:buChar char="••"/>
              </a:pPr>
              <a:r>
                <a:rPr lang="en-US" sz="2400" dirty="0" smtClean="0"/>
                <a:t>#2 </a:t>
              </a:r>
              <a:r>
                <a:rPr lang="en-US" sz="2400" kern="1200" dirty="0" smtClean="0"/>
                <a:t>IUL</a:t>
              </a:r>
              <a:endParaRPr lang="en-US" sz="2400" kern="1200" dirty="0"/>
            </a:p>
            <a:p>
              <a:pPr marL="285750" lvl="1" indent="-285750" algn="l" defTabSz="1244600" rtl="0">
                <a:lnSpc>
                  <a:spcPct val="90000"/>
                </a:lnSpc>
                <a:spcBef>
                  <a:spcPct val="0"/>
                </a:spcBef>
                <a:spcAft>
                  <a:spcPct val="20000"/>
                </a:spcAft>
                <a:buClr>
                  <a:srgbClr val="2A547E"/>
                </a:buClr>
                <a:buChar char="••"/>
              </a:pPr>
              <a:r>
                <a:rPr lang="en-US" sz="2400" kern="1200" dirty="0" smtClean="0"/>
                <a:t>#2 VUL </a:t>
              </a:r>
              <a:endParaRPr lang="en-US" sz="2400" kern="1200" dirty="0"/>
            </a:p>
          </p:txBody>
        </p:sp>
      </p:grpSp>
      <p:sp>
        <p:nvSpPr>
          <p:cNvPr id="6" name="TextBox 5"/>
          <p:cNvSpPr txBox="1"/>
          <p:nvPr/>
        </p:nvSpPr>
        <p:spPr>
          <a:xfrm>
            <a:off x="152400" y="6147474"/>
            <a:ext cx="8763000" cy="553998"/>
          </a:xfrm>
          <a:prstGeom prst="rect">
            <a:avLst/>
          </a:prstGeom>
          <a:noFill/>
        </p:spPr>
        <p:txBody>
          <a:bodyPr wrap="square" rtlCol="0">
            <a:spAutoFit/>
          </a:bodyPr>
          <a:lstStyle/>
          <a:p>
            <a:r>
              <a:rPr lang="en-US" sz="1000" dirty="0" smtClean="0"/>
              <a:t>LIMRA International, 3rd Quarter 2012 Confidential Sales Survey of Participating Life Insurance Companies. Sales rankings for Pacific Life Insurance Company are based on planned recurring premium as measured against 85 participating companies. </a:t>
            </a:r>
          </a:p>
          <a:p>
            <a:endParaRPr lang="en-US" sz="1000" dirty="0"/>
          </a:p>
        </p:txBody>
      </p:sp>
      <p:sp>
        <p:nvSpPr>
          <p:cNvPr id="24" name="Title 5"/>
          <p:cNvSpPr>
            <a:spLocks noGrp="1"/>
          </p:cNvSpPr>
          <p:nvPr>
            <p:ph type="title"/>
          </p:nvPr>
        </p:nvSpPr>
        <p:spPr>
          <a:xfrm>
            <a:off x="0" y="-76200"/>
            <a:ext cx="9144000" cy="1143000"/>
          </a:xfrm>
        </p:spPr>
        <p:txBody>
          <a:bodyPr/>
          <a:lstStyle/>
          <a:p>
            <a:r>
              <a:rPr lang="en-US" sz="3800" b="1" dirty="0" smtClean="0">
                <a:solidFill>
                  <a:srgbClr val="2A547E"/>
                </a:solidFill>
              </a:rPr>
              <a:t>SALES RANKINGS</a:t>
            </a:r>
            <a:endParaRPr lang="en-US" sz="3800" b="1" dirty="0"/>
          </a:p>
        </p:txBody>
      </p:sp>
      <p:sp>
        <p:nvSpPr>
          <p:cNvPr id="25" name="Rectangle 24"/>
          <p:cNvSpPr/>
          <p:nvPr/>
        </p:nvSpPr>
        <p:spPr>
          <a:xfrm>
            <a:off x="457200" y="1219200"/>
            <a:ext cx="4148893" cy="840230"/>
          </a:xfrm>
          <a:prstGeom prst="rect">
            <a:avLst/>
          </a:prstGeom>
        </p:spPr>
        <p:txBody>
          <a:bodyPr wrap="none">
            <a:spAutoFit/>
          </a:bodyPr>
          <a:lstStyle/>
          <a:p>
            <a:pPr lvl="0" defTabSz="1600200">
              <a:lnSpc>
                <a:spcPct val="90000"/>
              </a:lnSpc>
              <a:spcAft>
                <a:spcPct val="35000"/>
              </a:spcAft>
            </a:pPr>
            <a:r>
              <a:rPr lang="en-US" sz="5400" dirty="0" smtClean="0">
                <a:solidFill>
                  <a:srgbClr val="2A547E"/>
                </a:solidFill>
                <a:latin typeface="+mj-lt"/>
                <a:ea typeface="+mj-ea"/>
                <a:cs typeface="+mj-cs"/>
              </a:rPr>
              <a:t>#5</a:t>
            </a:r>
            <a:r>
              <a:rPr lang="en-US" sz="4000" i="1" dirty="0" smtClean="0"/>
              <a:t> </a:t>
            </a:r>
            <a:r>
              <a:rPr lang="en-US" sz="3600" i="1" dirty="0" smtClean="0"/>
              <a:t>in overall sales</a:t>
            </a:r>
            <a:endParaRPr lang="en-US" sz="4000" i="1" dirty="0"/>
          </a:p>
        </p:txBody>
      </p:sp>
      <p:pic>
        <p:nvPicPr>
          <p:cNvPr id="7175" name="Picture 7"/>
          <p:cNvPicPr>
            <a:picLocks noChangeAspect="1" noChangeArrowheads="1"/>
          </p:cNvPicPr>
          <p:nvPr/>
        </p:nvPicPr>
        <p:blipFill>
          <a:blip r:embed="rId3" cstate="email"/>
          <a:srcRect/>
          <a:stretch>
            <a:fillRect/>
          </a:stretch>
        </p:blipFill>
        <p:spPr bwMode="auto">
          <a:xfrm>
            <a:off x="6274063" y="2590800"/>
            <a:ext cx="2805113" cy="2895600"/>
          </a:xfrm>
          <a:prstGeom prst="rect">
            <a:avLst/>
          </a:prstGeom>
          <a:noFill/>
          <a:ln w="9525">
            <a:noFill/>
            <a:miter lim="800000"/>
            <a:headEnd/>
            <a:tailEnd/>
          </a:ln>
        </p:spPr>
      </p:pic>
      <p:pic>
        <p:nvPicPr>
          <p:cNvPr id="20" name="Picture 19" descr="Logo Whale-NEW 2005.jpg"/>
          <p:cNvPicPr>
            <a:picLocks noChangeAspect="1"/>
          </p:cNvPicPr>
          <p:nvPr/>
        </p:nvPicPr>
        <p:blipFill>
          <a:blip r:embed="rId4" cstate="print"/>
          <a:srcRect l="20833" r="16667" b="4480"/>
          <a:stretch>
            <a:fillRect/>
          </a:stretch>
        </p:blipFill>
        <p:spPr>
          <a:xfrm>
            <a:off x="6896260" y="3419015"/>
            <a:ext cx="1806958" cy="1838785"/>
          </a:xfrm>
          <a:prstGeom prst="rect">
            <a:avLst/>
          </a:prstGeom>
        </p:spPr>
      </p:pic>
      <p:sp>
        <p:nvSpPr>
          <p:cNvPr id="23" name="Footer Placeholder 22"/>
          <p:cNvSpPr>
            <a:spLocks noGrp="1"/>
          </p:cNvSpPr>
          <p:nvPr>
            <p:ph type="ftr" sz="quarter" idx="3"/>
          </p:nvPr>
        </p:nvSpPr>
        <p:spPr/>
        <p:txBody>
          <a:bodyPr/>
          <a:lstStyle/>
          <a:p>
            <a:pPr>
              <a:defRPr/>
            </a:pPr>
            <a:r>
              <a:rPr lang="en-US" smtClean="0"/>
              <a:t>For Life Insurance Producer Use Only. Not for Use with the Public.</a:t>
            </a:r>
            <a:endParaRPr lang="en-US" dirty="0"/>
          </a:p>
        </p:txBody>
      </p:sp>
      <p:pic>
        <p:nvPicPr>
          <p:cNvPr id="5122" name="Picture 2"/>
          <p:cNvPicPr>
            <a:picLocks noChangeAspect="1" noChangeArrowheads="1"/>
          </p:cNvPicPr>
          <p:nvPr/>
        </p:nvPicPr>
        <p:blipFill>
          <a:blip r:embed="rId5" cstate="print"/>
          <a:srcRect/>
          <a:stretch>
            <a:fillRect/>
          </a:stretch>
        </p:blipFill>
        <p:spPr bwMode="auto">
          <a:xfrm>
            <a:off x="6324600" y="2209800"/>
            <a:ext cx="1038225" cy="1038225"/>
          </a:xfrm>
          <a:prstGeom prst="rect">
            <a:avLst/>
          </a:prstGeom>
          <a:noFill/>
          <a:ln w="22225">
            <a:solidFill>
              <a:srgbClr val="817351"/>
            </a:solidFill>
            <a:miter lim="800000"/>
            <a:headEnd/>
            <a:tailEnd/>
          </a:ln>
        </p:spPr>
      </p:pic>
      <p:sp>
        <p:nvSpPr>
          <p:cNvPr id="22" name="Slide Number Placeholder 21"/>
          <p:cNvSpPr>
            <a:spLocks noGrp="1"/>
          </p:cNvSpPr>
          <p:nvPr>
            <p:ph type="sldNum" sz="quarter" idx="4"/>
          </p:nvPr>
        </p:nvSpPr>
        <p:spPr/>
        <p:txBody>
          <a:bodyPr/>
          <a:lstStyle/>
          <a:p>
            <a:pPr>
              <a:defRPr/>
            </a:pPr>
            <a:fld id="{A35E9421-0723-4B62-9ECA-7E212D6B6681}" type="slidenum">
              <a:rPr lang="en-US" smtClean="0"/>
              <a:pPr>
                <a:defRPr/>
              </a:pPr>
              <a:t>10</a:t>
            </a:fld>
            <a:r>
              <a:rPr lang="en-US" smtClean="0"/>
              <a:t> of 12</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
          <p:cNvPicPr>
            <a:picLocks noChangeAspect="1" noChangeArrowheads="1"/>
          </p:cNvPicPr>
          <p:nvPr/>
        </p:nvPicPr>
        <p:blipFill>
          <a:blip r:embed="rId3" cstate="print"/>
          <a:srcRect t="6122"/>
          <a:stretch>
            <a:fillRect/>
          </a:stretch>
        </p:blipFill>
        <p:spPr bwMode="auto">
          <a:xfrm>
            <a:off x="2310278" y="3352800"/>
            <a:ext cx="6833722" cy="3505200"/>
          </a:xfrm>
          <a:prstGeom prst="rect">
            <a:avLst/>
          </a:prstGeom>
          <a:noFill/>
          <a:ln w="9525">
            <a:noFill/>
            <a:miter lim="800000"/>
            <a:headEnd/>
            <a:tailEnd/>
          </a:ln>
        </p:spPr>
      </p:pic>
      <p:sp>
        <p:nvSpPr>
          <p:cNvPr id="10" name="Rectangle 9"/>
          <p:cNvSpPr/>
          <p:nvPr/>
        </p:nvSpPr>
        <p:spPr>
          <a:xfrm>
            <a:off x="-1" y="0"/>
            <a:ext cx="2324408" cy="68580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email"/>
          <a:stretch>
            <a:fillRect/>
          </a:stretch>
        </p:blipFill>
        <p:spPr>
          <a:xfrm>
            <a:off x="-144524" y="1600200"/>
            <a:ext cx="2596896" cy="1900196"/>
          </a:xfrm>
          <a:prstGeom prst="rect">
            <a:avLst/>
          </a:prstGeom>
        </p:spPr>
      </p:pic>
      <p:sp>
        <p:nvSpPr>
          <p:cNvPr id="9" name="Text Placeholder 14"/>
          <p:cNvSpPr txBox="1">
            <a:spLocks/>
          </p:cNvSpPr>
          <p:nvPr/>
        </p:nvSpPr>
        <p:spPr>
          <a:xfrm>
            <a:off x="-117754" y="2348297"/>
            <a:ext cx="2582426"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kern="0" noProof="0" dirty="0" smtClean="0">
                <a:latin typeface="+mn-lt"/>
                <a:cs typeface="+mn-cs"/>
              </a:rPr>
              <a:t>PEOPLE</a:t>
            </a:r>
            <a:endParaRPr kumimoji="0" lang="en-US" sz="2800" b="0" i="0" u="none" strike="noStrike" kern="0" cap="none" spc="0" normalizeH="0" baseline="0" noProof="0" dirty="0">
              <a:ln>
                <a:noFill/>
              </a:ln>
              <a:solidFill>
                <a:schemeClr val="bg1"/>
              </a:solidFill>
              <a:effectLst/>
              <a:uLnTx/>
              <a:uFillTx/>
              <a:latin typeface="+mn-lt"/>
              <a:ea typeface="+mn-ea"/>
              <a:cs typeface="+mn-cs"/>
            </a:endParaRPr>
          </a:p>
        </p:txBody>
      </p:sp>
      <p:sp>
        <p:nvSpPr>
          <p:cNvPr id="51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2"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Title 1"/>
          <p:cNvSpPr txBox="1">
            <a:spLocks/>
          </p:cNvSpPr>
          <p:nvPr/>
        </p:nvSpPr>
        <p:spPr bwMode="auto">
          <a:xfrm>
            <a:off x="2332226" y="762000"/>
            <a:ext cx="681177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
            </a:r>
            <a:br>
              <a:rPr kumimoji="0" lang="en-US" sz="4400" b="1" i="0" u="none" strike="noStrike" kern="0" cap="none" spc="0" normalizeH="0" baseline="0" noProof="0" dirty="0" smtClean="0">
                <a:ln>
                  <a:noFill/>
                </a:ln>
                <a:solidFill>
                  <a:schemeClr val="tx2"/>
                </a:solidFill>
                <a:effectLst/>
                <a:uLnTx/>
                <a:uFillTx/>
                <a:latin typeface="+mj-lt"/>
                <a:ea typeface="+mj-ea"/>
                <a:cs typeface="+mj-cs"/>
              </a:rPr>
            </a:br>
            <a:endParaRPr kumimoji="0" lang="en-US" sz="4400" b="1" i="1" u="none" strike="noStrike" kern="0" cap="none" spc="0" normalizeH="0" baseline="0" noProof="0" dirty="0">
              <a:ln>
                <a:noFill/>
              </a:ln>
              <a:solidFill>
                <a:schemeClr val="tx2"/>
              </a:solidFill>
              <a:effectLst/>
              <a:uLnTx/>
              <a:uFillTx/>
              <a:latin typeface="+mj-lt"/>
              <a:ea typeface="+mj-ea"/>
              <a:cs typeface="+mj-cs"/>
            </a:endParaRPr>
          </a:p>
        </p:txBody>
      </p:sp>
      <p:sp>
        <p:nvSpPr>
          <p:cNvPr id="22" name="Title 5"/>
          <p:cNvSpPr>
            <a:spLocks noGrp="1"/>
          </p:cNvSpPr>
          <p:nvPr>
            <p:ph type="title"/>
          </p:nvPr>
        </p:nvSpPr>
        <p:spPr>
          <a:xfrm>
            <a:off x="2286000" y="-76200"/>
            <a:ext cx="6858000" cy="1143000"/>
          </a:xfrm>
        </p:spPr>
        <p:txBody>
          <a:bodyPr/>
          <a:lstStyle/>
          <a:p>
            <a:r>
              <a:rPr lang="en-US" sz="3800" b="1" dirty="0" smtClean="0">
                <a:solidFill>
                  <a:srgbClr val="2A547E"/>
                </a:solidFill>
              </a:rPr>
              <a:t>GET TO KNOW US</a:t>
            </a:r>
            <a:endParaRPr lang="en-US" sz="3800" b="1" dirty="0"/>
          </a:p>
        </p:txBody>
      </p:sp>
      <p:sp>
        <p:nvSpPr>
          <p:cNvPr id="28" name="Content Placeholder 27"/>
          <p:cNvSpPr>
            <a:spLocks noGrp="1"/>
          </p:cNvSpPr>
          <p:nvPr>
            <p:ph idx="1"/>
          </p:nvPr>
        </p:nvSpPr>
        <p:spPr>
          <a:xfrm>
            <a:off x="2514600" y="1143000"/>
            <a:ext cx="8229600" cy="4525963"/>
          </a:xfrm>
        </p:spPr>
        <p:txBody>
          <a:bodyPr/>
          <a:lstStyle/>
          <a:p>
            <a:pPr marL="236538" lvl="0" indent="-236538">
              <a:buClr>
                <a:srgbClr val="2A547E"/>
              </a:buClr>
            </a:pPr>
            <a:r>
              <a:rPr lang="en-US" sz="2000" dirty="0" smtClean="0"/>
              <a:t>Dedicated investment marketing team for VUL</a:t>
            </a:r>
          </a:p>
          <a:p>
            <a:pPr marL="236538" lvl="0" indent="-236538">
              <a:buClr>
                <a:srgbClr val="2A547E"/>
              </a:buClr>
            </a:pPr>
            <a:r>
              <a:rPr lang="en-US" sz="2000" dirty="0" smtClean="0"/>
              <a:t>Advanced designs team of attorneys</a:t>
            </a:r>
          </a:p>
          <a:p>
            <a:pPr marL="236538" lvl="0" indent="-236538">
              <a:buClr>
                <a:srgbClr val="2A547E"/>
              </a:buClr>
            </a:pPr>
            <a:r>
              <a:rPr lang="en-US" sz="2000" dirty="0" smtClean="0"/>
              <a:t>Industry competition analysts</a:t>
            </a:r>
          </a:p>
          <a:p>
            <a:pPr marL="236538" lvl="0" indent="-236538">
              <a:buClr>
                <a:srgbClr val="2A547E"/>
              </a:buClr>
            </a:pPr>
            <a:r>
              <a:rPr lang="en-US" sz="2000" dirty="0" smtClean="0"/>
              <a:t>New business support</a:t>
            </a:r>
          </a:p>
          <a:p>
            <a:pPr marL="236538" lvl="0" indent="-236538">
              <a:buClr>
                <a:srgbClr val="2A547E"/>
              </a:buClr>
            </a:pPr>
            <a:r>
              <a:rPr lang="en-US" sz="2000" dirty="0" smtClean="0"/>
              <a:t>Experienced case design support</a:t>
            </a:r>
          </a:p>
          <a:p>
            <a:pPr>
              <a:buClr>
                <a:srgbClr val="2A547E"/>
              </a:buClr>
            </a:pPr>
            <a:endParaRPr lang="en-US" sz="2000" dirty="0"/>
          </a:p>
        </p:txBody>
      </p:sp>
      <p:sp>
        <p:nvSpPr>
          <p:cNvPr id="29" name="Title 4"/>
          <p:cNvSpPr txBox="1">
            <a:spLocks/>
          </p:cNvSpPr>
          <p:nvPr/>
        </p:nvSpPr>
        <p:spPr bwMode="auto">
          <a:xfrm>
            <a:off x="6858000" y="4724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lang="en-US" sz="1600" kern="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THE POWER TO </a:t>
            </a:r>
            <a:br>
              <a:rPr lang="en-US" sz="1600" kern="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br>
            <a:r>
              <a:rPr lang="en-US" sz="1600" kern="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rPr>
              <a:t>HELP YOU SUCCEED</a:t>
            </a:r>
            <a:endParaRPr lang="en-US" sz="1600" kern="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sp>
        <p:nvSpPr>
          <p:cNvPr id="17" name="Footer Placeholder 14"/>
          <p:cNvSpPr>
            <a:spLocks noGrp="1"/>
          </p:cNvSpPr>
          <p:nvPr>
            <p:ph type="ftr" sz="quarter" idx="3"/>
          </p:nvPr>
        </p:nvSpPr>
        <p:spPr>
          <a:xfrm>
            <a:off x="1371600" y="6534150"/>
            <a:ext cx="9144000" cy="476250"/>
          </a:xfrm>
        </p:spPr>
        <p:txBody>
          <a:bodyPr/>
          <a:lstStyle/>
          <a:p>
            <a:pPr>
              <a:defRPr/>
            </a:pPr>
            <a:r>
              <a:rPr lang="en-US" dirty="0" smtClean="0">
                <a:solidFill>
                  <a:schemeClr val="bg1"/>
                </a:solidFill>
              </a:rPr>
              <a:t>For Life Insurance Producer Use Only. Not for Use with the Public.</a:t>
            </a:r>
            <a:endParaRPr lang="en-US" dirty="0">
              <a:solidFill>
                <a:schemeClr val="bg1"/>
              </a:solidFill>
            </a:endParaRPr>
          </a:p>
        </p:txBody>
      </p:sp>
      <p:sp>
        <p:nvSpPr>
          <p:cNvPr id="15" name="Slide Number Placeholder 14"/>
          <p:cNvSpPr>
            <a:spLocks noGrp="1"/>
          </p:cNvSpPr>
          <p:nvPr>
            <p:ph type="sldNum" sz="quarter" idx="4"/>
          </p:nvPr>
        </p:nvSpPr>
        <p:spPr/>
        <p:txBody>
          <a:bodyPr/>
          <a:lstStyle/>
          <a:p>
            <a:pPr>
              <a:defRPr/>
            </a:pPr>
            <a:fld id="{A35E9421-0723-4B62-9ECA-7E212D6B6681}" type="slidenum">
              <a:rPr lang="en-US" smtClean="0">
                <a:solidFill>
                  <a:schemeClr val="bg1"/>
                </a:solidFill>
              </a:rPr>
              <a:pPr>
                <a:defRPr/>
              </a:pPr>
              <a:t>11</a:t>
            </a:fld>
            <a:r>
              <a:rPr lang="en-US" dirty="0" smtClean="0">
                <a:solidFill>
                  <a:schemeClr val="bg1"/>
                </a:solidFill>
              </a:rPr>
              <a:t> of 12</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
          <p:cNvPicPr>
            <a:picLocks noChangeAspect="1" noChangeArrowheads="1"/>
          </p:cNvPicPr>
          <p:nvPr/>
        </p:nvPicPr>
        <p:blipFill>
          <a:blip r:embed="rId3" cstate="email"/>
          <a:srcRect l="43182" t="62152"/>
          <a:stretch>
            <a:fillRect/>
          </a:stretch>
        </p:blipFill>
        <p:spPr bwMode="auto">
          <a:xfrm>
            <a:off x="0" y="4953000"/>
            <a:ext cx="3429000" cy="1682496"/>
          </a:xfrm>
          <a:prstGeom prst="rect">
            <a:avLst/>
          </a:prstGeom>
          <a:noFill/>
          <a:ln w="9525">
            <a:noFill/>
            <a:miter lim="800000"/>
            <a:headEnd/>
            <a:tailEnd/>
          </a:ln>
        </p:spPr>
      </p:pic>
      <p:sp>
        <p:nvSpPr>
          <p:cNvPr id="10" name="Rectangle 9"/>
          <p:cNvSpPr/>
          <p:nvPr/>
        </p:nvSpPr>
        <p:spPr>
          <a:xfrm>
            <a:off x="-2" y="0"/>
            <a:ext cx="9144001" cy="46482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email"/>
          <a:stretch>
            <a:fillRect/>
          </a:stretch>
        </p:blipFill>
        <p:spPr>
          <a:xfrm>
            <a:off x="5685432" y="228600"/>
            <a:ext cx="3268724" cy="1900196"/>
          </a:xfrm>
          <a:prstGeom prst="rect">
            <a:avLst/>
          </a:prstGeom>
        </p:spPr>
      </p:pic>
      <p:sp>
        <p:nvSpPr>
          <p:cNvPr id="9" name="Text Placeholder 14"/>
          <p:cNvSpPr txBox="1">
            <a:spLocks/>
          </p:cNvSpPr>
          <p:nvPr/>
        </p:nvSpPr>
        <p:spPr>
          <a:xfrm>
            <a:off x="5919134" y="976697"/>
            <a:ext cx="2829422"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kern="0" noProof="0" dirty="0" smtClean="0">
                <a:latin typeface="+mn-lt"/>
                <a:cs typeface="+mn-cs"/>
              </a:rPr>
              <a:t>COMMITMENT</a:t>
            </a:r>
            <a:endParaRPr kumimoji="0" lang="en-US" sz="2800" b="0" i="0" u="none" strike="noStrike" kern="0" cap="none" spc="0" normalizeH="0" baseline="0" noProof="0" dirty="0">
              <a:ln>
                <a:noFill/>
              </a:ln>
              <a:solidFill>
                <a:schemeClr val="bg1"/>
              </a:solidFill>
              <a:effectLst/>
              <a:uLnTx/>
              <a:uFillTx/>
              <a:latin typeface="+mn-lt"/>
              <a:ea typeface="+mn-ea"/>
              <a:cs typeface="+mn-cs"/>
            </a:endParaRPr>
          </a:p>
        </p:txBody>
      </p:sp>
      <p:sp>
        <p:nvSpPr>
          <p:cNvPr id="51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2"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itle 4"/>
          <p:cNvSpPr txBox="1">
            <a:spLocks/>
          </p:cNvSpPr>
          <p:nvPr/>
        </p:nvSpPr>
        <p:spPr bwMode="auto">
          <a:xfrm>
            <a:off x="152400" y="990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normalizeH="0" baseline="0" noProof="0" dirty="0" smtClean="0">
                <a:ln w="17780" cmpd="sng">
                  <a:solidFill>
                    <a:schemeClr val="accent1">
                      <a:tint val="3000"/>
                    </a:schemeClr>
                  </a:solidFill>
                  <a:prstDash val="solid"/>
                  <a:miter lim="800000"/>
                </a:ln>
                <a:gradFill>
                  <a:gsLst>
                    <a:gs pos="10000">
                      <a:srgbClr val="D0C8B4"/>
                    </a:gs>
                    <a:gs pos="90000">
                      <a:schemeClr val="bg1"/>
                    </a:gs>
                  </a:gsLst>
                  <a:lin ang="5400000"/>
                </a:gradFill>
                <a:effectLst>
                  <a:outerShdw blurRad="55000" dist="50800" dir="5400000" algn="tl">
                    <a:srgbClr val="000000">
                      <a:alpha val="33000"/>
                    </a:srgbClr>
                  </a:outerShdw>
                </a:effectLst>
                <a:uLnTx/>
                <a:uFillTx/>
                <a:latin typeface="+mj-lt"/>
                <a:ea typeface="+mj-ea"/>
                <a:cs typeface="+mj-cs"/>
              </a:rPr>
              <a:t>LOOK</a:t>
            </a:r>
            <a:br>
              <a:rPr kumimoji="0" lang="en-US" sz="5400" b="1" i="0" u="none" strike="noStrike" kern="0" normalizeH="0" baseline="0" noProof="0" dirty="0" smtClean="0">
                <a:ln w="17780" cmpd="sng">
                  <a:solidFill>
                    <a:schemeClr val="accent1">
                      <a:tint val="3000"/>
                    </a:schemeClr>
                  </a:solidFill>
                  <a:prstDash val="solid"/>
                  <a:miter lim="800000"/>
                </a:ln>
                <a:gradFill>
                  <a:gsLst>
                    <a:gs pos="10000">
                      <a:srgbClr val="D0C8B4"/>
                    </a:gs>
                    <a:gs pos="90000">
                      <a:schemeClr val="bg1"/>
                    </a:gs>
                  </a:gsLst>
                  <a:lin ang="5400000"/>
                </a:gradFill>
                <a:effectLst>
                  <a:outerShdw blurRad="55000" dist="50800" dir="5400000" algn="tl">
                    <a:srgbClr val="000000">
                      <a:alpha val="33000"/>
                    </a:srgbClr>
                  </a:outerShdw>
                </a:effectLst>
                <a:uLnTx/>
                <a:uFillTx/>
                <a:latin typeface="+mj-lt"/>
                <a:ea typeface="+mj-ea"/>
                <a:cs typeface="+mj-cs"/>
              </a:rPr>
            </a:br>
            <a:r>
              <a:rPr kumimoji="0" lang="en-US" sz="5400" b="1" i="0" u="none" strike="noStrike" kern="0" normalizeH="0" baseline="0" noProof="0" dirty="0" smtClean="0">
                <a:ln w="17780" cmpd="sng">
                  <a:solidFill>
                    <a:schemeClr val="accent1">
                      <a:tint val="3000"/>
                    </a:schemeClr>
                  </a:solidFill>
                  <a:prstDash val="solid"/>
                  <a:miter lim="800000"/>
                </a:ln>
                <a:gradFill>
                  <a:gsLst>
                    <a:gs pos="10000">
                      <a:srgbClr val="D0C8B4"/>
                    </a:gs>
                    <a:gs pos="90000">
                      <a:schemeClr val="bg1"/>
                    </a:gs>
                  </a:gsLst>
                  <a:lin ang="5400000"/>
                </a:gradFill>
                <a:effectLst>
                  <a:outerShdw blurRad="55000" dist="50800" dir="5400000" algn="tl">
                    <a:srgbClr val="000000">
                      <a:alpha val="33000"/>
                    </a:srgbClr>
                  </a:outerShdw>
                </a:effectLst>
                <a:uLnTx/>
                <a:uFillTx/>
                <a:latin typeface="+mj-lt"/>
                <a:ea typeface="+mj-ea"/>
                <a:cs typeface="+mj-cs"/>
              </a:rPr>
              <a:t>BEYOND</a:t>
            </a:r>
            <a:br>
              <a:rPr kumimoji="0" lang="en-US" sz="5400" b="1" i="0" u="none" strike="noStrike" kern="0" normalizeH="0" baseline="0" noProof="0" dirty="0" smtClean="0">
                <a:ln w="17780" cmpd="sng">
                  <a:solidFill>
                    <a:schemeClr val="accent1">
                      <a:tint val="3000"/>
                    </a:schemeClr>
                  </a:solidFill>
                  <a:prstDash val="solid"/>
                  <a:miter lim="800000"/>
                </a:ln>
                <a:gradFill>
                  <a:gsLst>
                    <a:gs pos="10000">
                      <a:srgbClr val="D0C8B4"/>
                    </a:gs>
                    <a:gs pos="90000">
                      <a:schemeClr val="bg1"/>
                    </a:gs>
                  </a:gsLst>
                  <a:lin ang="5400000"/>
                </a:gradFill>
                <a:effectLst>
                  <a:outerShdw blurRad="55000" dist="50800" dir="5400000" algn="tl">
                    <a:srgbClr val="000000">
                      <a:alpha val="33000"/>
                    </a:srgbClr>
                  </a:outerShdw>
                </a:effectLst>
                <a:uLnTx/>
                <a:uFillTx/>
                <a:latin typeface="+mj-lt"/>
                <a:ea typeface="+mj-ea"/>
                <a:cs typeface="+mj-cs"/>
              </a:rPr>
            </a:br>
            <a:r>
              <a:rPr kumimoji="0" lang="en-US" sz="5400" b="1" i="0" u="none" strike="noStrike" kern="0" normalizeH="0" baseline="0" noProof="0" dirty="0" smtClean="0">
                <a:ln w="17780" cmpd="sng">
                  <a:solidFill>
                    <a:schemeClr val="accent1">
                      <a:tint val="3000"/>
                    </a:schemeClr>
                  </a:solidFill>
                  <a:prstDash val="solid"/>
                  <a:miter lim="800000"/>
                </a:ln>
                <a:gradFill>
                  <a:gsLst>
                    <a:gs pos="10000">
                      <a:srgbClr val="D0C8B4"/>
                    </a:gs>
                    <a:gs pos="90000">
                      <a:schemeClr val="bg1"/>
                    </a:gs>
                  </a:gsLst>
                  <a:lin ang="5400000"/>
                </a:gradFill>
                <a:effectLst>
                  <a:outerShdw blurRad="55000" dist="50800" dir="5400000" algn="tl">
                    <a:srgbClr val="000000">
                      <a:alpha val="33000"/>
                    </a:srgbClr>
                  </a:outerShdw>
                </a:effectLst>
                <a:uLnTx/>
                <a:uFillTx/>
                <a:latin typeface="+mj-lt"/>
                <a:ea typeface="+mj-ea"/>
                <a:cs typeface="+mj-cs"/>
              </a:rPr>
              <a:t>THE WHALE</a:t>
            </a:r>
            <a:endParaRPr lang="en-US" sz="5400" b="1" kern="0" dirty="0">
              <a:ln w="17780" cmpd="sng">
                <a:solidFill>
                  <a:schemeClr val="accent1">
                    <a:tint val="3000"/>
                  </a:schemeClr>
                </a:solidFill>
                <a:prstDash val="solid"/>
                <a:miter lim="800000"/>
              </a:ln>
              <a:gradFill>
                <a:gsLst>
                  <a:gs pos="10000">
                    <a:srgbClr val="D0C8B4"/>
                  </a:gs>
                  <a:gs pos="90000">
                    <a:schemeClr val="bg1"/>
                  </a:gs>
                </a:gsLst>
                <a:lin ang="5400000"/>
              </a:gradFill>
              <a:effectLst>
                <a:outerShdw blurRad="55000" dist="50800" dir="5400000" algn="tl">
                  <a:srgbClr val="000000">
                    <a:alpha val="33000"/>
                  </a:srgbClr>
                </a:outerShdw>
              </a:effectLst>
              <a:latin typeface="+mj-lt"/>
              <a:ea typeface="+mj-ea"/>
              <a:cs typeface="+mj-cs"/>
            </a:endParaRPr>
          </a:p>
        </p:txBody>
      </p:sp>
      <p:pic>
        <p:nvPicPr>
          <p:cNvPr id="14" name="Picture 4"/>
          <p:cNvPicPr preferRelativeResize="0">
            <a:picLocks noChangeArrowheads="1"/>
          </p:cNvPicPr>
          <p:nvPr/>
        </p:nvPicPr>
        <p:blipFill>
          <a:blip r:embed="rId5" cstate="email"/>
          <a:srcRect/>
          <a:stretch>
            <a:fillRect/>
          </a:stretch>
        </p:blipFill>
        <p:spPr bwMode="auto">
          <a:xfrm>
            <a:off x="0" y="4642940"/>
            <a:ext cx="9144000" cy="233860"/>
          </a:xfrm>
          <a:prstGeom prst="rect">
            <a:avLst/>
          </a:prstGeom>
          <a:noFill/>
          <a:ln w="9525">
            <a:noFill/>
            <a:miter lim="800000"/>
            <a:headEnd/>
            <a:tailEnd/>
          </a:ln>
        </p:spPr>
      </p:pic>
      <p:sp>
        <p:nvSpPr>
          <p:cNvPr id="15" name="Rectangle 14"/>
          <p:cNvSpPr/>
          <p:nvPr/>
        </p:nvSpPr>
        <p:spPr>
          <a:xfrm>
            <a:off x="685800" y="5105400"/>
            <a:ext cx="8229600" cy="1015663"/>
          </a:xfrm>
          <a:prstGeom prst="rect">
            <a:avLst/>
          </a:prstGeom>
        </p:spPr>
        <p:txBody>
          <a:bodyPr wrap="square">
            <a:spAutoFit/>
          </a:bodyPr>
          <a:lstStyle/>
          <a:p>
            <a:pPr algn="r"/>
            <a:r>
              <a:rPr lang="en-US" sz="2000" i="1" dirty="0" smtClean="0"/>
              <a:t>For more than 140 years, we have maintained a </a:t>
            </a:r>
            <a:br>
              <a:rPr lang="en-US" sz="2000" i="1" dirty="0" smtClean="0"/>
            </a:br>
            <a:r>
              <a:rPr lang="en-US" sz="2000" i="1" dirty="0" smtClean="0"/>
              <a:t>steady eye on the future while focusing on the </a:t>
            </a:r>
            <a:br>
              <a:rPr lang="en-US" sz="2000" i="1" dirty="0" smtClean="0"/>
            </a:br>
            <a:r>
              <a:rPr lang="en-US" sz="2000" i="1" dirty="0" smtClean="0"/>
              <a:t>needs of our clients and policyowners.</a:t>
            </a:r>
            <a:endParaRPr lang="en-US" sz="2000" i="1" dirty="0"/>
          </a:p>
        </p:txBody>
      </p:sp>
      <p:sp>
        <p:nvSpPr>
          <p:cNvPr id="19" name="Rectangle 18"/>
          <p:cNvSpPr/>
          <p:nvPr/>
        </p:nvSpPr>
        <p:spPr>
          <a:xfrm>
            <a:off x="2908736" y="3962400"/>
            <a:ext cx="6160661" cy="646331"/>
          </a:xfrm>
          <a:prstGeom prst="rect">
            <a:avLst/>
          </a:prstGeom>
        </p:spPr>
        <p:txBody>
          <a:bodyPr wrap="none">
            <a:spAutoFit/>
          </a:bodyPr>
          <a:lstStyle/>
          <a:p>
            <a:r>
              <a:rPr lang="en-US" sz="3600" b="1" i="1" dirty="0" smtClean="0">
                <a:solidFill>
                  <a:schemeClr val="bg1"/>
                </a:solidFill>
                <a:effectLst>
                  <a:outerShdw blurRad="38100" dist="38100" dir="2700000" algn="tl">
                    <a:srgbClr val="000000">
                      <a:alpha val="43137"/>
                    </a:srgbClr>
                  </a:outerShdw>
                </a:effectLst>
              </a:rPr>
              <a:t>The Pacific Life Experience</a:t>
            </a:r>
            <a:endParaRPr lang="en-US" sz="3600" b="1" i="1"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6" cstate="print"/>
          <a:srcRect/>
          <a:stretch>
            <a:fillRect/>
          </a:stretch>
        </p:blipFill>
        <p:spPr bwMode="auto">
          <a:xfrm>
            <a:off x="1799899" y="5015069"/>
            <a:ext cx="1142999" cy="1142999"/>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a:stretch>
            <a:fillRect/>
          </a:stretch>
        </p:blipFill>
        <p:spPr bwMode="auto">
          <a:xfrm>
            <a:off x="115608" y="5341890"/>
            <a:ext cx="1304925" cy="1304925"/>
          </a:xfrm>
          <a:prstGeom prst="rect">
            <a:avLst/>
          </a:prstGeom>
          <a:noFill/>
          <a:ln w="22225">
            <a:solidFill>
              <a:schemeClr val="accent1">
                <a:lumMod val="25000"/>
              </a:schemeClr>
            </a:solidFill>
            <a:miter lim="800000"/>
            <a:headEnd/>
            <a:tailEnd/>
          </a:ln>
        </p:spPr>
      </p:pic>
      <p:sp>
        <p:nvSpPr>
          <p:cNvPr id="20" name="Footer Placeholder 19"/>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18" name="Slide Number Placeholder 17"/>
          <p:cNvSpPr>
            <a:spLocks noGrp="1"/>
          </p:cNvSpPr>
          <p:nvPr>
            <p:ph type="sldNum" sz="quarter" idx="4"/>
          </p:nvPr>
        </p:nvSpPr>
        <p:spPr/>
        <p:txBody>
          <a:bodyPr/>
          <a:lstStyle/>
          <a:p>
            <a:pPr>
              <a:defRPr/>
            </a:pPr>
            <a:fld id="{A35E9421-0723-4B62-9ECA-7E212D6B6681}" type="slidenum">
              <a:rPr lang="en-US" smtClean="0"/>
              <a:pPr>
                <a:defRPr/>
              </a:pPr>
              <a:t>12</a:t>
            </a:fld>
            <a:r>
              <a:rPr lang="en-US" smtClean="0"/>
              <a:t> of 12</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 y="0"/>
            <a:ext cx="9144001" cy="25908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6"/>
          <p:cNvSpPr>
            <a:spLocks noChangeArrowheads="1"/>
          </p:cNvSpPr>
          <p:nvPr/>
        </p:nvSpPr>
        <p:spPr bwMode="auto">
          <a:xfrm>
            <a:off x="1600200" y="1907272"/>
            <a:ext cx="5981700" cy="346075"/>
          </a:xfrm>
          <a:prstGeom prst="rect">
            <a:avLst/>
          </a:prstGeom>
          <a:noFill/>
          <a:ln w="9525">
            <a:solidFill>
              <a:schemeClr val="tx1"/>
            </a:solidFill>
            <a:miter lim="800000"/>
            <a:headEnd/>
            <a:tailEnd/>
          </a:ln>
        </p:spPr>
        <p:txBody>
          <a:bodyPr>
            <a:spAutoFit/>
          </a:bodyPr>
          <a:lstStyle/>
          <a:p>
            <a:pPr algn="ctr" eaLnBrk="0" hangingPunct="0">
              <a:lnSpc>
                <a:spcPct val="90000"/>
              </a:lnSpc>
              <a:spcAft>
                <a:spcPct val="20000"/>
              </a:spcAft>
              <a:buClr>
                <a:srgbClr val="FFFF99"/>
              </a:buClr>
              <a:buFont typeface="Century Gothic" pitchFamily="34" charset="0"/>
              <a:buNone/>
            </a:pPr>
            <a:r>
              <a:rPr lang="en-US" sz="900" dirty="0">
                <a:latin typeface="Verdana" pitchFamily="34" charset="0"/>
                <a:cs typeface="Arial" charset="0"/>
              </a:rPr>
              <a:t>Investment and Insurance Products: Not a Deposit – Not FDIC Insured –                                                                                            Not Insured by any Federal Government Agency – No Bank Guarantee – May Lose Value</a:t>
            </a:r>
          </a:p>
        </p:txBody>
      </p:sp>
      <p:sp>
        <p:nvSpPr>
          <p:cNvPr id="13" name="Rectangle 12"/>
          <p:cNvSpPr/>
          <p:nvPr/>
        </p:nvSpPr>
        <p:spPr>
          <a:xfrm>
            <a:off x="0" y="2590800"/>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Box 4"/>
          <p:cNvSpPr txBox="1">
            <a:spLocks noChangeArrowheads="1"/>
          </p:cNvSpPr>
          <p:nvPr/>
        </p:nvSpPr>
        <p:spPr bwMode="auto">
          <a:xfrm>
            <a:off x="304800" y="1166880"/>
            <a:ext cx="4038600" cy="600164"/>
          </a:xfrm>
          <a:prstGeom prst="rect">
            <a:avLst/>
          </a:prstGeom>
          <a:noFill/>
          <a:ln w="9525">
            <a:noFill/>
            <a:miter lim="800000"/>
            <a:headEnd/>
            <a:tailEnd/>
          </a:ln>
        </p:spPr>
        <p:txBody>
          <a:bodyPr>
            <a:spAutoFit/>
          </a:bodyPr>
          <a:lstStyle/>
          <a:p>
            <a:pPr algn="ctr">
              <a:spcBef>
                <a:spcPct val="50000"/>
              </a:spcBef>
            </a:pPr>
            <a:r>
              <a:rPr lang="en-US" sz="1100" dirty="0">
                <a:cs typeface="Arial" charset="0"/>
              </a:rPr>
              <a:t>Pacific Life Insurance Company</a:t>
            </a:r>
            <a:br>
              <a:rPr lang="en-US" sz="1100" dirty="0">
                <a:cs typeface="Arial" charset="0"/>
              </a:rPr>
            </a:br>
            <a:r>
              <a:rPr lang="en-US" sz="1100" dirty="0">
                <a:cs typeface="Arial" charset="0"/>
              </a:rPr>
              <a:t>Newport Beach, CA                                         </a:t>
            </a:r>
            <a:br>
              <a:rPr lang="en-US" sz="1100" dirty="0">
                <a:cs typeface="Arial" charset="0"/>
              </a:rPr>
            </a:br>
            <a:r>
              <a:rPr lang="en-US" sz="1100" dirty="0">
                <a:cs typeface="Arial" charset="0"/>
              </a:rPr>
              <a:t>(800) 800-7681 * www.PacificLife.com</a:t>
            </a:r>
          </a:p>
        </p:txBody>
      </p:sp>
      <p:sp>
        <p:nvSpPr>
          <p:cNvPr id="7" name="Text Box 5"/>
          <p:cNvSpPr txBox="1">
            <a:spLocks noChangeArrowheads="1"/>
          </p:cNvSpPr>
          <p:nvPr/>
        </p:nvSpPr>
        <p:spPr bwMode="auto">
          <a:xfrm>
            <a:off x="4800600" y="1166880"/>
            <a:ext cx="3962400" cy="600164"/>
          </a:xfrm>
          <a:prstGeom prst="rect">
            <a:avLst/>
          </a:prstGeom>
          <a:noFill/>
          <a:ln w="9525" algn="ctr">
            <a:noFill/>
            <a:miter lim="800000"/>
            <a:headEnd/>
            <a:tailEnd/>
          </a:ln>
        </p:spPr>
        <p:txBody>
          <a:bodyPr>
            <a:spAutoFit/>
          </a:bodyPr>
          <a:lstStyle/>
          <a:p>
            <a:pPr algn="ctr">
              <a:spcBef>
                <a:spcPct val="50000"/>
              </a:spcBef>
            </a:pPr>
            <a:r>
              <a:rPr lang="en-US" sz="1100" dirty="0">
                <a:cs typeface="Arial" charset="0"/>
              </a:rPr>
              <a:t>Pacific Life &amp; Annuity Company</a:t>
            </a:r>
            <a:br>
              <a:rPr lang="en-US" sz="1100" dirty="0">
                <a:cs typeface="Arial" charset="0"/>
              </a:rPr>
            </a:br>
            <a:r>
              <a:rPr lang="en-US" sz="1100" dirty="0">
                <a:cs typeface="Arial" charset="0"/>
              </a:rPr>
              <a:t>Newport Beach, CA</a:t>
            </a:r>
            <a:br>
              <a:rPr lang="en-US" sz="1100" dirty="0">
                <a:cs typeface="Arial" charset="0"/>
              </a:rPr>
            </a:br>
            <a:r>
              <a:rPr lang="en-US" sz="1100" dirty="0">
                <a:cs typeface="Arial" charset="0"/>
              </a:rPr>
              <a:t>(888) 595-6996 * </a:t>
            </a:r>
            <a:r>
              <a:rPr lang="en-US" sz="1100" dirty="0" smtClean="0">
                <a:cs typeface="Arial" charset="0"/>
              </a:rPr>
              <a:t>www.PacificLife.com</a:t>
            </a:r>
            <a:endParaRPr lang="en-US" sz="1100" dirty="0">
              <a:cs typeface="Arial" charset="0"/>
            </a:endParaRPr>
          </a:p>
        </p:txBody>
      </p:sp>
      <p:pic>
        <p:nvPicPr>
          <p:cNvPr id="9" name="Picture 7" descr="PL Vrt Black 96DPI 5"/>
          <p:cNvPicPr>
            <a:picLocks noChangeAspect="1" noChangeArrowheads="1"/>
          </p:cNvPicPr>
          <p:nvPr/>
        </p:nvPicPr>
        <p:blipFill>
          <a:blip r:embed="rId3" cstate="email"/>
          <a:srcRect/>
          <a:stretch>
            <a:fillRect/>
          </a:stretch>
        </p:blipFill>
        <p:spPr bwMode="auto">
          <a:xfrm>
            <a:off x="3581400" y="162632"/>
            <a:ext cx="1752600" cy="876300"/>
          </a:xfrm>
          <a:prstGeom prst="rect">
            <a:avLst/>
          </a:prstGeom>
          <a:noFill/>
          <a:ln w="9525">
            <a:noFill/>
            <a:miter lim="800000"/>
            <a:headEnd/>
            <a:tailEnd/>
          </a:ln>
        </p:spPr>
      </p:pic>
      <p:sp>
        <p:nvSpPr>
          <p:cNvPr id="14" name="TextBox 13"/>
          <p:cNvSpPr txBox="1"/>
          <p:nvPr/>
        </p:nvSpPr>
        <p:spPr>
          <a:xfrm>
            <a:off x="0" y="3086993"/>
            <a:ext cx="9144000" cy="3847207"/>
          </a:xfrm>
          <a:prstGeom prst="rect">
            <a:avLst/>
          </a:prstGeom>
          <a:noFill/>
        </p:spPr>
        <p:txBody>
          <a:bodyPr wrap="square" rtlCol="0">
            <a:spAutoFit/>
          </a:bodyPr>
          <a:lstStyle/>
          <a:p>
            <a:pPr algn="ctr"/>
            <a:r>
              <a:rPr lang="en-US" sz="1600" dirty="0" smtClean="0"/>
              <a:t>Pacific Life refers to Pacific Life Insurance Company and its affiliates, including Pacific Life &amp; Annuity Company. Insurance products are issued by Pacific Life Insurance Company in all states except New York and in New York by Pacific Life &amp; Annuity Company. Product availability and features may vary by state. Each insurance company is solely responsible for the financial obligations accruing under the products it issues. Insurance products and their guarantees, including optional benefits and any fixed subaccount crediting rates, are backed by the financial strength and claims-paying ability of the issuing insurance company. Look to the strength of the life insurance company with regard to such guarantees as these guarantees are not backed by the broker-dealer, insurance agency or their affiliates from which products are purchased. Neither</a:t>
            </a:r>
            <a:br>
              <a:rPr lang="en-US" sz="1600" dirty="0" smtClean="0"/>
            </a:br>
            <a:r>
              <a:rPr lang="en-US" sz="1600" dirty="0" smtClean="0"/>
              <a:t>these entities nor their representatives make any representation or assurance regarding</a:t>
            </a:r>
            <a:br>
              <a:rPr lang="en-US" sz="1600" dirty="0" smtClean="0"/>
            </a:br>
            <a:r>
              <a:rPr lang="en-US" sz="1600" dirty="0" smtClean="0"/>
              <a:t>the claims-paying ability of the life insurance company.</a:t>
            </a:r>
          </a:p>
          <a:p>
            <a:pPr algn="ctr"/>
            <a:endParaRPr lang="en-US" sz="1600" dirty="0" smtClean="0"/>
          </a:p>
          <a:p>
            <a:pPr algn="ctr"/>
            <a:r>
              <a:rPr lang="en-US" sz="1600" dirty="0" smtClean="0"/>
              <a:t/>
            </a:r>
            <a:br>
              <a:rPr lang="en-US" sz="1600" dirty="0" smtClean="0"/>
            </a:br>
            <a:r>
              <a:rPr lang="en-US" dirty="0" smtClean="0"/>
              <a:t/>
            </a:r>
            <a:br>
              <a:rPr lang="en-US" dirty="0" smtClean="0"/>
            </a:br>
            <a:endParaRPr lang="en-US" dirty="0">
              <a:latin typeface="+mj-lt"/>
            </a:endParaRPr>
          </a:p>
        </p:txBody>
      </p:sp>
      <p:sp>
        <p:nvSpPr>
          <p:cNvPr id="11" name="Footer Placeholder 3"/>
          <p:cNvSpPr txBox="1">
            <a:spLocks/>
          </p:cNvSpPr>
          <p:nvPr/>
        </p:nvSpPr>
        <p:spPr>
          <a:xfrm>
            <a:off x="109184" y="6370874"/>
            <a:ext cx="1066800" cy="381000"/>
          </a:xfrm>
          <a:prstGeom prst="rect">
            <a:avLst/>
          </a:prstGeom>
          <a:noFill/>
        </p:spPr>
        <p:txBody>
          <a:bodyPr vert="horz" lIns="0" tIns="0" rIns="0" bIns="0" anchor="b"/>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effectLst/>
                <a:uLnTx/>
                <a:uFillTx/>
                <a:latin typeface="Arial" pitchFamily="34" charset="0"/>
                <a:ea typeface="+mn-ea"/>
                <a:cs typeface="Arial" pitchFamily="34" charset="0"/>
              </a:rPr>
              <a:t>MKT12-261A</a:t>
            </a:r>
            <a:endParaRPr kumimoji="0" lang="en-US" sz="1000" b="0" i="0" u="none" strike="noStrike" kern="1200" cap="none" spc="0" normalizeH="0" baseline="0" noProof="0" dirty="0">
              <a:ln>
                <a:noFill/>
              </a:ln>
              <a:effectLst/>
              <a:uLnTx/>
              <a:uFillTx/>
              <a:latin typeface="Arial" pitchFamily="34" charset="0"/>
              <a:ea typeface="+mn-ea"/>
              <a:cs typeface="Arial" pitchFamily="34" charset="0"/>
            </a:endParaRPr>
          </a:p>
        </p:txBody>
      </p:sp>
      <p:sp>
        <p:nvSpPr>
          <p:cNvPr id="15" name="Footer Placeholder 14"/>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16" name="Slide Number Placeholder 15"/>
          <p:cNvSpPr>
            <a:spLocks noGrp="1"/>
          </p:cNvSpPr>
          <p:nvPr>
            <p:ph type="sldNum" sz="quarter" idx="4"/>
          </p:nvPr>
        </p:nvSpPr>
        <p:spPr/>
        <p:txBody>
          <a:bodyPr/>
          <a:lstStyle/>
          <a:p>
            <a:pPr>
              <a:defRPr/>
            </a:pPr>
            <a:fld id="{A35E9421-0723-4B62-9ECA-7E212D6B6681}" type="slidenum">
              <a:rPr lang="en-US" smtClean="0"/>
              <a:pPr>
                <a:defRPr/>
              </a:pPr>
              <a:t>13</a:t>
            </a:fld>
            <a:r>
              <a:rPr lang="en-US" smtClean="0"/>
              <a:t> of 12</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3048000"/>
            <a:ext cx="8229600" cy="1143000"/>
          </a:xfrm>
        </p:spPr>
        <p:txBody>
          <a:bodyPr/>
          <a:lstStyle/>
          <a:p>
            <a:pPr marL="914400" indent="-511175" algn="l">
              <a:tabLst>
                <a:tab pos="973138" algn="l"/>
              </a:tabLst>
            </a:pPr>
            <a:r>
              <a:rPr lang="en-US" sz="4000" dirty="0" smtClean="0">
                <a:solidFill>
                  <a:schemeClr val="bg1"/>
                </a:solidFill>
                <a:effectLst>
                  <a:outerShdw blurRad="38100" dist="38100" dir="2700000" algn="tl">
                    <a:srgbClr val="000000">
                      <a:alpha val="43137"/>
                    </a:srgbClr>
                  </a:outerShdw>
                </a:effectLst>
              </a:rPr>
              <a:t/>
            </a:r>
            <a:br>
              <a:rPr lang="en-US" sz="40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Life Insurance for Your Clients’ </a:t>
            </a:r>
            <a:br>
              <a:rPr lang="en-US" sz="1600" dirty="0" smtClean="0">
                <a:solidFill>
                  <a:schemeClr val="bg1"/>
                </a:solidFill>
                <a:effectLst>
                  <a:outerShdw blurRad="38100" dist="38100" dir="2700000" algn="tl">
                    <a:srgbClr val="000000">
                      <a:alpha val="43137"/>
                    </a:srgbClr>
                  </a:outerShdw>
                </a:effectLst>
              </a:rPr>
            </a:br>
            <a:r>
              <a:rPr lang="en-US" sz="1600" dirty="0" smtClean="0">
                <a:solidFill>
                  <a:schemeClr val="bg1"/>
                </a:solidFill>
                <a:effectLst>
                  <a:outerShdw blurRad="38100" dist="38100" dir="2700000" algn="tl">
                    <a:srgbClr val="000000">
                      <a:alpha val="43137"/>
                    </a:srgbClr>
                  </a:outerShdw>
                </a:effectLst>
              </a:rPr>
              <a:t>Family, Business, and Estate</a:t>
            </a:r>
            <a:endParaRPr lang="en-US" sz="3600" dirty="0">
              <a:solidFill>
                <a:schemeClr val="bg1"/>
              </a:solidFill>
              <a:effectLst>
                <a:outerShdw blurRad="38100" dist="38100" dir="2700000" algn="tl">
                  <a:srgbClr val="000000">
                    <a:alpha val="43137"/>
                  </a:srgbClr>
                </a:outerShdw>
              </a:effectLst>
            </a:endParaRPr>
          </a:p>
        </p:txBody>
      </p:sp>
      <p:sp>
        <p:nvSpPr>
          <p:cNvPr id="4" name="Text Box 11"/>
          <p:cNvSpPr txBox="1">
            <a:spLocks noChangeArrowheads="1"/>
          </p:cNvSpPr>
          <p:nvPr/>
        </p:nvSpPr>
        <p:spPr bwMode="auto">
          <a:xfrm>
            <a:off x="0" y="6477149"/>
            <a:ext cx="2209800" cy="369332"/>
          </a:xfrm>
          <a:prstGeom prst="rect">
            <a:avLst/>
          </a:prstGeom>
          <a:noFill/>
          <a:ln w="9525">
            <a:noFill/>
            <a:miter lim="800000"/>
            <a:headEnd/>
            <a:tailEnd/>
          </a:ln>
        </p:spPr>
        <p:txBody>
          <a:bodyPr>
            <a:spAutoFit/>
          </a:bodyPr>
          <a:lstStyle/>
          <a:p>
            <a:pPr>
              <a:spcBef>
                <a:spcPct val="50000"/>
              </a:spcBef>
            </a:pPr>
            <a:r>
              <a:rPr lang="en-US" sz="900" dirty="0" smtClean="0">
                <a:solidFill>
                  <a:schemeClr val="bg1"/>
                </a:solidFill>
              </a:rPr>
              <a:t>MKT12-261A</a:t>
            </a:r>
            <a:br>
              <a:rPr lang="en-US" sz="900" dirty="0" smtClean="0">
                <a:solidFill>
                  <a:schemeClr val="bg1"/>
                </a:solidFill>
              </a:rPr>
            </a:br>
            <a:r>
              <a:rPr lang="en-US" sz="900" dirty="0" smtClean="0">
                <a:solidFill>
                  <a:schemeClr val="bg1"/>
                </a:solidFill>
              </a:rPr>
              <a:t>1/2013</a:t>
            </a:r>
            <a:endParaRPr lang="en-US" sz="900" dirty="0">
              <a:solidFill>
                <a:schemeClr val="bg1"/>
              </a:solidFill>
            </a:endParaRPr>
          </a:p>
        </p:txBody>
      </p:sp>
      <p:sp>
        <p:nvSpPr>
          <p:cNvPr id="8" name="Title 4"/>
          <p:cNvSpPr txBox="1">
            <a:spLocks/>
          </p:cNvSpPr>
          <p:nvPr/>
        </p:nvSpPr>
        <p:spPr bwMode="auto">
          <a:xfrm>
            <a:off x="152400" y="1524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EXPERIENCE</a:t>
            </a:r>
            <a:br>
              <a:rPr kumimoji="0" lang="en-US" sz="5400" b="1" i="0" u="none" strike="noStrike" kern="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br>
            <a:r>
              <a:rPr kumimoji="0" lang="en-US" sz="5400" b="1" i="0" u="none" strike="noStrike" kern="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LIFE AT THE</a:t>
            </a:r>
            <a:br>
              <a:rPr kumimoji="0" lang="en-US" sz="5400" b="1" i="0" u="none" strike="noStrike" kern="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br>
            <a:r>
              <a:rPr kumimoji="0" lang="en-US" sz="5400" b="1" i="0" u="none" strike="noStrike" kern="0" normalizeH="0" baseline="0" noProof="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uLnTx/>
                <a:uFillTx/>
                <a:latin typeface="+mj-lt"/>
                <a:ea typeface="+mj-ea"/>
                <a:cs typeface="+mj-cs"/>
              </a:rPr>
              <a:t>PACIFIC</a:t>
            </a:r>
            <a:endParaRPr lang="en-US" sz="5400" b="1" kern="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j-lt"/>
              <a:ea typeface="+mj-ea"/>
              <a:cs typeface="+mj-cs"/>
            </a:endParaRPr>
          </a:p>
        </p:txBody>
      </p:sp>
      <p:pic>
        <p:nvPicPr>
          <p:cNvPr id="10" name="Picture 9" descr="PLreverse.gif"/>
          <p:cNvPicPr>
            <a:picLocks noChangeAspect="1"/>
          </p:cNvPicPr>
          <p:nvPr/>
        </p:nvPicPr>
        <p:blipFill>
          <a:blip r:embed="rId2" cstate="email"/>
          <a:stretch>
            <a:fillRect/>
          </a:stretch>
        </p:blipFill>
        <p:spPr>
          <a:xfrm>
            <a:off x="7010400" y="4578925"/>
            <a:ext cx="1747838" cy="876300"/>
          </a:xfrm>
          <a:prstGeom prst="rect">
            <a:avLst/>
          </a:prstGeom>
        </p:spPr>
      </p:pic>
      <p:cxnSp>
        <p:nvCxnSpPr>
          <p:cNvPr id="16" name="Straight Connector 15"/>
          <p:cNvCxnSpPr/>
          <p:nvPr/>
        </p:nvCxnSpPr>
        <p:spPr>
          <a:xfrm>
            <a:off x="304800" y="3505200"/>
            <a:ext cx="4572000" cy="0"/>
          </a:xfrm>
          <a:prstGeom prst="line">
            <a:avLst/>
          </a:prstGeom>
          <a:ln>
            <a:gradFill>
              <a:gsLst>
                <a:gs pos="0">
                  <a:schemeClr val="bg1"/>
                </a:gs>
                <a:gs pos="0">
                  <a:schemeClr val="bg1">
                    <a:alpha val="48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sp>
        <p:nvSpPr>
          <p:cNvPr id="18" name="Rectangle 5"/>
          <p:cNvSpPr txBox="1">
            <a:spLocks noChangeArrowheads="1"/>
          </p:cNvSpPr>
          <p:nvPr/>
        </p:nvSpPr>
        <p:spPr bwMode="auto">
          <a:xfrm>
            <a:off x="-1295400" y="6534150"/>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solidFill>
                <a:effectLst/>
                <a:uLnTx/>
                <a:uFillTx/>
                <a:latin typeface="Arial" charset="0"/>
                <a:ea typeface="+mn-ea"/>
                <a:cs typeface="Arial" charset="0"/>
              </a:rPr>
              <a:t>For Life Insurance Producer Use Only. Not for Use with the Public.</a:t>
            </a:r>
            <a:endParaRPr kumimoji="0" lang="en-US" sz="1200" b="0" i="0" u="none" strike="noStrike" kern="1200" cap="none" spc="0" normalizeH="0" baseline="0" noProof="0" dirty="0">
              <a:ln>
                <a:noFill/>
              </a:ln>
              <a:solidFill>
                <a:schemeClr val="bg1"/>
              </a:solidFill>
              <a:effectLst/>
              <a:uLnTx/>
              <a:uFillTx/>
              <a:latin typeface="Arial" charset="0"/>
              <a:ea typeface="+mn-ea"/>
              <a:cs typeface="Arial" charset="0"/>
            </a:endParaRPr>
          </a:p>
        </p:txBody>
      </p:sp>
      <p:pic>
        <p:nvPicPr>
          <p:cNvPr id="4098" name="Picture 2"/>
          <p:cNvPicPr>
            <a:picLocks noChangeAspect="1" noChangeArrowheads="1"/>
          </p:cNvPicPr>
          <p:nvPr/>
        </p:nvPicPr>
        <p:blipFill>
          <a:blip r:embed="rId3" cstate="print"/>
          <a:srcRect l="3292"/>
          <a:stretch>
            <a:fillRect/>
          </a:stretch>
        </p:blipFill>
        <p:spPr bwMode="auto">
          <a:xfrm>
            <a:off x="5105400" y="1031544"/>
            <a:ext cx="3878240" cy="236220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6035356" y="5851757"/>
            <a:ext cx="822960" cy="822960"/>
          </a:xfrm>
          <a:prstGeom prst="rect">
            <a:avLst/>
          </a:prstGeom>
          <a:noFill/>
          <a:ln w="9525">
            <a:noFill/>
            <a:miter lim="800000"/>
            <a:headEnd/>
            <a:tailEnd/>
          </a:ln>
        </p:spPr>
      </p:pic>
      <p:pic>
        <p:nvPicPr>
          <p:cNvPr id="4100" name="Picture 4"/>
          <p:cNvPicPr>
            <a:picLocks noChangeAspect="1" noChangeArrowheads="1"/>
          </p:cNvPicPr>
          <p:nvPr/>
        </p:nvPicPr>
        <p:blipFill>
          <a:blip r:embed="rId5" cstate="print"/>
          <a:srcRect/>
          <a:stretch>
            <a:fillRect/>
          </a:stretch>
        </p:blipFill>
        <p:spPr bwMode="auto">
          <a:xfrm>
            <a:off x="6936928" y="5851757"/>
            <a:ext cx="822960" cy="822960"/>
          </a:xfrm>
          <a:prstGeom prst="rect">
            <a:avLst/>
          </a:prstGeom>
          <a:noFill/>
          <a:ln w="9525">
            <a:noFill/>
            <a:miter lim="800000"/>
            <a:headEnd/>
            <a:tailEnd/>
          </a:ln>
        </p:spPr>
      </p:pic>
      <p:pic>
        <p:nvPicPr>
          <p:cNvPr id="4101" name="Picture 5"/>
          <p:cNvPicPr>
            <a:picLocks noChangeAspect="1" noChangeArrowheads="1"/>
          </p:cNvPicPr>
          <p:nvPr/>
        </p:nvPicPr>
        <p:blipFill>
          <a:blip r:embed="rId6" cstate="print"/>
          <a:srcRect/>
          <a:stretch>
            <a:fillRect/>
          </a:stretch>
        </p:blipFill>
        <p:spPr bwMode="auto">
          <a:xfrm>
            <a:off x="8205850" y="5943600"/>
            <a:ext cx="731520" cy="731520"/>
          </a:xfrm>
          <a:prstGeom prst="rect">
            <a:avLst/>
          </a:prstGeom>
          <a:noFill/>
          <a:ln w="9525">
            <a:noFill/>
            <a:miter lim="800000"/>
            <a:headEnd/>
            <a:tailEnd/>
          </a:ln>
        </p:spPr>
      </p:pic>
    </p:spTree>
    <p:extLst>
      <p:ext uri="{BB962C8B-B14F-4D97-AF65-F5344CB8AC3E}">
        <p14:creationId xmlns:p14="http://schemas.microsoft.com/office/powerpoint/2010/main" val="2423877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Picture 1"/>
          <p:cNvPicPr>
            <a:picLocks noChangeAspect="1" noChangeArrowheads="1"/>
          </p:cNvPicPr>
          <p:nvPr/>
        </p:nvPicPr>
        <p:blipFill>
          <a:blip r:embed="rId3" cstate="email"/>
          <a:srcRect l="43182" t="62152"/>
          <a:stretch>
            <a:fillRect/>
          </a:stretch>
        </p:blipFill>
        <p:spPr bwMode="auto">
          <a:xfrm>
            <a:off x="3920490" y="1790700"/>
            <a:ext cx="1905000" cy="1828800"/>
          </a:xfrm>
          <a:prstGeom prst="rect">
            <a:avLst/>
          </a:prstGeom>
          <a:noFill/>
          <a:ln w="9525">
            <a:noFill/>
            <a:miter lim="800000"/>
            <a:headEnd/>
            <a:tailEnd/>
          </a:ln>
        </p:spPr>
      </p:pic>
      <p:sp>
        <p:nvSpPr>
          <p:cNvPr id="10" name="Rectangle 9"/>
          <p:cNvSpPr/>
          <p:nvPr/>
        </p:nvSpPr>
        <p:spPr>
          <a:xfrm>
            <a:off x="-1" y="0"/>
            <a:ext cx="2324408" cy="68580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362200" y="274638"/>
            <a:ext cx="6781800" cy="1143000"/>
          </a:xfrm>
        </p:spPr>
        <p:txBody>
          <a:bodyPr/>
          <a:lstStyle/>
          <a:p>
            <a:pPr algn="l"/>
            <a:r>
              <a:rPr lang="en-US" sz="3200" dirty="0" smtClean="0"/>
              <a:t>A</a:t>
            </a:r>
            <a:r>
              <a:rPr lang="en-US" dirty="0" smtClean="0"/>
              <a:t> </a:t>
            </a:r>
            <a:r>
              <a:rPr lang="en-US" sz="3800" b="1" dirty="0" smtClean="0">
                <a:solidFill>
                  <a:srgbClr val="2A547E"/>
                </a:solidFill>
              </a:rPr>
              <a:t>MUTUAL HOLDING COMPANY</a:t>
            </a:r>
            <a:r>
              <a:rPr lang="en-US" b="1" dirty="0" smtClean="0"/>
              <a:t> </a:t>
            </a:r>
            <a:r>
              <a:rPr lang="en-US" sz="3200" dirty="0" smtClean="0"/>
              <a:t>STRUCTURE </a:t>
            </a:r>
            <a:r>
              <a:rPr lang="en-US" dirty="0" smtClean="0"/>
              <a:t>…</a:t>
            </a:r>
            <a:endParaRPr lang="en-US" dirty="0"/>
          </a:p>
        </p:txBody>
      </p:sp>
      <p:pic>
        <p:nvPicPr>
          <p:cNvPr id="8" name="Picture 7"/>
          <p:cNvPicPr>
            <a:picLocks noChangeAspect="1"/>
          </p:cNvPicPr>
          <p:nvPr/>
        </p:nvPicPr>
        <p:blipFill>
          <a:blip r:embed="rId4" cstate="email"/>
          <a:stretch>
            <a:fillRect/>
          </a:stretch>
        </p:blipFill>
        <p:spPr>
          <a:xfrm>
            <a:off x="-144524" y="1600200"/>
            <a:ext cx="2596896" cy="1900196"/>
          </a:xfrm>
          <a:prstGeom prst="rect">
            <a:avLst/>
          </a:prstGeom>
        </p:spPr>
      </p:pic>
      <p:sp>
        <p:nvSpPr>
          <p:cNvPr id="9" name="Text Placeholder 14"/>
          <p:cNvSpPr txBox="1">
            <a:spLocks/>
          </p:cNvSpPr>
          <p:nvPr/>
        </p:nvSpPr>
        <p:spPr>
          <a:xfrm>
            <a:off x="-117754" y="2348297"/>
            <a:ext cx="2582426"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PROMISES</a:t>
            </a:r>
            <a:endParaRPr kumimoji="0" lang="en-US" sz="2800" b="0" i="0" u="none" strike="noStrike" kern="0" cap="none" spc="0" normalizeH="0" baseline="0" noProof="0" dirty="0">
              <a:ln>
                <a:noFill/>
              </a:ln>
              <a:solidFill>
                <a:schemeClr val="bg1"/>
              </a:solidFill>
              <a:effectLst/>
              <a:uLnTx/>
              <a:uFillTx/>
              <a:latin typeface="+mn-lt"/>
              <a:ea typeface="+mn-ea"/>
              <a:cs typeface="+mn-cs"/>
            </a:endParaRPr>
          </a:p>
        </p:txBody>
      </p:sp>
      <p:sp>
        <p:nvSpPr>
          <p:cNvPr id="14" name="Text Box 7"/>
          <p:cNvSpPr txBox="1">
            <a:spLocks noChangeArrowheads="1"/>
          </p:cNvSpPr>
          <p:nvPr/>
        </p:nvSpPr>
        <p:spPr bwMode="auto">
          <a:xfrm>
            <a:off x="4191000" y="4332982"/>
            <a:ext cx="9829800" cy="1077218"/>
          </a:xfrm>
          <a:prstGeom prst="rect">
            <a:avLst/>
          </a:prstGeom>
          <a:noFill/>
          <a:ln w="9525">
            <a:noFill/>
            <a:miter lim="800000"/>
            <a:headEnd/>
            <a:tailEnd/>
          </a:ln>
          <a:effectLst>
            <a:outerShdw dist="35921" dir="2700000" algn="ctr" rotWithShape="0">
              <a:srgbClr val="EAEAEA"/>
            </a:outerShdw>
          </a:effectLst>
        </p:spPr>
        <p:txBody>
          <a:bodyPr>
            <a:spAutoFit/>
          </a:bodyPr>
          <a:lstStyle/>
          <a:p>
            <a:pPr>
              <a:spcBef>
                <a:spcPct val="50000"/>
              </a:spcBef>
            </a:pPr>
            <a:r>
              <a:rPr lang="en-US" sz="2400" dirty="0">
                <a:latin typeface="+mj-lt"/>
              </a:rPr>
              <a:t>… </a:t>
            </a:r>
            <a:r>
              <a:rPr lang="en-US" sz="2400" dirty="0" smtClean="0">
                <a:latin typeface="+mj-lt"/>
              </a:rPr>
              <a:t>allows Pacific Life to take the</a:t>
            </a:r>
            <a:r>
              <a:rPr lang="en-US" sz="3200" dirty="0" smtClean="0">
                <a:latin typeface="+mj-lt"/>
              </a:rPr>
              <a:t/>
            </a:r>
            <a:br>
              <a:rPr lang="en-US" sz="3200" dirty="0" smtClean="0">
                <a:latin typeface="+mj-lt"/>
              </a:rPr>
            </a:br>
            <a:r>
              <a:rPr lang="en-US" sz="4000" dirty="0" smtClean="0">
                <a:solidFill>
                  <a:srgbClr val="2A547E"/>
                </a:solidFill>
                <a:latin typeface="+mj-lt"/>
                <a:ea typeface="+mj-ea"/>
                <a:cs typeface="+mj-cs"/>
              </a:rPr>
              <a:t>LONG-TERM VIEW.</a:t>
            </a:r>
            <a:endParaRPr lang="en-US" sz="4400" dirty="0">
              <a:solidFill>
                <a:srgbClr val="2A547E"/>
              </a:solidFill>
              <a:latin typeface="+mj-lt"/>
              <a:ea typeface="+mj-ea"/>
              <a:cs typeface="+mj-cs"/>
            </a:endParaRPr>
          </a:p>
        </p:txBody>
      </p:sp>
      <p:sp>
        <p:nvSpPr>
          <p:cNvPr id="15" name="Rectangle 14"/>
          <p:cNvSpPr/>
          <p:nvPr/>
        </p:nvSpPr>
        <p:spPr>
          <a:xfrm>
            <a:off x="4239904" y="5534561"/>
            <a:ext cx="6781800" cy="923330"/>
          </a:xfrm>
          <a:prstGeom prst="rect">
            <a:avLst/>
          </a:prstGeom>
        </p:spPr>
        <p:txBody>
          <a:bodyPr wrap="square">
            <a:spAutoFit/>
          </a:bodyPr>
          <a:lstStyle/>
          <a:p>
            <a:pPr marL="171450" indent="-171450">
              <a:buClr>
                <a:srgbClr val="2A547E"/>
              </a:buClr>
              <a:buFont typeface="Arial" pitchFamily="34" charset="0"/>
              <a:buChar char="•"/>
            </a:pPr>
            <a:r>
              <a:rPr lang="en-US" dirty="0" smtClean="0"/>
              <a:t>No publicly traded stock – we operate for </a:t>
            </a:r>
            <a:br>
              <a:rPr lang="en-US" dirty="0" smtClean="0"/>
            </a:br>
            <a:r>
              <a:rPr lang="en-US" dirty="0" smtClean="0"/>
              <a:t>the benefit of our policyowners and clients</a:t>
            </a:r>
            <a:br>
              <a:rPr lang="en-US" dirty="0" smtClean="0"/>
            </a:b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4453890" y="2019300"/>
            <a:ext cx="1524000" cy="1524000"/>
          </a:xfrm>
          <a:prstGeom prst="rect">
            <a:avLst/>
          </a:prstGeom>
          <a:noFill/>
          <a:ln w="9525">
            <a:noFill/>
            <a:miter lim="800000"/>
            <a:headEnd/>
            <a:tailEnd/>
          </a:ln>
        </p:spPr>
      </p:pic>
      <p:pic>
        <p:nvPicPr>
          <p:cNvPr id="16" name="Picture 3"/>
          <p:cNvPicPr>
            <a:picLocks noChangeAspect="1" noChangeArrowheads="1"/>
          </p:cNvPicPr>
          <p:nvPr/>
        </p:nvPicPr>
        <p:blipFill>
          <a:blip r:embed="rId6" cstate="print"/>
          <a:srcRect l="77344" t="50000" r="5469" b="29167"/>
          <a:stretch>
            <a:fillRect/>
          </a:stretch>
        </p:blipFill>
        <p:spPr bwMode="auto">
          <a:xfrm>
            <a:off x="6511290" y="1866900"/>
            <a:ext cx="2556510" cy="2324100"/>
          </a:xfrm>
          <a:prstGeom prst="rect">
            <a:avLst/>
          </a:prstGeom>
          <a:noFill/>
          <a:ln w="9525">
            <a:noFill/>
            <a:miter lim="800000"/>
            <a:headEnd/>
            <a:tailEnd/>
          </a:ln>
        </p:spPr>
      </p:pic>
      <p:pic>
        <p:nvPicPr>
          <p:cNvPr id="1028" name="Picture 4"/>
          <p:cNvPicPr>
            <a:picLocks noChangeAspect="1" noChangeArrowheads="1"/>
          </p:cNvPicPr>
          <p:nvPr/>
        </p:nvPicPr>
        <p:blipFill>
          <a:blip r:embed="rId7" cstate="print"/>
          <a:srcRect/>
          <a:stretch>
            <a:fillRect/>
          </a:stretch>
        </p:blipFill>
        <p:spPr bwMode="auto">
          <a:xfrm>
            <a:off x="5596890" y="3390900"/>
            <a:ext cx="778873" cy="771525"/>
          </a:xfrm>
          <a:prstGeom prst="rect">
            <a:avLst/>
          </a:prstGeom>
          <a:noFill/>
          <a:ln w="25400">
            <a:solidFill>
              <a:srgbClr val="817351"/>
            </a:solidFill>
            <a:miter lim="800000"/>
            <a:headEnd/>
            <a:tailEnd/>
          </a:ln>
        </p:spPr>
      </p:pic>
      <p:pic>
        <p:nvPicPr>
          <p:cNvPr id="18" name="Picture 17" descr="Logo Whale-NEW 2005.jpg"/>
          <p:cNvPicPr>
            <a:picLocks noChangeAspect="1"/>
          </p:cNvPicPr>
          <p:nvPr/>
        </p:nvPicPr>
        <p:blipFill>
          <a:blip r:embed="rId8" cstate="print"/>
          <a:srcRect l="20833" r="16667" b="11494"/>
          <a:stretch>
            <a:fillRect/>
          </a:stretch>
        </p:blipFill>
        <p:spPr>
          <a:xfrm>
            <a:off x="6892290" y="2129662"/>
            <a:ext cx="1777944" cy="1676400"/>
          </a:xfrm>
          <a:prstGeom prst="rect">
            <a:avLst/>
          </a:prstGeom>
        </p:spPr>
      </p:pic>
      <p:sp>
        <p:nvSpPr>
          <p:cNvPr id="22" name="Footer Placeholder 21"/>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17" name="Slide Number Placeholder 16"/>
          <p:cNvSpPr>
            <a:spLocks noGrp="1"/>
          </p:cNvSpPr>
          <p:nvPr>
            <p:ph type="sldNum" sz="quarter" idx="4"/>
          </p:nvPr>
        </p:nvSpPr>
        <p:spPr/>
        <p:txBody>
          <a:bodyPr/>
          <a:lstStyle/>
          <a:p>
            <a:pPr>
              <a:defRPr/>
            </a:pPr>
            <a:fld id="{A35E9421-0723-4B62-9ECA-7E212D6B6681}" type="slidenum">
              <a:rPr lang="en-US" smtClean="0"/>
              <a:pPr>
                <a:defRPr/>
              </a:pPr>
              <a:t>3</a:t>
            </a:fld>
            <a:r>
              <a:rPr lang="en-US" smtClean="0"/>
              <a:t> of 12</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304800" y="1828800"/>
            <a:ext cx="4038600" cy="897390"/>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628650" lvl="0" indent="-628650" algn="l" defTabSz="1422400" rtl="0">
              <a:lnSpc>
                <a:spcPct val="90000"/>
              </a:lnSpc>
              <a:spcBef>
                <a:spcPct val="0"/>
              </a:spcBef>
              <a:spcAft>
                <a:spcPct val="35000"/>
              </a:spcAft>
            </a:pPr>
            <a:r>
              <a:rPr lang="en-US" sz="3600" b="1" kern="1200" dirty="0" smtClean="0">
                <a:solidFill>
                  <a:srgbClr val="2A547E"/>
                </a:solidFill>
              </a:rPr>
              <a:t>27 </a:t>
            </a:r>
            <a:r>
              <a:rPr lang="en-US" sz="1400" dirty="0" smtClean="0">
                <a:solidFill>
                  <a:schemeClr val="tx1"/>
                </a:solidFill>
              </a:rPr>
              <a:t>Life insurance p</a:t>
            </a:r>
            <a:r>
              <a:rPr lang="en-US" sz="1400" kern="1200" dirty="0" smtClean="0">
                <a:solidFill>
                  <a:schemeClr val="tx1"/>
                </a:solidFill>
              </a:rPr>
              <a:t>roducts with current Cost of Insurance (COI) improvements</a:t>
            </a:r>
            <a:endParaRPr lang="en-US" sz="1100" kern="1200" dirty="0">
              <a:solidFill>
                <a:schemeClr val="tx1"/>
              </a:solidFill>
            </a:endParaRPr>
          </a:p>
        </p:txBody>
      </p:sp>
      <p:sp>
        <p:nvSpPr>
          <p:cNvPr id="13" name="Freeform 12"/>
          <p:cNvSpPr/>
          <p:nvPr/>
        </p:nvSpPr>
        <p:spPr>
          <a:xfrm>
            <a:off x="304800" y="2968425"/>
            <a:ext cx="4038600" cy="897390"/>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274320" rIns="165727" bIns="165727" numCol="1" spcCol="1270" anchor="ctr" anchorCtr="0">
            <a:noAutofit/>
          </a:bodyPr>
          <a:lstStyle/>
          <a:p>
            <a:pPr marL="628650" lvl="0" indent="-628650" algn="l" defTabSz="1422400" rtl="0">
              <a:lnSpc>
                <a:spcPct val="90000"/>
              </a:lnSpc>
              <a:spcBef>
                <a:spcPct val="0"/>
              </a:spcBef>
              <a:spcAft>
                <a:spcPct val="35000"/>
              </a:spcAft>
            </a:pPr>
            <a:r>
              <a:rPr lang="en-US" sz="3600" b="1" dirty="0" smtClean="0">
                <a:solidFill>
                  <a:srgbClr val="2A547E"/>
                </a:solidFill>
              </a:rPr>
              <a:t>19 </a:t>
            </a:r>
            <a:r>
              <a:rPr lang="en-US" sz="1400" dirty="0" smtClean="0">
                <a:solidFill>
                  <a:schemeClr val="tx1"/>
                </a:solidFill>
              </a:rPr>
              <a:t>Life insurance products with current premium load reduced twice</a:t>
            </a:r>
            <a:r>
              <a:rPr lang="en-US" sz="1100" kern="1200" dirty="0" smtClean="0"/>
              <a:t>		</a:t>
            </a:r>
            <a:endParaRPr lang="en-US" sz="1100" kern="1200" dirty="0"/>
          </a:p>
        </p:txBody>
      </p:sp>
      <p:sp>
        <p:nvSpPr>
          <p:cNvPr id="14" name="Freeform 13"/>
          <p:cNvSpPr/>
          <p:nvPr/>
        </p:nvSpPr>
        <p:spPr>
          <a:xfrm>
            <a:off x="304800" y="3838860"/>
            <a:ext cx="4038600" cy="215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226" tIns="13970" rIns="78232" bIns="13970" numCol="1" spcCol="1270" anchor="t" anchorCtr="0">
            <a:noAutofit/>
          </a:bodyPr>
          <a:lstStyle/>
          <a:p>
            <a:pPr marL="57150" lvl="1" indent="-57150" algn="l" defTabSz="488950" rtl="0">
              <a:lnSpc>
                <a:spcPct val="90000"/>
              </a:lnSpc>
              <a:spcBef>
                <a:spcPct val="0"/>
              </a:spcBef>
              <a:spcAft>
                <a:spcPct val="20000"/>
              </a:spcAft>
              <a:buChar char="••"/>
            </a:pPr>
            <a:endParaRPr lang="en-US" sz="1100" kern="1200" dirty="0"/>
          </a:p>
        </p:txBody>
      </p:sp>
      <p:sp>
        <p:nvSpPr>
          <p:cNvPr id="15" name="Freeform 14"/>
          <p:cNvSpPr/>
          <p:nvPr/>
        </p:nvSpPr>
        <p:spPr>
          <a:xfrm>
            <a:off x="304800" y="3990342"/>
            <a:ext cx="4038600" cy="897390"/>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628650" lvl="0" indent="-628650" algn="l" defTabSz="1422400" rtl="0">
              <a:lnSpc>
                <a:spcPct val="90000"/>
              </a:lnSpc>
              <a:spcBef>
                <a:spcPct val="0"/>
              </a:spcBef>
              <a:spcAft>
                <a:spcPct val="35000"/>
              </a:spcAft>
            </a:pPr>
            <a:r>
              <a:rPr lang="en-US" sz="3600" b="1" dirty="0" smtClean="0">
                <a:solidFill>
                  <a:srgbClr val="2A547E"/>
                </a:solidFill>
              </a:rPr>
              <a:t>10</a:t>
            </a:r>
            <a:r>
              <a:rPr lang="en-US" sz="1100" kern="1200" dirty="0" smtClean="0"/>
              <a:t>   </a:t>
            </a:r>
            <a:r>
              <a:rPr lang="en-US" sz="1400" dirty="0" smtClean="0">
                <a:solidFill>
                  <a:schemeClr val="tx1"/>
                </a:solidFill>
              </a:rPr>
              <a:t>Life insurance products added zero net loan spread</a:t>
            </a:r>
            <a:endParaRPr lang="en-US" sz="1400" dirty="0">
              <a:solidFill>
                <a:schemeClr val="tx1"/>
              </a:solidFill>
            </a:endParaRPr>
          </a:p>
        </p:txBody>
      </p:sp>
      <p:sp>
        <p:nvSpPr>
          <p:cNvPr id="16" name="Freeform 15"/>
          <p:cNvSpPr/>
          <p:nvPr/>
        </p:nvSpPr>
        <p:spPr>
          <a:xfrm>
            <a:off x="304800" y="4951530"/>
            <a:ext cx="4038600" cy="215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226" tIns="13970" rIns="78232" bIns="13970" numCol="1" spcCol="1270" anchor="t" anchorCtr="0">
            <a:noAutofit/>
          </a:bodyPr>
          <a:lstStyle/>
          <a:p>
            <a:pPr marL="57150" lvl="1" indent="-57150" algn="l" defTabSz="488950" rtl="0">
              <a:lnSpc>
                <a:spcPct val="90000"/>
              </a:lnSpc>
              <a:spcBef>
                <a:spcPct val="0"/>
              </a:spcBef>
              <a:spcAft>
                <a:spcPct val="20000"/>
              </a:spcAft>
              <a:buChar char="••"/>
            </a:pPr>
            <a:r>
              <a:rPr lang="en-US" sz="1100" kern="1200" dirty="0" smtClean="0"/>
              <a:t> Zero interest on </a:t>
            </a:r>
            <a:r>
              <a:rPr lang="en-US" sz="1100" dirty="0" smtClean="0"/>
              <a:t>l</a:t>
            </a:r>
            <a:r>
              <a:rPr lang="en-US" sz="1100" kern="1200" dirty="0" smtClean="0"/>
              <a:t>oan spread on a current basis</a:t>
            </a:r>
            <a:endParaRPr lang="en-US" sz="1100" kern="1200" dirty="0"/>
          </a:p>
        </p:txBody>
      </p:sp>
      <p:sp>
        <p:nvSpPr>
          <p:cNvPr id="17" name="Freeform 16"/>
          <p:cNvSpPr/>
          <p:nvPr/>
        </p:nvSpPr>
        <p:spPr>
          <a:xfrm>
            <a:off x="304800" y="5166810"/>
            <a:ext cx="4038600" cy="897390"/>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571500" lvl="0" indent="-571500" algn="l" defTabSz="1422400" rtl="0">
              <a:lnSpc>
                <a:spcPct val="90000"/>
              </a:lnSpc>
              <a:spcBef>
                <a:spcPct val="0"/>
              </a:spcBef>
              <a:spcAft>
                <a:spcPct val="35000"/>
              </a:spcAft>
            </a:pPr>
            <a:r>
              <a:rPr lang="en-US" sz="3600" b="1" dirty="0" smtClean="0">
                <a:solidFill>
                  <a:srgbClr val="2A547E"/>
                </a:solidFill>
              </a:rPr>
              <a:t>7</a:t>
            </a:r>
            <a:r>
              <a:rPr lang="en-US" sz="3200" b="1" dirty="0" smtClean="0">
                <a:solidFill>
                  <a:srgbClr val="2A547E"/>
                </a:solidFill>
              </a:rPr>
              <a:t> </a:t>
            </a:r>
            <a:r>
              <a:rPr lang="en-US" sz="1100" kern="1200" dirty="0" smtClean="0"/>
              <a:t>      </a:t>
            </a:r>
            <a:r>
              <a:rPr lang="en-US" sz="1400" dirty="0" smtClean="0">
                <a:solidFill>
                  <a:schemeClr val="tx1"/>
                </a:solidFill>
              </a:rPr>
              <a:t>Products benefiting from a "reduction in Deferred Acquisition Cost adjustment“</a:t>
            </a:r>
            <a:endParaRPr lang="en-US" sz="1400" dirty="0">
              <a:solidFill>
                <a:schemeClr val="tx1"/>
              </a:solidFill>
            </a:endParaRPr>
          </a:p>
        </p:txBody>
      </p:sp>
      <p:sp>
        <p:nvSpPr>
          <p:cNvPr id="21" name="Rectangle 20"/>
          <p:cNvSpPr/>
          <p:nvPr/>
        </p:nvSpPr>
        <p:spPr>
          <a:xfrm>
            <a:off x="4800600" y="1832485"/>
            <a:ext cx="4038600" cy="896112"/>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29" tIns="274320" rIns="178229" bIns="178229" numCol="1" spcCol="1270" anchor="ctr" anchorCtr="0">
            <a:noAutofit/>
          </a:bodyPr>
          <a:lstStyle/>
          <a:p>
            <a:pPr marL="404813" lvl="0" indent="-339725" algn="l" defTabSz="1600200" rtl="0">
              <a:lnSpc>
                <a:spcPct val="90000"/>
              </a:lnSpc>
              <a:spcBef>
                <a:spcPct val="0"/>
              </a:spcBef>
              <a:spcAft>
                <a:spcPct val="35000"/>
              </a:spcAft>
            </a:pPr>
            <a:r>
              <a:rPr lang="en-US" sz="3600" b="1" dirty="0" smtClean="0">
                <a:solidFill>
                  <a:srgbClr val="2A547E"/>
                </a:solidFill>
              </a:rPr>
              <a:t>6</a:t>
            </a:r>
            <a:r>
              <a:rPr lang="en-US" sz="1200" kern="1200" dirty="0" smtClean="0"/>
              <a:t>  </a:t>
            </a:r>
            <a:r>
              <a:rPr lang="en-US" sz="1400" dirty="0" smtClean="0">
                <a:solidFill>
                  <a:schemeClr val="tx1"/>
                </a:solidFill>
              </a:rPr>
              <a:t>Life insurance </a:t>
            </a:r>
            <a:r>
              <a:rPr lang="en-US" sz="1400" kern="1200" dirty="0" smtClean="0">
                <a:solidFill>
                  <a:schemeClr val="tx1"/>
                </a:solidFill>
              </a:rPr>
              <a:t>products received COI   improvements two or more times	</a:t>
            </a:r>
            <a:r>
              <a:rPr lang="en-US" sz="1200" kern="1200" dirty="0" smtClean="0"/>
              <a:t>	</a:t>
            </a:r>
            <a:endParaRPr lang="en-US" sz="1200" kern="1200" dirty="0"/>
          </a:p>
        </p:txBody>
      </p:sp>
      <p:sp>
        <p:nvSpPr>
          <p:cNvPr id="23" name="Rectangle 22"/>
          <p:cNvSpPr/>
          <p:nvPr/>
        </p:nvSpPr>
        <p:spPr>
          <a:xfrm>
            <a:off x="4800600" y="2967013"/>
            <a:ext cx="4038600" cy="896112"/>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29" tIns="178229" rIns="178229" bIns="178229" numCol="1" spcCol="1270" anchor="ctr" anchorCtr="0">
            <a:noAutofit/>
          </a:bodyPr>
          <a:lstStyle/>
          <a:p>
            <a:pPr marL="339725" lvl="0" indent="-339725" algn="l" defTabSz="1600200" rtl="0">
              <a:lnSpc>
                <a:spcPct val="90000"/>
              </a:lnSpc>
              <a:spcBef>
                <a:spcPct val="0"/>
              </a:spcBef>
              <a:spcAft>
                <a:spcPct val="35000"/>
              </a:spcAft>
            </a:pPr>
            <a:r>
              <a:rPr lang="en-US" sz="3600" b="1" dirty="0" smtClean="0">
                <a:solidFill>
                  <a:srgbClr val="2A547E"/>
                </a:solidFill>
              </a:rPr>
              <a:t>4</a:t>
            </a:r>
            <a:r>
              <a:rPr lang="en-US" sz="3200" b="1" dirty="0" smtClean="0">
                <a:solidFill>
                  <a:srgbClr val="2A547E"/>
                </a:solidFill>
              </a:rPr>
              <a:t> </a:t>
            </a:r>
            <a:r>
              <a:rPr lang="en-US" sz="1400" dirty="0" smtClean="0">
                <a:solidFill>
                  <a:schemeClr val="tx1"/>
                </a:solidFill>
              </a:rPr>
              <a:t>Life insurance p</a:t>
            </a:r>
            <a:r>
              <a:rPr lang="en-US" sz="1400" kern="1200" dirty="0" smtClean="0">
                <a:solidFill>
                  <a:schemeClr val="tx1"/>
                </a:solidFill>
              </a:rPr>
              <a:t>roducts received an increase in the persistency credit</a:t>
            </a:r>
            <a:endParaRPr lang="en-US" sz="1200" kern="1200" dirty="0">
              <a:solidFill>
                <a:schemeClr val="tx1"/>
              </a:solidFill>
            </a:endParaRPr>
          </a:p>
        </p:txBody>
      </p:sp>
      <p:sp>
        <p:nvSpPr>
          <p:cNvPr id="25" name="Rectangle 24"/>
          <p:cNvSpPr/>
          <p:nvPr/>
        </p:nvSpPr>
        <p:spPr>
          <a:xfrm>
            <a:off x="4800600" y="5171585"/>
            <a:ext cx="4038600" cy="896112"/>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29" tIns="178229" rIns="178229" bIns="178229" numCol="1" spcCol="1270" anchor="ctr" anchorCtr="0">
            <a:noAutofit/>
          </a:bodyPr>
          <a:lstStyle/>
          <a:p>
            <a:pPr marL="344488" lvl="0" indent="-344488" algn="l" defTabSz="1600200" rtl="0">
              <a:lnSpc>
                <a:spcPct val="90000"/>
              </a:lnSpc>
              <a:spcBef>
                <a:spcPct val="0"/>
              </a:spcBef>
              <a:spcAft>
                <a:spcPct val="35000"/>
              </a:spcAft>
            </a:pPr>
            <a:r>
              <a:rPr lang="en-US" sz="3600" b="1" dirty="0" smtClean="0">
                <a:solidFill>
                  <a:srgbClr val="2A547E"/>
                </a:solidFill>
              </a:rPr>
              <a:t>1</a:t>
            </a:r>
            <a:r>
              <a:rPr lang="en-US" sz="3200" b="1" dirty="0" smtClean="0">
                <a:solidFill>
                  <a:srgbClr val="2A547E"/>
                </a:solidFill>
              </a:rPr>
              <a:t> </a:t>
            </a:r>
            <a:r>
              <a:rPr lang="en-US" sz="1400" dirty="0" smtClean="0">
                <a:solidFill>
                  <a:schemeClr val="tx1"/>
                </a:solidFill>
              </a:rPr>
              <a:t>Life insurance product </a:t>
            </a:r>
            <a:r>
              <a:rPr lang="en-US" sz="1400" kern="1200" dirty="0" smtClean="0">
                <a:solidFill>
                  <a:schemeClr val="tx1"/>
                </a:solidFill>
              </a:rPr>
              <a:t>reduced the mortality and expense charge </a:t>
            </a:r>
            <a:r>
              <a:rPr lang="en-US" sz="1200" kern="1200" dirty="0" smtClean="0"/>
              <a:t>	</a:t>
            </a:r>
            <a:endParaRPr lang="en-US" sz="1200" kern="1200" dirty="0"/>
          </a:p>
        </p:txBody>
      </p:sp>
      <p:sp>
        <p:nvSpPr>
          <p:cNvPr id="26" name="Title 5"/>
          <p:cNvSpPr txBox="1">
            <a:spLocks/>
          </p:cNvSpPr>
          <p:nvPr/>
        </p:nvSpPr>
        <p:spPr bwMode="auto">
          <a:xfrm>
            <a:off x="0" y="2286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mj-lt"/>
                <a:ea typeface="+mj-ea"/>
                <a:cs typeface="+mj-cs"/>
              </a:rPr>
              <a:t> </a:t>
            </a:r>
            <a:r>
              <a:rPr lang="en-US" sz="3800" b="1" kern="0" dirty="0" smtClean="0">
                <a:solidFill>
                  <a:srgbClr val="2A547E"/>
                </a:solidFill>
                <a:latin typeface="+mj-lt"/>
                <a:ea typeface="+mj-ea"/>
                <a:cs typeface="+mj-cs"/>
              </a:rPr>
              <a:t>123 IMPROVEMENTS </a:t>
            </a:r>
            <a:r>
              <a:rPr lang="en-US" sz="3200" dirty="0" smtClean="0">
                <a:solidFill>
                  <a:schemeClr val="tx2"/>
                </a:solidFill>
                <a:latin typeface="+mj-lt"/>
                <a:ea typeface="+mj-ea"/>
                <a:cs typeface="+mj-cs"/>
              </a:rPr>
              <a:t>BENEFITING POLICYOWNERS SINCE 1985</a:t>
            </a:r>
            <a:endParaRPr lang="en-US" sz="3200" dirty="0">
              <a:solidFill>
                <a:schemeClr val="tx2"/>
              </a:solidFill>
              <a:latin typeface="+mj-lt"/>
              <a:ea typeface="+mj-ea"/>
              <a:cs typeface="+mj-cs"/>
            </a:endParaRPr>
          </a:p>
        </p:txBody>
      </p:sp>
      <p:sp>
        <p:nvSpPr>
          <p:cNvPr id="27" name="Rectangle 26"/>
          <p:cNvSpPr/>
          <p:nvPr/>
        </p:nvSpPr>
        <p:spPr>
          <a:xfrm>
            <a:off x="4800600" y="3995713"/>
            <a:ext cx="4038600" cy="896112"/>
          </a:xfrm>
          <a:prstGeom prst="rect">
            <a:avLst/>
          </a:prstGeom>
          <a:solidFill>
            <a:srgbClr val="9C8B6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78229" tIns="178229" rIns="178229" bIns="178229" numCol="1" spcCol="1270" anchor="ctr" anchorCtr="0">
            <a:noAutofit/>
          </a:bodyPr>
          <a:lstStyle/>
          <a:p>
            <a:pPr marL="339725" lvl="0" indent="-339725" algn="l" defTabSz="1600200" rtl="0">
              <a:lnSpc>
                <a:spcPct val="90000"/>
              </a:lnSpc>
              <a:spcBef>
                <a:spcPct val="0"/>
              </a:spcBef>
              <a:spcAft>
                <a:spcPct val="35000"/>
              </a:spcAft>
            </a:pPr>
            <a:r>
              <a:rPr lang="en-US" sz="3600" b="1" dirty="0" smtClean="0">
                <a:solidFill>
                  <a:srgbClr val="2A547E"/>
                </a:solidFill>
              </a:rPr>
              <a:t>1</a:t>
            </a:r>
            <a:r>
              <a:rPr lang="en-US" sz="3200" b="1" dirty="0" smtClean="0">
                <a:solidFill>
                  <a:srgbClr val="2A547E"/>
                </a:solidFill>
              </a:rPr>
              <a:t> </a:t>
            </a:r>
            <a:r>
              <a:rPr lang="en-US" sz="1400" dirty="0" smtClean="0">
                <a:solidFill>
                  <a:schemeClr val="tx1"/>
                </a:solidFill>
              </a:rPr>
              <a:t>Life insurance product </a:t>
            </a:r>
            <a:r>
              <a:rPr lang="en-US" sz="1400" kern="1200" dirty="0" smtClean="0">
                <a:solidFill>
                  <a:schemeClr val="tx1"/>
                </a:solidFill>
              </a:rPr>
              <a:t>received a reduced surrender charge</a:t>
            </a:r>
            <a:endParaRPr lang="en-US" sz="1200" kern="1200" dirty="0">
              <a:solidFill>
                <a:schemeClr val="tx1"/>
              </a:solidFill>
            </a:endParaRPr>
          </a:p>
        </p:txBody>
      </p:sp>
      <p:sp>
        <p:nvSpPr>
          <p:cNvPr id="48" name="TextBox 47"/>
          <p:cNvSpPr txBox="1"/>
          <p:nvPr/>
        </p:nvSpPr>
        <p:spPr>
          <a:xfrm>
            <a:off x="5105400" y="1760560"/>
            <a:ext cx="838200" cy="707886"/>
          </a:xfrm>
          <a:prstGeom prst="rect">
            <a:avLst/>
          </a:prstGeom>
          <a:noFill/>
        </p:spPr>
        <p:txBody>
          <a:bodyPr wrap="square" rtlCol="0">
            <a:spAutoFit/>
          </a:bodyPr>
          <a:lstStyle/>
          <a:p>
            <a:r>
              <a:rPr lang="en-US" sz="4000" dirty="0" smtClean="0"/>
              <a:t> </a:t>
            </a:r>
            <a:endParaRPr lang="en-US" sz="4000" dirty="0"/>
          </a:p>
        </p:txBody>
      </p:sp>
      <p:sp>
        <p:nvSpPr>
          <p:cNvPr id="32" name="Footer Placeholder 31"/>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33" name="Slide Number Placeholder 32"/>
          <p:cNvSpPr>
            <a:spLocks noGrp="1"/>
          </p:cNvSpPr>
          <p:nvPr>
            <p:ph type="sldNum" sz="quarter" idx="4"/>
          </p:nvPr>
        </p:nvSpPr>
        <p:spPr/>
        <p:txBody>
          <a:bodyPr/>
          <a:lstStyle/>
          <a:p>
            <a:pPr>
              <a:defRPr/>
            </a:pPr>
            <a:fld id="{A35E9421-0723-4B62-9ECA-7E212D6B6681}" type="slidenum">
              <a:rPr lang="en-US" smtClean="0"/>
              <a:pPr>
                <a:defRPr/>
              </a:pPr>
              <a:t>4</a:t>
            </a:fld>
            <a:r>
              <a:rPr lang="en-US" smtClean="0"/>
              <a:t> of 12</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2324408" cy="68580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362200" y="228600"/>
            <a:ext cx="6781800" cy="1143000"/>
          </a:xfrm>
        </p:spPr>
        <p:txBody>
          <a:bodyPr/>
          <a:lstStyle/>
          <a:p>
            <a:r>
              <a:rPr lang="en-US" sz="3800" b="1" dirty="0" smtClean="0">
                <a:solidFill>
                  <a:srgbClr val="2A547E"/>
                </a:solidFill>
              </a:rPr>
              <a:t>FINANCIAL RATINGS</a:t>
            </a:r>
            <a:endParaRPr lang="en-US" sz="3800" b="1" dirty="0"/>
          </a:p>
        </p:txBody>
      </p:sp>
      <p:pic>
        <p:nvPicPr>
          <p:cNvPr id="8" name="Picture 7"/>
          <p:cNvPicPr>
            <a:picLocks noChangeAspect="1"/>
          </p:cNvPicPr>
          <p:nvPr/>
        </p:nvPicPr>
        <p:blipFill>
          <a:blip r:embed="rId3" cstate="email"/>
          <a:stretch>
            <a:fillRect/>
          </a:stretch>
        </p:blipFill>
        <p:spPr>
          <a:xfrm>
            <a:off x="-144524" y="1600200"/>
            <a:ext cx="2596896" cy="1900196"/>
          </a:xfrm>
          <a:prstGeom prst="rect">
            <a:avLst/>
          </a:prstGeom>
        </p:spPr>
      </p:pic>
      <p:sp>
        <p:nvSpPr>
          <p:cNvPr id="9" name="Text Placeholder 14"/>
          <p:cNvSpPr txBox="1">
            <a:spLocks/>
          </p:cNvSpPr>
          <p:nvPr/>
        </p:nvSpPr>
        <p:spPr>
          <a:xfrm>
            <a:off x="-117754" y="2348297"/>
            <a:ext cx="2582426"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STRENGTH</a:t>
            </a:r>
            <a:endParaRPr kumimoji="0" lang="en-US" sz="2800" b="0" i="0" u="none" strike="noStrike" kern="0" cap="none" spc="0" normalizeH="0" baseline="0" noProof="0" dirty="0">
              <a:ln>
                <a:noFill/>
              </a:ln>
              <a:solidFill>
                <a:schemeClr val="bg1"/>
              </a:solidFill>
              <a:effectLst/>
              <a:uLnTx/>
              <a:uFillTx/>
              <a:latin typeface="+mn-lt"/>
              <a:ea typeface="+mn-ea"/>
              <a:cs typeface="+mn-cs"/>
            </a:endParaRPr>
          </a:p>
        </p:txBody>
      </p:sp>
      <p:graphicFrame>
        <p:nvGraphicFramePr>
          <p:cNvPr id="11" name="Content Placeholder 4"/>
          <p:cNvGraphicFramePr>
            <a:graphicFrameLocks/>
          </p:cNvGraphicFramePr>
          <p:nvPr/>
        </p:nvGraphicFramePr>
        <p:xfrm>
          <a:off x="2502725" y="1752599"/>
          <a:ext cx="6400800" cy="3886203"/>
        </p:xfrm>
        <a:graphic>
          <a:graphicData uri="http://schemas.openxmlformats.org/drawingml/2006/table">
            <a:tbl>
              <a:tblPr>
                <a:tableStyleId>{35758FB7-9AC5-4552-8A53-C91805E547FA}</a:tableStyleId>
              </a:tblPr>
              <a:tblGrid>
                <a:gridCol w="2133600"/>
                <a:gridCol w="2133600"/>
                <a:gridCol w="2133600"/>
              </a:tblGrid>
              <a:tr h="485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outerShdw blurRad="38100" dist="38100" dir="2700000" algn="tl">
                              <a:srgbClr val="000000">
                                <a:alpha val="43137"/>
                              </a:srgbClr>
                            </a:outerShdw>
                          </a:effectLst>
                        </a:rPr>
                        <a:t>RATING AGENCY</a:t>
                      </a: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Century Gothic" pitchFamily="34" charset="0"/>
                        <a:cs typeface="Arial" charset="0"/>
                      </a:endParaRPr>
                    </a:p>
                  </a:txBody>
                  <a:tcPr anchor="ctr" horzOverflow="overflow">
                    <a:cell3D prstMaterial="dkEdge">
                      <a:bevel prst="relaxedInset"/>
                      <a:lightRig rig="flood" dir="t"/>
                    </a:cell3D>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outerShdw blurRad="38100" dist="38100" dir="2700000" algn="tl">
                              <a:srgbClr val="000000">
                                <a:alpha val="43137"/>
                              </a:srgbClr>
                            </a:outerShdw>
                          </a:effectLst>
                        </a:rPr>
                        <a:t>RATING</a:t>
                      </a: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Century Gothic" pitchFamily="34" charset="0"/>
                        <a:cs typeface="Arial" charset="0"/>
                      </a:endParaRPr>
                    </a:p>
                  </a:txBody>
                  <a:tcPr anchor="ctr" horzOverflow="overflow">
                    <a:cell3D prstMaterial="dkEdge">
                      <a:bevel prst="relaxedInset"/>
                      <a:lightRig rig="flood" dir="t"/>
                    </a:cell3D>
                    <a:solidFill>
                      <a:schemeClr val="accent5">
                        <a:lumMod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u="none" strike="noStrike" cap="none" normalizeH="0" baseline="0" dirty="0" smtClean="0">
                          <a:ln>
                            <a:noFill/>
                          </a:ln>
                          <a:solidFill>
                            <a:schemeClr val="bg1"/>
                          </a:solidFill>
                          <a:effectLst>
                            <a:outerShdw blurRad="38100" dist="38100" dir="2700000" algn="tl">
                              <a:srgbClr val="000000">
                                <a:alpha val="43137"/>
                              </a:srgbClr>
                            </a:outerShdw>
                          </a:effectLst>
                        </a:rPr>
                        <a:t>RANKING</a:t>
                      </a:r>
                      <a:endParaRPr kumimoji="0" lang="en-US" sz="1800" b="1" i="0" u="none" strike="noStrike" cap="none" normalizeH="0" baseline="0" dirty="0" smtClean="0">
                        <a:ln>
                          <a:noFill/>
                        </a:ln>
                        <a:solidFill>
                          <a:schemeClr val="bg1"/>
                        </a:solidFill>
                        <a:effectLst>
                          <a:outerShdw blurRad="38100" dist="38100" dir="2700000" algn="tl">
                            <a:srgbClr val="000000">
                              <a:alpha val="43137"/>
                            </a:srgbClr>
                          </a:outerShdw>
                        </a:effectLst>
                        <a:latin typeface="Century Gothic" pitchFamily="34" charset="0"/>
                        <a:cs typeface="Arial" charset="0"/>
                      </a:endParaRPr>
                    </a:p>
                  </a:txBody>
                  <a:tcPr anchor="ctr" horzOverflow="overflow">
                    <a:cell3D prstMaterial="dkEdge">
                      <a:bevel prst="relaxedInset"/>
                      <a:lightRig rig="flood" dir="t"/>
                    </a:cell3D>
                    <a:solidFill>
                      <a:schemeClr val="accent5">
                        <a:lumMod val="50000"/>
                      </a:schemeClr>
                    </a:solidFill>
                  </a:tcPr>
                </a:tc>
              </a:tr>
              <a:tr h="850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rgbClr val="2A547E"/>
                          </a:solidFill>
                          <a:effectLst/>
                        </a:rPr>
                        <a:t>A.M. Best </a:t>
                      </a:r>
                      <a:endParaRPr kumimoji="0" lang="en-US" sz="2400" b="1" i="0" u="none" strike="noStrike" cap="none" normalizeH="0" baseline="0" dirty="0" smtClean="0">
                        <a:ln>
                          <a:noFill/>
                        </a:ln>
                        <a:solidFill>
                          <a:srgbClr val="2A547E"/>
                        </a:solidFill>
                        <a:effectLst/>
                        <a:latin typeface="Century Gothic" pitchFamily="34" charset="0"/>
                        <a:cs typeface="Arial" charset="0"/>
                      </a:endParaRPr>
                    </a:p>
                  </a:txBody>
                  <a:tcPr anchor="ctr" horzOverflow="overflow">
                    <a:solidFill>
                      <a:srgbClr val="8D7E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A+(Superior)</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8D7E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2</a:t>
                      </a:r>
                      <a:r>
                        <a:rPr kumimoji="0" lang="en-US" sz="1800" u="none" strike="noStrike" cap="none" normalizeH="0" baseline="30000" dirty="0" smtClean="0">
                          <a:ln>
                            <a:noFill/>
                          </a:ln>
                          <a:effectLst/>
                        </a:rPr>
                        <a:t>nd</a:t>
                      </a:r>
                      <a:r>
                        <a:rPr kumimoji="0" lang="en-US" sz="1800" u="none" strike="noStrike" cap="none" normalizeH="0" baseline="0" dirty="0" smtClean="0">
                          <a:ln>
                            <a:noFill/>
                          </a:ln>
                          <a:effectLst/>
                        </a:rPr>
                        <a:t> of 17 rankings</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8D7E59"/>
                    </a:solidFill>
                  </a:tcPr>
                </a:tc>
              </a:tr>
              <a:tr h="850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rgbClr val="2A547E"/>
                          </a:solidFill>
                          <a:effectLst/>
                        </a:rPr>
                        <a:t>Standard &amp; Poor’s </a:t>
                      </a:r>
                      <a:endParaRPr kumimoji="0" lang="en-US" sz="2400" b="1" i="0" u="none" strike="noStrike" cap="none" normalizeH="0" baseline="0" dirty="0" smtClean="0">
                        <a:ln>
                          <a:noFill/>
                        </a:ln>
                        <a:solidFill>
                          <a:srgbClr val="2A547E"/>
                        </a:solidFill>
                        <a:effectLst/>
                        <a:latin typeface="Century Gothic" pitchFamily="34" charset="0"/>
                        <a:cs typeface="Arial" charset="0"/>
                      </a:endParaRPr>
                    </a:p>
                  </a:txBody>
                  <a:tcPr anchor="ctr" horzOverflow="overflow">
                    <a:solidFill>
                      <a:srgbClr val="D0C8B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AA- (Very Strong)</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D0C8B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r>
                        <a:rPr kumimoji="0" lang="en-US" sz="1800" u="none" strike="noStrike" cap="none" normalizeH="0" baseline="30000" dirty="0" smtClean="0">
                          <a:ln>
                            <a:noFill/>
                          </a:ln>
                          <a:effectLst/>
                        </a:rPr>
                        <a:t>th</a:t>
                      </a:r>
                      <a:r>
                        <a:rPr kumimoji="0" lang="en-US" sz="1800" u="none" strike="noStrike" cap="none" normalizeH="0" baseline="0" dirty="0" smtClean="0">
                          <a:ln>
                            <a:noFill/>
                          </a:ln>
                          <a:effectLst/>
                        </a:rPr>
                        <a:t> of 21 rankings</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D0C8B4"/>
                    </a:solidFill>
                  </a:tcPr>
                </a:tc>
              </a:tr>
              <a:tr h="850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rgbClr val="2A547E"/>
                          </a:solidFill>
                          <a:effectLst/>
                        </a:rPr>
                        <a:t>Fitch</a:t>
                      </a:r>
                      <a:endParaRPr kumimoji="0" lang="en-US" sz="2400" b="1" i="0" u="none" strike="noStrike" cap="none" normalizeH="0" baseline="0" dirty="0" smtClean="0">
                        <a:ln>
                          <a:noFill/>
                        </a:ln>
                        <a:solidFill>
                          <a:srgbClr val="2A547E"/>
                        </a:solidFill>
                        <a:effectLst/>
                        <a:latin typeface="Century Gothic" pitchFamily="34" charset="0"/>
                        <a:cs typeface="Arial" charset="0"/>
                      </a:endParaRPr>
                    </a:p>
                  </a:txBody>
                  <a:tcPr anchor="ctr" horzOverflow="overflow">
                    <a:solidFill>
                      <a:srgbClr val="8D7E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 (Strong)</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8D7E5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r>
                        <a:rPr kumimoji="0" lang="en-US" sz="1800" u="none" strike="noStrike" cap="none" normalizeH="0" baseline="30000" dirty="0" smtClean="0">
                          <a:ln>
                            <a:noFill/>
                          </a:ln>
                          <a:effectLst/>
                        </a:rPr>
                        <a:t>th</a:t>
                      </a:r>
                      <a:r>
                        <a:rPr kumimoji="0" lang="en-US" sz="1800" u="none" strike="noStrike" cap="none" normalizeH="0" baseline="0" dirty="0" smtClean="0">
                          <a:ln>
                            <a:noFill/>
                          </a:ln>
                          <a:effectLst/>
                        </a:rPr>
                        <a:t> of 21 rankings</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8D7E59"/>
                    </a:solidFill>
                  </a:tcPr>
                </a:tc>
              </a:tr>
              <a:tr h="8501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u="none" strike="noStrike" cap="none" normalizeH="0" baseline="0" dirty="0" smtClean="0">
                          <a:ln>
                            <a:noFill/>
                          </a:ln>
                          <a:solidFill>
                            <a:srgbClr val="2A547E"/>
                          </a:solidFill>
                          <a:effectLst/>
                        </a:rPr>
                        <a:t>Moody’s</a:t>
                      </a:r>
                      <a:endParaRPr kumimoji="0" lang="en-US" sz="2400" b="1" i="0" u="none" strike="noStrike" cap="none" normalizeH="0" baseline="0" dirty="0" smtClean="0">
                        <a:ln>
                          <a:noFill/>
                        </a:ln>
                        <a:solidFill>
                          <a:srgbClr val="2A547E"/>
                        </a:solidFill>
                        <a:effectLst/>
                        <a:latin typeface="Century Gothic" pitchFamily="34" charset="0"/>
                        <a:cs typeface="Arial" charset="0"/>
                      </a:endParaRPr>
                    </a:p>
                  </a:txBody>
                  <a:tcPr anchor="ctr" horzOverflow="overflow">
                    <a:solidFill>
                      <a:srgbClr val="D0C8B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A1 (Good)</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D0C8B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u="none" strike="noStrike" cap="none" normalizeH="0" baseline="0" dirty="0" smtClean="0">
                          <a:ln>
                            <a:noFill/>
                          </a:ln>
                          <a:effectLst/>
                        </a:rPr>
                        <a:t>5</a:t>
                      </a:r>
                      <a:r>
                        <a:rPr kumimoji="0" lang="en-US" sz="1800" u="none" strike="noStrike" cap="none" normalizeH="0" baseline="30000" dirty="0" smtClean="0">
                          <a:ln>
                            <a:noFill/>
                          </a:ln>
                          <a:effectLst/>
                        </a:rPr>
                        <a:t>th</a:t>
                      </a:r>
                      <a:r>
                        <a:rPr kumimoji="0" lang="en-US" sz="1800" u="none" strike="noStrike" cap="none" normalizeH="0" baseline="0" dirty="0" smtClean="0">
                          <a:ln>
                            <a:noFill/>
                          </a:ln>
                          <a:effectLst/>
                        </a:rPr>
                        <a:t> of 21 rankings</a:t>
                      </a:r>
                      <a:endParaRPr kumimoji="0" lang="en-US" sz="1800" b="0" i="0" u="none" strike="noStrike" cap="none" normalizeH="0" baseline="0" dirty="0" smtClean="0">
                        <a:ln>
                          <a:noFill/>
                        </a:ln>
                        <a:solidFill>
                          <a:schemeClr val="tx1"/>
                        </a:solidFill>
                        <a:effectLst/>
                        <a:latin typeface="Century Gothic" pitchFamily="34" charset="0"/>
                        <a:cs typeface="Arial" charset="0"/>
                      </a:endParaRPr>
                    </a:p>
                  </a:txBody>
                  <a:tcPr anchor="ctr" horzOverflow="overflow">
                    <a:solidFill>
                      <a:srgbClr val="D0C8B4"/>
                    </a:solidFill>
                  </a:tcPr>
                </a:tc>
              </a:tr>
            </a:tbl>
          </a:graphicData>
        </a:graphic>
      </p:graphicFrame>
      <p:sp>
        <p:nvSpPr>
          <p:cNvPr id="12" name="TextBox 11"/>
          <p:cNvSpPr txBox="1"/>
          <p:nvPr/>
        </p:nvSpPr>
        <p:spPr>
          <a:xfrm>
            <a:off x="2514600" y="6019800"/>
            <a:ext cx="4800600" cy="400110"/>
          </a:xfrm>
          <a:prstGeom prst="rect">
            <a:avLst/>
          </a:prstGeom>
          <a:noFill/>
        </p:spPr>
        <p:txBody>
          <a:bodyPr wrap="square" rtlCol="0">
            <a:spAutoFit/>
          </a:bodyPr>
          <a:lstStyle/>
          <a:p>
            <a:r>
              <a:rPr lang="en-US" sz="1000" dirty="0" smtClean="0"/>
              <a:t>As of 1/2013.</a:t>
            </a:r>
            <a:br>
              <a:rPr lang="en-US" sz="1000" dirty="0" smtClean="0"/>
            </a:br>
            <a:r>
              <a:rPr lang="en-US" sz="1000" dirty="0" smtClean="0"/>
              <a:t>For most current ratings, visit </a:t>
            </a:r>
            <a:r>
              <a:rPr lang="en-US" sz="1000" dirty="0" smtClean="0">
                <a:hlinkClick r:id="rId4"/>
              </a:rPr>
              <a:t>www.PacificlLife.com</a:t>
            </a:r>
            <a:r>
              <a:rPr lang="en-US" sz="1000" dirty="0" smtClean="0"/>
              <a:t>. </a:t>
            </a:r>
            <a:endParaRPr lang="en-US" sz="1000" dirty="0"/>
          </a:p>
        </p:txBody>
      </p:sp>
      <p:pic>
        <p:nvPicPr>
          <p:cNvPr id="13" name="Picture 4"/>
          <p:cNvPicPr preferRelativeResize="0">
            <a:picLocks noChangeArrowheads="1"/>
          </p:cNvPicPr>
          <p:nvPr/>
        </p:nvPicPr>
        <p:blipFill>
          <a:blip r:embed="rId5" cstate="email"/>
          <a:srcRect/>
          <a:stretch>
            <a:fillRect/>
          </a:stretch>
        </p:blipFill>
        <p:spPr bwMode="auto">
          <a:xfrm>
            <a:off x="2510709" y="1711025"/>
            <a:ext cx="6400800" cy="514600"/>
          </a:xfrm>
          <a:prstGeom prst="rect">
            <a:avLst/>
          </a:prstGeom>
          <a:noFill/>
          <a:ln w="9525">
            <a:noFill/>
            <a:miter lim="800000"/>
            <a:headEnd/>
            <a:tailEnd/>
          </a:ln>
        </p:spPr>
      </p:pic>
      <p:sp>
        <p:nvSpPr>
          <p:cNvPr id="16" name="TextBox 15"/>
          <p:cNvSpPr txBox="1"/>
          <p:nvPr/>
        </p:nvSpPr>
        <p:spPr>
          <a:xfrm>
            <a:off x="2502725" y="1792175"/>
            <a:ext cx="243840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RATING AGENCY</a:t>
            </a:r>
            <a:endParaRPr lang="en-US" b="1" dirty="0">
              <a:solidFill>
                <a:schemeClr val="bg1"/>
              </a:solidFill>
              <a:effectLst>
                <a:outerShdw blurRad="38100" dist="38100" dir="2700000" algn="tl">
                  <a:srgbClr val="000000">
                    <a:alpha val="43137"/>
                  </a:srgbClr>
                </a:outerShdw>
              </a:effectLst>
            </a:endParaRPr>
          </a:p>
        </p:txBody>
      </p:sp>
      <p:sp>
        <p:nvSpPr>
          <p:cNvPr id="17" name="TextBox 16"/>
          <p:cNvSpPr txBox="1"/>
          <p:nvPr/>
        </p:nvSpPr>
        <p:spPr>
          <a:xfrm>
            <a:off x="5124200" y="1793175"/>
            <a:ext cx="243840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RATING</a:t>
            </a:r>
            <a:endParaRPr lang="en-US" b="1" dirty="0">
              <a:solidFill>
                <a:schemeClr val="bg1"/>
              </a:solidFill>
              <a:effectLst>
                <a:outerShdw blurRad="38100" dist="38100" dir="2700000" algn="tl">
                  <a:srgbClr val="000000">
                    <a:alpha val="43137"/>
                  </a:srgbClr>
                </a:outerShdw>
              </a:effectLst>
            </a:endParaRPr>
          </a:p>
        </p:txBody>
      </p:sp>
      <p:sp>
        <p:nvSpPr>
          <p:cNvPr id="18" name="TextBox 17"/>
          <p:cNvSpPr txBox="1"/>
          <p:nvPr/>
        </p:nvSpPr>
        <p:spPr>
          <a:xfrm>
            <a:off x="7196450" y="1793175"/>
            <a:ext cx="2438400" cy="369332"/>
          </a:xfrm>
          <a:prstGeom prst="rect">
            <a:avLst/>
          </a:prstGeom>
          <a:noFill/>
        </p:spPr>
        <p:txBody>
          <a:bodyPr wrap="square" rtlCol="0">
            <a:spAutoFit/>
          </a:bodyPr>
          <a:lstStyle/>
          <a:p>
            <a:r>
              <a:rPr lang="en-US" b="1" dirty="0" smtClean="0">
                <a:solidFill>
                  <a:schemeClr val="bg1"/>
                </a:solidFill>
                <a:effectLst>
                  <a:outerShdw blurRad="38100" dist="38100" dir="2700000" algn="tl">
                    <a:srgbClr val="000000">
                      <a:alpha val="43137"/>
                    </a:srgbClr>
                  </a:outerShdw>
                </a:effectLst>
              </a:rPr>
              <a:t>RANKING</a:t>
            </a:r>
            <a:endParaRPr lang="en-US" b="1" dirty="0">
              <a:solidFill>
                <a:schemeClr val="bg1"/>
              </a:solidFill>
              <a:effectLst>
                <a:outerShdw blurRad="38100" dist="38100" dir="2700000" algn="tl">
                  <a:srgbClr val="000000">
                    <a:alpha val="43137"/>
                  </a:srgbClr>
                </a:outerShdw>
              </a:effectLst>
            </a:endParaRPr>
          </a:p>
        </p:txBody>
      </p:sp>
      <p:sp>
        <p:nvSpPr>
          <p:cNvPr id="15" name="Footer Placeholder 14"/>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19" name="Slide Number Placeholder 18"/>
          <p:cNvSpPr>
            <a:spLocks noGrp="1"/>
          </p:cNvSpPr>
          <p:nvPr>
            <p:ph type="sldNum" sz="quarter" idx="4"/>
          </p:nvPr>
        </p:nvSpPr>
        <p:spPr/>
        <p:txBody>
          <a:bodyPr/>
          <a:lstStyle/>
          <a:p>
            <a:pPr>
              <a:defRPr/>
            </a:pPr>
            <a:fld id="{A35E9421-0723-4B62-9ECA-7E212D6B6681}" type="slidenum">
              <a:rPr lang="en-US" smtClean="0"/>
              <a:pPr>
                <a:defRPr/>
              </a:pPr>
              <a:t>5</a:t>
            </a:fld>
            <a:r>
              <a:rPr lang="en-US" smtClean="0"/>
              <a:t> of 12</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43632" y="3241788"/>
            <a:ext cx="7838368" cy="897390"/>
          </a:xfrm>
          <a:prstGeom prst="rect">
            <a:avLst/>
          </a:prstGeom>
          <a:solidFill>
            <a:srgbClr val="9E8E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741363" lvl="0" indent="-741363" algn="l" defTabSz="1422400" rtl="0">
              <a:lnSpc>
                <a:spcPct val="90000"/>
              </a:lnSpc>
              <a:spcBef>
                <a:spcPct val="0"/>
              </a:spcBef>
              <a:spcAft>
                <a:spcPct val="35000"/>
              </a:spcAft>
            </a:pPr>
            <a:r>
              <a:rPr lang="en-US" sz="3600" b="1" kern="1200" dirty="0" smtClean="0">
                <a:solidFill>
                  <a:srgbClr val="2A547E"/>
                </a:solidFill>
              </a:rPr>
              <a:t>30</a:t>
            </a:r>
            <a:r>
              <a:rPr lang="en-US" sz="3200" b="1" kern="1200" dirty="0" smtClean="0">
                <a:solidFill>
                  <a:srgbClr val="2A547E"/>
                </a:solidFill>
              </a:rPr>
              <a:t>   </a:t>
            </a:r>
            <a:r>
              <a:rPr lang="en-US" dirty="0" smtClean="0">
                <a:solidFill>
                  <a:schemeClr val="tx1"/>
                </a:solidFill>
              </a:rPr>
              <a:t>(60%) o</a:t>
            </a:r>
            <a:r>
              <a:rPr lang="en-US" kern="1200" dirty="0" smtClean="0">
                <a:solidFill>
                  <a:schemeClr val="tx1"/>
                </a:solidFill>
              </a:rPr>
              <a:t>f the 50 largest </a:t>
            </a:r>
            <a:r>
              <a:rPr lang="en-US" dirty="0" smtClean="0">
                <a:solidFill>
                  <a:schemeClr val="tx1"/>
                </a:solidFill>
              </a:rPr>
              <a:t>U.S.</a:t>
            </a:r>
            <a:r>
              <a:rPr lang="en-US" kern="1200" dirty="0" smtClean="0">
                <a:solidFill>
                  <a:schemeClr val="tx1"/>
                </a:solidFill>
              </a:rPr>
              <a:t> companies are our clients</a:t>
            </a:r>
            <a:endParaRPr lang="en-US" sz="1600" kern="1200" dirty="0">
              <a:solidFill>
                <a:schemeClr val="tx1"/>
              </a:solidFill>
            </a:endParaRPr>
          </a:p>
        </p:txBody>
      </p:sp>
      <p:sp>
        <p:nvSpPr>
          <p:cNvPr id="13" name="Freeform 12"/>
          <p:cNvSpPr/>
          <p:nvPr/>
        </p:nvSpPr>
        <p:spPr>
          <a:xfrm>
            <a:off x="543632" y="4228275"/>
            <a:ext cx="7838368" cy="897390"/>
          </a:xfrm>
          <a:prstGeom prst="rect">
            <a:avLst/>
          </a:prstGeom>
          <a:solidFill>
            <a:srgbClr val="9E8E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803275" lvl="0" indent="-803275" algn="l" defTabSz="1422400" rtl="0">
              <a:lnSpc>
                <a:spcPct val="90000"/>
              </a:lnSpc>
              <a:spcBef>
                <a:spcPct val="0"/>
              </a:spcBef>
              <a:spcAft>
                <a:spcPct val="35000"/>
              </a:spcAft>
            </a:pPr>
            <a:r>
              <a:rPr lang="en-US" sz="3600" b="1" dirty="0" smtClean="0">
                <a:solidFill>
                  <a:srgbClr val="2A547E"/>
                </a:solidFill>
              </a:rPr>
              <a:t>52</a:t>
            </a:r>
            <a:r>
              <a:rPr lang="en-US" sz="1100" kern="1200" dirty="0" smtClean="0"/>
              <a:t>       </a:t>
            </a:r>
            <a:r>
              <a:rPr lang="en-US" dirty="0" smtClean="0">
                <a:solidFill>
                  <a:schemeClr val="tx1"/>
                </a:solidFill>
              </a:rPr>
              <a:t> </a:t>
            </a:r>
            <a:r>
              <a:rPr lang="en-US" kern="1200" dirty="0" smtClean="0">
                <a:solidFill>
                  <a:schemeClr val="tx1"/>
                </a:solidFill>
              </a:rPr>
              <a:t>(52%) of the 100 largest U.S. companies are </a:t>
            </a:r>
            <a:r>
              <a:rPr lang="en-US" dirty="0" smtClean="0">
                <a:solidFill>
                  <a:schemeClr val="tx1"/>
                </a:solidFill>
              </a:rPr>
              <a:t>our clients</a:t>
            </a:r>
            <a:r>
              <a:rPr lang="en-US" sz="1100" kern="1200" dirty="0" smtClean="0"/>
              <a:t>		</a:t>
            </a:r>
            <a:endParaRPr lang="en-US" sz="1100" kern="1200" dirty="0"/>
          </a:p>
        </p:txBody>
      </p:sp>
      <p:sp>
        <p:nvSpPr>
          <p:cNvPr id="14" name="Freeform 13"/>
          <p:cNvSpPr/>
          <p:nvPr/>
        </p:nvSpPr>
        <p:spPr>
          <a:xfrm>
            <a:off x="667000" y="4219860"/>
            <a:ext cx="4038600" cy="2152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28226" tIns="13970" rIns="78232" bIns="13970" numCol="1" spcCol="1270" anchor="t" anchorCtr="0">
            <a:noAutofit/>
          </a:bodyPr>
          <a:lstStyle/>
          <a:p>
            <a:pPr marL="57150" lvl="1" indent="-57150" algn="l" defTabSz="488950" rtl="0">
              <a:lnSpc>
                <a:spcPct val="90000"/>
              </a:lnSpc>
              <a:spcBef>
                <a:spcPct val="0"/>
              </a:spcBef>
              <a:spcAft>
                <a:spcPct val="20000"/>
              </a:spcAft>
              <a:buChar char="••"/>
            </a:pPr>
            <a:endParaRPr lang="en-US" sz="1100" kern="1200" dirty="0"/>
          </a:p>
        </p:txBody>
      </p:sp>
      <p:sp>
        <p:nvSpPr>
          <p:cNvPr id="15" name="Freeform 14"/>
          <p:cNvSpPr/>
          <p:nvPr/>
        </p:nvSpPr>
        <p:spPr>
          <a:xfrm>
            <a:off x="543632" y="5225906"/>
            <a:ext cx="7838368" cy="897390"/>
          </a:xfrm>
          <a:prstGeom prst="rect">
            <a:avLst/>
          </a:prstGeom>
          <a:solidFill>
            <a:srgbClr val="9E8E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795338" lvl="0" indent="-795338" algn="l" defTabSz="1422400" rtl="0">
              <a:lnSpc>
                <a:spcPct val="90000"/>
              </a:lnSpc>
              <a:spcBef>
                <a:spcPct val="0"/>
              </a:spcBef>
              <a:spcAft>
                <a:spcPct val="35000"/>
              </a:spcAft>
            </a:pPr>
            <a:r>
              <a:rPr lang="en-US" sz="3600" b="1" dirty="0" smtClean="0">
                <a:solidFill>
                  <a:srgbClr val="2A547E"/>
                </a:solidFill>
              </a:rPr>
              <a:t>182</a:t>
            </a:r>
            <a:r>
              <a:rPr lang="en-US" sz="1100" kern="1200" dirty="0" smtClean="0"/>
              <a:t>  </a:t>
            </a:r>
            <a:r>
              <a:rPr lang="en-US" dirty="0" smtClean="0">
                <a:solidFill>
                  <a:schemeClr val="tx1"/>
                </a:solidFill>
              </a:rPr>
              <a:t>(36%) of the 500 largest U.S. companies are our clients</a:t>
            </a:r>
            <a:endParaRPr lang="en-US" sz="1400" dirty="0">
              <a:solidFill>
                <a:schemeClr val="tx1"/>
              </a:solidFill>
            </a:endParaRPr>
          </a:p>
        </p:txBody>
      </p:sp>
      <p:sp>
        <p:nvSpPr>
          <p:cNvPr id="9" name="TextBox 8"/>
          <p:cNvSpPr txBox="1"/>
          <p:nvPr/>
        </p:nvSpPr>
        <p:spPr>
          <a:xfrm>
            <a:off x="457200" y="6230779"/>
            <a:ext cx="7010400" cy="246221"/>
          </a:xfrm>
          <a:prstGeom prst="rect">
            <a:avLst/>
          </a:prstGeom>
          <a:noFill/>
        </p:spPr>
        <p:txBody>
          <a:bodyPr wrap="square" rtlCol="0">
            <a:spAutoFit/>
          </a:bodyPr>
          <a:lstStyle/>
          <a:p>
            <a:r>
              <a:rPr lang="en-US" sz="1000" dirty="0" smtClean="0">
                <a:latin typeface="+mj-lt"/>
              </a:rPr>
              <a:t>Client count as of May 2012 is compiled by Pacific Life using the 2012 FORTUNE 500</a:t>
            </a:r>
            <a:r>
              <a:rPr lang="en-US" sz="1000" baseline="30000" dirty="0" smtClean="0">
                <a:latin typeface="+mj-lt"/>
              </a:rPr>
              <a:t>®</a:t>
            </a:r>
            <a:r>
              <a:rPr lang="en-US" sz="1000" dirty="0" smtClean="0">
                <a:latin typeface="+mj-lt"/>
              </a:rPr>
              <a:t> list.</a:t>
            </a:r>
            <a:endParaRPr lang="en-US" sz="1100" baseline="30000" dirty="0">
              <a:latin typeface="+mj-lt"/>
            </a:endParaRPr>
          </a:p>
        </p:txBody>
      </p:sp>
      <p:sp>
        <p:nvSpPr>
          <p:cNvPr id="26" name="Title 5"/>
          <p:cNvSpPr txBox="1">
            <a:spLocks/>
          </p:cNvSpPr>
          <p:nvPr/>
        </p:nvSpPr>
        <p:spPr bwMode="auto">
          <a:xfrm>
            <a:off x="0" y="22597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200" dirty="0" smtClean="0">
                <a:solidFill>
                  <a:schemeClr val="tx2"/>
                </a:solidFill>
                <a:latin typeface="+mj-lt"/>
                <a:ea typeface="+mj-ea"/>
                <a:cs typeface="+mj-cs"/>
              </a:rPr>
              <a:t>PACIFIC LIFE CLIENTS AMONG</a:t>
            </a:r>
            <a:br>
              <a:rPr lang="en-US" sz="3200" dirty="0" smtClean="0">
                <a:solidFill>
                  <a:schemeClr val="tx2"/>
                </a:solidFill>
                <a:latin typeface="+mj-lt"/>
                <a:ea typeface="+mj-ea"/>
                <a:cs typeface="+mj-cs"/>
              </a:rPr>
            </a:br>
            <a:r>
              <a:rPr lang="en-US" sz="3200" dirty="0" smtClean="0">
                <a:solidFill>
                  <a:schemeClr val="tx2"/>
                </a:solidFill>
                <a:latin typeface="+mj-lt"/>
                <a:ea typeface="+mj-ea"/>
                <a:cs typeface="+mj-cs"/>
              </a:rPr>
              <a:t>THE</a:t>
            </a:r>
            <a:r>
              <a:rPr kumimoji="0" lang="en-US" sz="3800" b="1" i="0" u="none" strike="noStrike" kern="0" cap="none" spc="0" normalizeH="0" baseline="0" noProof="0" dirty="0" smtClean="0">
                <a:ln>
                  <a:noFill/>
                </a:ln>
                <a:solidFill>
                  <a:srgbClr val="2A547E"/>
                </a:solidFill>
                <a:effectLst/>
                <a:uLnTx/>
                <a:uFillTx/>
                <a:latin typeface="+mj-lt"/>
                <a:ea typeface="+mj-ea"/>
                <a:cs typeface="+mj-cs"/>
              </a:rPr>
              <a:t> 500 LARGEST U.S. COMPANIES</a:t>
            </a:r>
            <a:endParaRPr kumimoji="0" lang="en-US" sz="3800" b="1" i="0" u="none" strike="noStrike" kern="0" cap="none" spc="0" normalizeH="0" baseline="0" noProof="0" dirty="0">
              <a:ln>
                <a:noFill/>
              </a:ln>
              <a:solidFill>
                <a:schemeClr val="tx2"/>
              </a:solidFill>
              <a:effectLst/>
              <a:uLnTx/>
              <a:uFillTx/>
              <a:latin typeface="+mj-lt"/>
              <a:ea typeface="+mj-ea"/>
              <a:cs typeface="+mj-cs"/>
            </a:endParaRPr>
          </a:p>
        </p:txBody>
      </p:sp>
      <p:pic>
        <p:nvPicPr>
          <p:cNvPr id="12290" name="Picture 2"/>
          <p:cNvPicPr>
            <a:picLocks noChangeAspect="1" noChangeArrowheads="1"/>
          </p:cNvPicPr>
          <p:nvPr/>
        </p:nvPicPr>
        <p:blipFill>
          <a:blip r:embed="rId3" cstate="email"/>
          <a:srcRect/>
          <a:stretch>
            <a:fillRect/>
          </a:stretch>
        </p:blipFill>
        <p:spPr bwMode="auto">
          <a:xfrm flipH="1">
            <a:off x="551796" y="1676400"/>
            <a:ext cx="2679192" cy="1572764"/>
          </a:xfrm>
          <a:prstGeom prst="rect">
            <a:avLst/>
          </a:prstGeom>
          <a:noFill/>
          <a:ln w="9525">
            <a:noFill/>
            <a:miter lim="800000"/>
            <a:headEnd/>
            <a:tailEnd/>
          </a:ln>
        </p:spPr>
      </p:pic>
      <p:sp>
        <p:nvSpPr>
          <p:cNvPr id="17" name="Footer Placeholder 16"/>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12" name="Slide Number Placeholder 11"/>
          <p:cNvSpPr>
            <a:spLocks noGrp="1"/>
          </p:cNvSpPr>
          <p:nvPr>
            <p:ph type="sldNum" sz="quarter" idx="4"/>
          </p:nvPr>
        </p:nvSpPr>
        <p:spPr/>
        <p:txBody>
          <a:bodyPr/>
          <a:lstStyle/>
          <a:p>
            <a:pPr>
              <a:defRPr/>
            </a:pPr>
            <a:fld id="{A35E9421-0723-4B62-9ECA-7E212D6B6681}" type="slidenum">
              <a:rPr lang="en-US" smtClean="0"/>
              <a:pPr>
                <a:defRPr/>
              </a:pPr>
              <a:t>6</a:t>
            </a:fld>
            <a:r>
              <a:rPr lang="en-US" smtClean="0"/>
              <a:t> of 12</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286000" y="2209800"/>
            <a:ext cx="6096000" cy="897390"/>
          </a:xfrm>
          <a:prstGeom prst="rect">
            <a:avLst/>
          </a:prstGeom>
          <a:solidFill>
            <a:srgbClr val="9E8E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741363" lvl="0" indent="-741363" algn="l" defTabSz="1422400" rtl="0">
              <a:lnSpc>
                <a:spcPct val="90000"/>
              </a:lnSpc>
              <a:spcBef>
                <a:spcPct val="0"/>
              </a:spcBef>
              <a:spcAft>
                <a:spcPct val="35000"/>
              </a:spcAft>
            </a:pPr>
            <a:r>
              <a:rPr lang="en-US" sz="3600" b="1" kern="1200" dirty="0" smtClean="0">
                <a:solidFill>
                  <a:srgbClr val="2A547E"/>
                </a:solidFill>
              </a:rPr>
              <a:t>$116,811 Million</a:t>
            </a:r>
            <a:endParaRPr lang="en-US" sz="1600" kern="1200" dirty="0">
              <a:solidFill>
                <a:schemeClr val="tx1"/>
              </a:solidFill>
            </a:endParaRPr>
          </a:p>
        </p:txBody>
      </p:sp>
      <p:sp>
        <p:nvSpPr>
          <p:cNvPr id="13" name="Freeform 12"/>
          <p:cNvSpPr/>
          <p:nvPr/>
        </p:nvSpPr>
        <p:spPr>
          <a:xfrm>
            <a:off x="286000" y="3692451"/>
            <a:ext cx="6096000" cy="897390"/>
          </a:xfrm>
          <a:prstGeom prst="rect">
            <a:avLst/>
          </a:prstGeom>
          <a:solidFill>
            <a:srgbClr val="9E8E6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5727" tIns="165727" rIns="165727" bIns="165727" numCol="1" spcCol="1270" anchor="ctr" anchorCtr="0">
            <a:noAutofit/>
          </a:bodyPr>
          <a:lstStyle/>
          <a:p>
            <a:pPr marL="2455863" lvl="0" indent="-2455863" algn="l" defTabSz="1422400" rtl="0">
              <a:lnSpc>
                <a:spcPct val="90000"/>
              </a:lnSpc>
              <a:spcBef>
                <a:spcPct val="0"/>
              </a:spcBef>
              <a:spcAft>
                <a:spcPct val="35000"/>
              </a:spcAft>
            </a:pPr>
            <a:r>
              <a:rPr lang="en-US" sz="3600" b="1" dirty="0" smtClean="0">
                <a:solidFill>
                  <a:srgbClr val="2A547E"/>
                </a:solidFill>
              </a:rPr>
              <a:t>$107,852 Million </a:t>
            </a:r>
            <a:r>
              <a:rPr lang="en-US" sz="1100" kern="1200" dirty="0" smtClean="0"/>
              <a:t>		</a:t>
            </a:r>
            <a:endParaRPr lang="en-US" sz="1100" kern="1200" dirty="0"/>
          </a:p>
        </p:txBody>
      </p:sp>
      <p:sp>
        <p:nvSpPr>
          <p:cNvPr id="9" name="TextBox 8"/>
          <p:cNvSpPr txBox="1"/>
          <p:nvPr/>
        </p:nvSpPr>
        <p:spPr>
          <a:xfrm>
            <a:off x="269175" y="6230779"/>
            <a:ext cx="7010400" cy="246221"/>
          </a:xfrm>
          <a:prstGeom prst="rect">
            <a:avLst/>
          </a:prstGeom>
          <a:noFill/>
        </p:spPr>
        <p:txBody>
          <a:bodyPr wrap="square" rtlCol="0">
            <a:spAutoFit/>
          </a:bodyPr>
          <a:lstStyle/>
          <a:p>
            <a:r>
              <a:rPr lang="en-US" sz="1000" dirty="0" smtClean="0">
                <a:latin typeface="+mj-lt"/>
              </a:rPr>
              <a:t>Pacific Mutual Holding Company as of 12/31/2011.</a:t>
            </a:r>
            <a:endParaRPr lang="en-US" sz="1100" baseline="30000" dirty="0">
              <a:latin typeface="+mj-lt"/>
            </a:endParaRPr>
          </a:p>
        </p:txBody>
      </p:sp>
      <p:sp>
        <p:nvSpPr>
          <p:cNvPr id="26" name="Title 5"/>
          <p:cNvSpPr txBox="1">
            <a:spLocks/>
          </p:cNvSpPr>
          <p:nvPr/>
        </p:nvSpPr>
        <p:spPr bwMode="auto">
          <a:xfrm>
            <a:off x="0" y="22597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0" cap="none" spc="0" normalizeH="0" baseline="0" noProof="0" dirty="0" smtClean="0">
                <a:ln>
                  <a:noFill/>
                </a:ln>
                <a:solidFill>
                  <a:srgbClr val="2A547E"/>
                </a:solidFill>
                <a:effectLst/>
                <a:uLnTx/>
                <a:uFillTx/>
                <a:latin typeface="+mj-lt"/>
                <a:ea typeface="+mj-ea"/>
                <a:cs typeface="+mj-cs"/>
              </a:rPr>
              <a:t>$225 BILLION</a:t>
            </a:r>
            <a:r>
              <a:rPr kumimoji="0" lang="en-US" sz="3800" b="1" i="0" u="none" strike="noStrike" kern="0" cap="none" spc="0" normalizeH="0" noProof="0" dirty="0" smtClean="0">
                <a:ln>
                  <a:noFill/>
                </a:ln>
                <a:solidFill>
                  <a:srgbClr val="2A547E"/>
                </a:solidFill>
                <a:effectLst/>
                <a:uLnTx/>
                <a:uFillTx/>
                <a:latin typeface="+mj-lt"/>
                <a:ea typeface="+mj-ea"/>
                <a:cs typeface="+mj-cs"/>
              </a:rPr>
              <a:t> </a:t>
            </a:r>
            <a:r>
              <a:rPr lang="en-US" sz="3200" dirty="0" smtClean="0">
                <a:solidFill>
                  <a:schemeClr val="tx2"/>
                </a:solidFill>
                <a:latin typeface="+mj-lt"/>
                <a:ea typeface="+mj-ea"/>
                <a:cs typeface="+mj-cs"/>
              </a:rPr>
              <a:t>OF INDIVIDUAL </a:t>
            </a:r>
            <a:br>
              <a:rPr lang="en-US" sz="3200" dirty="0" smtClean="0">
                <a:solidFill>
                  <a:schemeClr val="tx2"/>
                </a:solidFill>
                <a:latin typeface="+mj-lt"/>
                <a:ea typeface="+mj-ea"/>
                <a:cs typeface="+mj-cs"/>
              </a:rPr>
            </a:br>
            <a:r>
              <a:rPr lang="en-US" sz="3200" dirty="0" smtClean="0">
                <a:solidFill>
                  <a:schemeClr val="tx2"/>
                </a:solidFill>
                <a:latin typeface="+mj-lt"/>
                <a:ea typeface="+mj-ea"/>
                <a:cs typeface="+mj-cs"/>
              </a:rPr>
              <a:t>LIFE INSURANCE IN FORCE</a:t>
            </a:r>
            <a:endParaRPr lang="en-US" sz="3200" dirty="0">
              <a:solidFill>
                <a:schemeClr val="tx2"/>
              </a:solidFill>
              <a:latin typeface="+mj-lt"/>
              <a:ea typeface="+mj-ea"/>
              <a:cs typeface="+mj-cs"/>
            </a:endParaRPr>
          </a:p>
        </p:txBody>
      </p:sp>
      <p:pic>
        <p:nvPicPr>
          <p:cNvPr id="12289" name="Picture 1"/>
          <p:cNvPicPr>
            <a:picLocks noChangeAspect="1" noChangeArrowheads="1"/>
          </p:cNvPicPr>
          <p:nvPr/>
        </p:nvPicPr>
        <p:blipFill>
          <a:blip r:embed="rId3" cstate="email"/>
          <a:srcRect/>
          <a:stretch>
            <a:fillRect/>
          </a:stretch>
        </p:blipFill>
        <p:spPr bwMode="auto">
          <a:xfrm>
            <a:off x="6665167" y="2286000"/>
            <a:ext cx="2326433" cy="3352800"/>
          </a:xfrm>
          <a:prstGeom prst="rect">
            <a:avLst/>
          </a:prstGeom>
          <a:noFill/>
          <a:ln w="9525">
            <a:noFill/>
            <a:miter lim="800000"/>
            <a:headEnd/>
            <a:tailEnd/>
          </a:ln>
        </p:spPr>
      </p:pic>
      <p:sp>
        <p:nvSpPr>
          <p:cNvPr id="10" name="Rectangle 9"/>
          <p:cNvSpPr/>
          <p:nvPr/>
        </p:nvSpPr>
        <p:spPr>
          <a:xfrm>
            <a:off x="304800" y="4583668"/>
            <a:ext cx="3531736" cy="369332"/>
          </a:xfrm>
          <a:prstGeom prst="rect">
            <a:avLst/>
          </a:prstGeom>
        </p:spPr>
        <p:txBody>
          <a:bodyPr wrap="none">
            <a:spAutoFit/>
          </a:bodyPr>
          <a:lstStyle/>
          <a:p>
            <a:r>
              <a:rPr lang="en-US" dirty="0" smtClean="0"/>
              <a:t>Policyowner and other liabilities </a:t>
            </a:r>
            <a:endParaRPr lang="en-US" dirty="0"/>
          </a:p>
        </p:txBody>
      </p:sp>
      <p:sp>
        <p:nvSpPr>
          <p:cNvPr id="12" name="Rectangle 11"/>
          <p:cNvSpPr/>
          <p:nvPr/>
        </p:nvSpPr>
        <p:spPr>
          <a:xfrm>
            <a:off x="304800" y="3104864"/>
            <a:ext cx="1903085" cy="369332"/>
          </a:xfrm>
          <a:prstGeom prst="rect">
            <a:avLst/>
          </a:prstGeom>
        </p:spPr>
        <p:txBody>
          <a:bodyPr wrap="none">
            <a:spAutoFit/>
          </a:bodyPr>
          <a:lstStyle/>
          <a:p>
            <a:r>
              <a:rPr lang="en-US" dirty="0" smtClean="0"/>
              <a:t>Company assets</a:t>
            </a:r>
            <a:endParaRPr lang="en-US" dirty="0"/>
          </a:p>
        </p:txBody>
      </p:sp>
      <p:pic>
        <p:nvPicPr>
          <p:cNvPr id="14" name="Picture 3"/>
          <p:cNvPicPr preferRelativeResize="0">
            <a:picLocks noChangeArrowheads="1"/>
          </p:cNvPicPr>
          <p:nvPr/>
        </p:nvPicPr>
        <p:blipFill>
          <a:blip r:embed="rId4" cstate="email"/>
          <a:stretch>
            <a:fillRect/>
          </a:stretch>
        </p:blipFill>
        <p:spPr bwMode="auto">
          <a:xfrm>
            <a:off x="6616264" y="1828800"/>
            <a:ext cx="1400175" cy="1771650"/>
          </a:xfrm>
          <a:prstGeom prst="rect">
            <a:avLst/>
          </a:prstGeom>
          <a:noFill/>
          <a:ln>
            <a:noFill/>
          </a:ln>
        </p:spPr>
      </p:pic>
      <p:sp>
        <p:nvSpPr>
          <p:cNvPr id="16" name="Footer Placeholder 15"/>
          <p:cNvSpPr>
            <a:spLocks noGrp="1"/>
          </p:cNvSpPr>
          <p:nvPr>
            <p:ph type="ftr" sz="quarter" idx="3"/>
          </p:nvPr>
        </p:nvSpPr>
        <p:spPr/>
        <p:txBody>
          <a:bodyPr/>
          <a:lstStyle/>
          <a:p>
            <a:pPr>
              <a:defRPr/>
            </a:pPr>
            <a:r>
              <a:rPr lang="en-US" smtClean="0"/>
              <a:t>For Life Insurance Producer Use Only. Not for Use with the Public.</a:t>
            </a:r>
            <a:endParaRPr lang="en-US" dirty="0"/>
          </a:p>
        </p:txBody>
      </p:sp>
      <p:pic>
        <p:nvPicPr>
          <p:cNvPr id="6146" name="Picture 2"/>
          <p:cNvPicPr>
            <a:picLocks noChangeAspect="1" noChangeArrowheads="1"/>
          </p:cNvPicPr>
          <p:nvPr/>
        </p:nvPicPr>
        <p:blipFill>
          <a:blip r:embed="rId5" cstate="print"/>
          <a:srcRect/>
          <a:stretch>
            <a:fillRect/>
          </a:stretch>
        </p:blipFill>
        <p:spPr bwMode="auto">
          <a:xfrm>
            <a:off x="8034668" y="3581400"/>
            <a:ext cx="747713" cy="747713"/>
          </a:xfrm>
          <a:prstGeom prst="rect">
            <a:avLst/>
          </a:prstGeom>
          <a:noFill/>
          <a:ln w="9525">
            <a:noFill/>
            <a:miter lim="800000"/>
            <a:headEnd/>
            <a:tailEnd/>
          </a:ln>
        </p:spPr>
      </p:pic>
      <p:sp>
        <p:nvSpPr>
          <p:cNvPr id="17" name="Slide Number Placeholder 16"/>
          <p:cNvSpPr>
            <a:spLocks noGrp="1"/>
          </p:cNvSpPr>
          <p:nvPr>
            <p:ph type="sldNum" sz="quarter" idx="4"/>
          </p:nvPr>
        </p:nvSpPr>
        <p:spPr/>
        <p:txBody>
          <a:bodyPr/>
          <a:lstStyle/>
          <a:p>
            <a:pPr>
              <a:defRPr/>
            </a:pPr>
            <a:fld id="{A35E9421-0723-4B62-9ECA-7E212D6B6681}" type="slidenum">
              <a:rPr lang="en-US" smtClean="0"/>
              <a:pPr>
                <a:defRPr/>
              </a:pPr>
              <a:t>7</a:t>
            </a:fld>
            <a:r>
              <a:rPr lang="en-US" smtClean="0"/>
              <a:t> of 12</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
          <p:cNvPicPr preferRelativeResize="0">
            <a:picLocks noChangeArrowheads="1"/>
          </p:cNvPicPr>
          <p:nvPr/>
        </p:nvPicPr>
        <p:blipFill>
          <a:blip r:embed="rId3" cstate="email"/>
          <a:srcRect/>
          <a:stretch>
            <a:fillRect/>
          </a:stretch>
        </p:blipFill>
        <p:spPr bwMode="auto">
          <a:xfrm>
            <a:off x="2450275" y="3600200"/>
            <a:ext cx="3223067" cy="1447800"/>
          </a:xfrm>
          <a:prstGeom prst="rect">
            <a:avLst/>
          </a:prstGeom>
          <a:noFill/>
          <a:ln w="9525">
            <a:noFill/>
            <a:miter lim="800000"/>
            <a:headEnd/>
            <a:tailEnd/>
          </a:ln>
        </p:spPr>
      </p:pic>
      <p:sp>
        <p:nvSpPr>
          <p:cNvPr id="10" name="Rectangle 9"/>
          <p:cNvSpPr/>
          <p:nvPr/>
        </p:nvSpPr>
        <p:spPr>
          <a:xfrm>
            <a:off x="0" y="0"/>
            <a:ext cx="2324408" cy="68580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4" cstate="email"/>
          <a:stretch>
            <a:fillRect/>
          </a:stretch>
        </p:blipFill>
        <p:spPr>
          <a:xfrm>
            <a:off x="-144524" y="1600200"/>
            <a:ext cx="2596896" cy="1900196"/>
          </a:xfrm>
          <a:prstGeom prst="rect">
            <a:avLst/>
          </a:prstGeom>
        </p:spPr>
      </p:pic>
      <p:sp>
        <p:nvSpPr>
          <p:cNvPr id="9" name="Text Placeholder 14"/>
          <p:cNvSpPr txBox="1">
            <a:spLocks/>
          </p:cNvSpPr>
          <p:nvPr/>
        </p:nvSpPr>
        <p:spPr>
          <a:xfrm>
            <a:off x="-152480" y="2016564"/>
            <a:ext cx="2582426"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kern="0" noProof="0" dirty="0" smtClean="0">
                <a:latin typeface="Arial" pitchFamily="34" charset="0"/>
                <a:cs typeface="Arial" pitchFamily="34" charset="0"/>
              </a:rPr>
              <a:t>COMBINED</a:t>
            </a:r>
            <a:br>
              <a:rPr lang="en-US" kern="0" noProof="0" dirty="0" smtClean="0">
                <a:latin typeface="Arial" pitchFamily="34" charset="0"/>
                <a:cs typeface="Arial" pitchFamily="34" charset="0"/>
              </a:rPr>
            </a:br>
            <a:r>
              <a:rPr lang="en-US" kern="0" noProof="0" dirty="0" smtClean="0">
                <a:latin typeface="Arial" pitchFamily="34" charset="0"/>
                <a:cs typeface="Arial" pitchFamily="34" charset="0"/>
              </a:rPr>
              <a:t>SUPPORT</a:t>
            </a:r>
            <a:endParaRPr kumimoji="0" lang="en-US" sz="2800" b="0" i="0" u="none" strike="noStrike" kern="0" cap="none" spc="0" normalizeH="0" baseline="0" noProof="0" dirty="0">
              <a:ln>
                <a:noFill/>
              </a:ln>
              <a:solidFill>
                <a:schemeClr val="bg1"/>
              </a:solidFill>
              <a:effectLst/>
              <a:uLnTx/>
              <a:uFillTx/>
              <a:latin typeface="Arial" pitchFamily="34" charset="0"/>
              <a:cs typeface="Arial" pitchFamily="34" charset="0"/>
            </a:endParaRPr>
          </a:p>
        </p:txBody>
      </p:sp>
      <p:sp>
        <p:nvSpPr>
          <p:cNvPr id="23" name="Title 5"/>
          <p:cNvSpPr>
            <a:spLocks noGrp="1"/>
          </p:cNvSpPr>
          <p:nvPr>
            <p:ph type="title"/>
          </p:nvPr>
        </p:nvSpPr>
        <p:spPr>
          <a:xfrm>
            <a:off x="2362200" y="-76200"/>
            <a:ext cx="6781800" cy="1143000"/>
          </a:xfrm>
        </p:spPr>
        <p:txBody>
          <a:bodyPr/>
          <a:lstStyle/>
          <a:p>
            <a:r>
              <a:rPr lang="en-US" sz="3800" b="1" dirty="0" smtClean="0">
                <a:solidFill>
                  <a:srgbClr val="2A547E"/>
                </a:solidFill>
              </a:rPr>
              <a:t>RESOURCES &amp; TOOLS</a:t>
            </a:r>
            <a:endParaRPr lang="en-US" sz="3800" b="1" dirty="0"/>
          </a:p>
        </p:txBody>
      </p:sp>
      <p:grpSp>
        <p:nvGrpSpPr>
          <p:cNvPr id="31" name="Group 30"/>
          <p:cNvGrpSpPr/>
          <p:nvPr/>
        </p:nvGrpSpPr>
        <p:grpSpPr>
          <a:xfrm>
            <a:off x="5769986" y="3607672"/>
            <a:ext cx="3324100" cy="3183492"/>
            <a:chOff x="2467100" y="909450"/>
            <a:chExt cx="3324100" cy="3183492"/>
          </a:xfrm>
        </p:grpSpPr>
        <p:pic>
          <p:nvPicPr>
            <p:cNvPr id="41" name="Picture 4"/>
            <p:cNvPicPr preferRelativeResize="0">
              <a:picLocks noChangeArrowheads="1"/>
            </p:cNvPicPr>
            <p:nvPr/>
          </p:nvPicPr>
          <p:blipFill>
            <a:blip r:embed="rId3" cstate="email"/>
            <a:srcRect/>
            <a:stretch>
              <a:fillRect/>
            </a:stretch>
          </p:blipFill>
          <p:spPr bwMode="auto">
            <a:xfrm>
              <a:off x="2467100" y="909450"/>
              <a:ext cx="3223067" cy="1447800"/>
            </a:xfrm>
            <a:prstGeom prst="rect">
              <a:avLst/>
            </a:prstGeom>
            <a:noFill/>
            <a:ln w="9525">
              <a:noFill/>
              <a:miter lim="800000"/>
              <a:headEnd/>
              <a:tailEnd/>
            </a:ln>
          </p:spPr>
        </p:pic>
        <p:sp>
          <p:nvSpPr>
            <p:cNvPr id="18" name="Rectangle 17"/>
            <p:cNvSpPr/>
            <p:nvPr/>
          </p:nvSpPr>
          <p:spPr>
            <a:xfrm>
              <a:off x="2471384" y="2352046"/>
              <a:ext cx="3200400" cy="1426731"/>
            </a:xfrm>
            <a:prstGeom prst="rect">
              <a:avLst/>
            </a:prstGeom>
            <a:noFill/>
            <a:ln>
              <a:solidFill>
                <a:srgbClr val="8D7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1" name="Picture 3"/>
            <p:cNvPicPr>
              <a:picLocks noChangeAspect="1" noChangeArrowheads="1"/>
            </p:cNvPicPr>
            <p:nvPr/>
          </p:nvPicPr>
          <p:blipFill>
            <a:blip r:embed="rId5" cstate="email"/>
            <a:srcRect/>
            <a:stretch>
              <a:fillRect/>
            </a:stretch>
          </p:blipFill>
          <p:spPr bwMode="auto">
            <a:xfrm>
              <a:off x="3273716" y="970156"/>
              <a:ext cx="1603084" cy="1087807"/>
            </a:xfrm>
            <a:prstGeom prst="rect">
              <a:avLst/>
            </a:prstGeom>
            <a:ln>
              <a:noFill/>
            </a:ln>
            <a:effectLst>
              <a:outerShdw blurRad="292100" dist="139700" dir="2700000" algn="tl" rotWithShape="0">
                <a:srgbClr val="333333">
                  <a:alpha val="65000"/>
                </a:srgbClr>
              </a:outerShdw>
            </a:effectLst>
          </p:spPr>
        </p:pic>
        <p:sp>
          <p:nvSpPr>
            <p:cNvPr id="15" name="Rectangle 7"/>
            <p:cNvSpPr txBox="1">
              <a:spLocks noChangeArrowheads="1"/>
            </p:cNvSpPr>
            <p:nvPr/>
          </p:nvSpPr>
          <p:spPr>
            <a:xfrm>
              <a:off x="2561232" y="2397492"/>
              <a:ext cx="3229968" cy="1695450"/>
            </a:xfrm>
            <a:prstGeom prst="rect">
              <a:avLst/>
            </a:prstGeom>
          </p:spPr>
          <p:txBody>
            <a:bodyPr/>
            <a:lstStyle/>
            <a:p>
              <a:pPr marR="0" lvl="0" algn="l" defTabSz="914400" rtl="0" eaLnBrk="1" fontAlgn="base" latinLnBrk="0" hangingPunct="1">
                <a:lnSpc>
                  <a:spcPct val="100000"/>
                </a:lnSpc>
                <a:spcBef>
                  <a:spcPct val="20000"/>
                </a:spcBef>
                <a:spcAft>
                  <a:spcPct val="0"/>
                </a:spcAft>
                <a:buClr>
                  <a:srgbClr val="2A547E"/>
                </a:buClr>
                <a:buSzTx/>
                <a:tabLst/>
                <a:defRPr/>
              </a:pPr>
              <a:r>
                <a:rPr lang="en-US" sz="1400" b="1" dirty="0" smtClean="0"/>
                <a:t>POLICYOWNER WEBSITE</a:t>
              </a:r>
            </a:p>
            <a:p>
              <a:pPr marL="225425" marR="0" lvl="0" indent="-225425" algn="l" defTabSz="914400" rtl="0" eaLnBrk="1" fontAlgn="base" latinLnBrk="0" hangingPunct="1">
                <a:lnSpc>
                  <a:spcPts val="1800"/>
                </a:lnSpc>
                <a:spcBef>
                  <a:spcPct val="20000"/>
                </a:spcBef>
                <a:spcAft>
                  <a:spcPct val="0"/>
                </a:spcAft>
                <a:buClr>
                  <a:srgbClr val="2A547E"/>
                </a:buClr>
                <a:buSzTx/>
                <a:buFont typeface="Wingdings" pitchFamily="2" charset="2"/>
                <a:buChar char="ü"/>
                <a:tabLst/>
                <a:defRPr/>
              </a:pPr>
              <a:r>
                <a:rPr lang="en-US" sz="1600" dirty="0" smtClean="0"/>
                <a:t>Check policy values</a:t>
              </a:r>
            </a:p>
            <a:p>
              <a:pPr marL="225425" marR="0" lvl="0" indent="-225425" algn="l" defTabSz="914400" rtl="0" eaLnBrk="1" fontAlgn="base" latinLnBrk="0" hangingPunct="1">
                <a:lnSpc>
                  <a:spcPts val="1800"/>
                </a:lnSpc>
                <a:spcBef>
                  <a:spcPct val="20000"/>
                </a:spcBef>
                <a:spcAft>
                  <a:spcPct val="0"/>
                </a:spcAft>
                <a:buClr>
                  <a:srgbClr val="2A547E"/>
                </a:buClr>
                <a:buSzTx/>
                <a:buFont typeface="Wingdings" pitchFamily="2" charset="2"/>
                <a:buChar char="ü"/>
                <a:tabLst/>
                <a:defRPr/>
              </a:pPr>
              <a:r>
                <a:rPr lang="en-US" sz="1600" dirty="0" smtClean="0"/>
                <a:t>Download forms</a:t>
              </a:r>
            </a:p>
            <a:p>
              <a:pPr marL="225425" marR="0" lvl="0" indent="-225425" algn="l" defTabSz="914400" rtl="0" eaLnBrk="1" fontAlgn="base" latinLnBrk="0" hangingPunct="1">
                <a:lnSpc>
                  <a:spcPts val="1800"/>
                </a:lnSpc>
                <a:spcBef>
                  <a:spcPct val="20000"/>
                </a:spcBef>
                <a:spcAft>
                  <a:spcPct val="0"/>
                </a:spcAft>
                <a:buClr>
                  <a:srgbClr val="2A547E"/>
                </a:buClr>
                <a:buSzTx/>
                <a:buFont typeface="Wingdings" pitchFamily="2" charset="2"/>
                <a:buChar char="ü"/>
                <a:tabLst/>
                <a:defRPr/>
              </a:pPr>
              <a:r>
                <a:rPr lang="en-US" sz="1600" dirty="0" smtClean="0"/>
                <a:t>Education center</a:t>
              </a:r>
            </a:p>
            <a:p>
              <a:pPr marL="342900" marR="0" lvl="0" indent="-342900" algn="l" defTabSz="914400" rtl="0" eaLnBrk="1" fontAlgn="base" latinLnBrk="0" hangingPunct="1">
                <a:lnSpc>
                  <a:spcPts val="1800"/>
                </a:lnSpc>
                <a:spcBef>
                  <a:spcPct val="20000"/>
                </a:spcBef>
                <a:spcAft>
                  <a:spcPct val="0"/>
                </a:spcAft>
                <a:buClr>
                  <a:srgbClr val="2A547E"/>
                </a:buClr>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itchFamily="34" charset="0"/>
                  <a:ea typeface="+mn-ea"/>
                  <a:cs typeface="+mn-cs"/>
                </a:rPr>
                <a:t> </a:t>
              </a:r>
            </a:p>
          </p:txBody>
        </p:sp>
        <p:sp>
          <p:nvSpPr>
            <p:cNvPr id="24" name="TextBox 23"/>
            <p:cNvSpPr txBox="1"/>
            <p:nvPr/>
          </p:nvSpPr>
          <p:spPr>
            <a:xfrm>
              <a:off x="2604448" y="2032396"/>
              <a:ext cx="2971800"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www.PacificLife.com</a:t>
              </a:r>
              <a:endParaRPr lang="en-US" sz="1400" b="1" dirty="0">
                <a:solidFill>
                  <a:schemeClr val="bg1"/>
                </a:solidFill>
                <a:effectLst>
                  <a:outerShdw blurRad="38100" dist="38100" dir="2700000" algn="tl">
                    <a:srgbClr val="000000">
                      <a:alpha val="43137"/>
                    </a:srgbClr>
                  </a:outerShdw>
                </a:effectLst>
              </a:endParaRPr>
            </a:p>
          </p:txBody>
        </p:sp>
      </p:grpSp>
      <p:sp>
        <p:nvSpPr>
          <p:cNvPr id="28" name="TextBox 27"/>
          <p:cNvSpPr txBox="1"/>
          <p:nvPr/>
        </p:nvSpPr>
        <p:spPr>
          <a:xfrm>
            <a:off x="5889008" y="2358916"/>
            <a:ext cx="3200400" cy="1421928"/>
          </a:xfrm>
          <a:prstGeom prst="rect">
            <a:avLst/>
          </a:prstGeom>
          <a:noFill/>
        </p:spPr>
        <p:txBody>
          <a:bodyPr wrap="square" rtlCol="0">
            <a:spAutoFit/>
          </a:bodyPr>
          <a:lstStyle/>
          <a:p>
            <a:pPr>
              <a:spcBef>
                <a:spcPct val="20000"/>
              </a:spcBef>
              <a:buClr>
                <a:srgbClr val="2A547E"/>
              </a:buClr>
            </a:pPr>
            <a:r>
              <a:rPr lang="en-US" sz="1400" b="1" dirty="0" smtClean="0"/>
              <a:t>ADVANCED </a:t>
            </a:r>
            <a:r>
              <a:rPr lang="en-US" sz="1400" b="1" dirty="0" smtClean="0"/>
              <a:t>DESIGNS</a:t>
            </a:r>
            <a:endParaRPr lang="en-US" sz="1400" b="1" dirty="0" smtClean="0"/>
          </a:p>
          <a:p>
            <a:pPr marL="233363" indent="-233363">
              <a:spcBef>
                <a:spcPct val="20000"/>
              </a:spcBef>
              <a:buClr>
                <a:srgbClr val="2A547E"/>
              </a:buClr>
              <a:buFont typeface="Wingdings" pitchFamily="2" charset="2"/>
              <a:buChar char="ü"/>
            </a:pPr>
            <a:r>
              <a:rPr lang="en-US" sz="1600" dirty="0" smtClean="0"/>
              <a:t>Estate, business, and estate planning support</a:t>
            </a:r>
          </a:p>
          <a:p>
            <a:pPr marL="233363" indent="-233363">
              <a:spcBef>
                <a:spcPct val="20000"/>
              </a:spcBef>
              <a:buClr>
                <a:srgbClr val="2A547E"/>
              </a:buClr>
              <a:buFont typeface="Wingdings" pitchFamily="2" charset="2"/>
              <a:buChar char="ü"/>
            </a:pPr>
            <a:r>
              <a:rPr lang="en-US" sz="1600" dirty="0" smtClean="0"/>
              <a:t>Sales concept evaluation</a:t>
            </a:r>
          </a:p>
          <a:p>
            <a:pPr marL="342900" indent="-342900">
              <a:buClr>
                <a:srgbClr val="2A547E"/>
              </a:buClr>
              <a:buFont typeface="+mj-lt"/>
              <a:buAutoNum type="arabicPeriod"/>
            </a:pPr>
            <a:endParaRPr lang="en-US" dirty="0"/>
          </a:p>
        </p:txBody>
      </p:sp>
      <p:sp>
        <p:nvSpPr>
          <p:cNvPr id="29" name="Rectangle 7"/>
          <p:cNvSpPr txBox="1">
            <a:spLocks noChangeArrowheads="1"/>
          </p:cNvSpPr>
          <p:nvPr/>
        </p:nvSpPr>
        <p:spPr>
          <a:xfrm>
            <a:off x="2520288" y="5105400"/>
            <a:ext cx="3202672" cy="1695450"/>
          </a:xfrm>
          <a:prstGeom prst="rect">
            <a:avLst/>
          </a:prstGeom>
        </p:spPr>
        <p:txBody>
          <a:bodyPr/>
          <a:lstStyle/>
          <a:p>
            <a:pPr marR="0" lvl="0" algn="l" defTabSz="914400" rtl="0" eaLnBrk="1" fontAlgn="base" latinLnBrk="0" hangingPunct="1">
              <a:lnSpc>
                <a:spcPct val="100000"/>
              </a:lnSpc>
              <a:spcBef>
                <a:spcPct val="20000"/>
              </a:spcBef>
              <a:spcAft>
                <a:spcPct val="0"/>
              </a:spcAft>
              <a:buClr>
                <a:srgbClr val="2A547E"/>
              </a:buClr>
              <a:buSzTx/>
              <a:tabLst/>
              <a:defRPr/>
            </a:pPr>
            <a:r>
              <a:rPr lang="en-US" sz="1400" b="1" dirty="0" smtClean="0"/>
              <a:t>   </a:t>
            </a:r>
            <a:r>
              <a:rPr lang="en-US" sz="1400" b="1" dirty="0" smtClean="0"/>
              <a:t>WEBSITE </a:t>
            </a:r>
          </a:p>
          <a:p>
            <a:pPr marL="233363" marR="0" lvl="0" indent="-233363" algn="l" defTabSz="914400" rtl="0" eaLnBrk="1" fontAlgn="base" latinLnBrk="0" hangingPunct="1">
              <a:lnSpc>
                <a:spcPct val="100000"/>
              </a:lnSpc>
              <a:spcBef>
                <a:spcPct val="20000"/>
              </a:spcBef>
              <a:spcAft>
                <a:spcPct val="0"/>
              </a:spcAft>
              <a:buClr>
                <a:srgbClr val="2A547E"/>
              </a:buClr>
              <a:buSzTx/>
              <a:buFont typeface="Wingdings" pitchFamily="2" charset="2"/>
              <a:buChar char="ü"/>
              <a:tabLst/>
              <a:defRPr/>
            </a:pPr>
            <a:r>
              <a:rPr lang="en-US" sz="1600" dirty="0" smtClean="0"/>
              <a:t>Sales ideas</a:t>
            </a:r>
          </a:p>
          <a:p>
            <a:pPr marL="233363" marR="0" lvl="0" indent="-233363" algn="l" defTabSz="914400" rtl="0" eaLnBrk="1" fontAlgn="base" latinLnBrk="0" hangingPunct="1">
              <a:lnSpc>
                <a:spcPct val="100000"/>
              </a:lnSpc>
              <a:spcBef>
                <a:spcPct val="20000"/>
              </a:spcBef>
              <a:spcAft>
                <a:spcPct val="0"/>
              </a:spcAft>
              <a:buClr>
                <a:srgbClr val="2A547E"/>
              </a:buClr>
              <a:buSzTx/>
              <a:buFont typeface="Wingdings" pitchFamily="2" charset="2"/>
              <a:buChar char="ü"/>
              <a:tabLst/>
              <a:defRPr/>
            </a:pPr>
            <a:r>
              <a:rPr lang="en-US" sz="1600" dirty="0" smtClean="0"/>
              <a:t>Product information, advanced market concepts, applications, and forms</a:t>
            </a:r>
          </a:p>
          <a:p>
            <a:pPr marL="342900" marR="0" lvl="0" indent="-342900" algn="l" defTabSz="914400" rtl="0" eaLnBrk="1" fontAlgn="base" latinLnBrk="0" hangingPunct="1">
              <a:lnSpc>
                <a:spcPct val="100000"/>
              </a:lnSpc>
              <a:spcBef>
                <a:spcPct val="20000"/>
              </a:spcBef>
              <a:spcAft>
                <a:spcPct val="0"/>
              </a:spcAft>
              <a:buClr>
                <a:srgbClr val="2A547E"/>
              </a:buClr>
              <a:buSzTx/>
              <a:buFontTx/>
              <a:buNone/>
              <a:tabLst/>
              <a:defRPr/>
            </a:pPr>
            <a:r>
              <a:rPr kumimoji="0" lang="en-US" sz="2800" b="0" i="0" u="none" strike="noStrike" kern="0" cap="none" spc="0" normalizeH="0" baseline="0" noProof="0" dirty="0" smtClean="0">
                <a:ln>
                  <a:noFill/>
                </a:ln>
                <a:solidFill>
                  <a:schemeClr val="tx1"/>
                </a:solidFill>
                <a:effectLst>
                  <a:outerShdw blurRad="38100" dist="38100" dir="2700000" algn="tl">
                    <a:srgbClr val="000000">
                      <a:alpha val="43137"/>
                    </a:srgbClr>
                  </a:outerShdw>
                </a:effectLst>
                <a:uLnTx/>
                <a:uFillTx/>
                <a:latin typeface="Arial Narrow" pitchFamily="34" charset="0"/>
                <a:ea typeface="+mn-ea"/>
                <a:cs typeface="+mn-cs"/>
              </a:rPr>
              <a:t> </a:t>
            </a:r>
          </a:p>
        </p:txBody>
      </p:sp>
      <p:grpSp>
        <p:nvGrpSpPr>
          <p:cNvPr id="30" name="Group 29"/>
          <p:cNvGrpSpPr/>
          <p:nvPr/>
        </p:nvGrpSpPr>
        <p:grpSpPr>
          <a:xfrm>
            <a:off x="2435770" y="824396"/>
            <a:ext cx="3350242" cy="2903229"/>
            <a:chOff x="5793758" y="903880"/>
            <a:chExt cx="3350242" cy="2903229"/>
          </a:xfrm>
        </p:grpSpPr>
        <p:pic>
          <p:nvPicPr>
            <p:cNvPr id="2052" name="Picture 4"/>
            <p:cNvPicPr preferRelativeResize="0">
              <a:picLocks noChangeArrowheads="1"/>
            </p:cNvPicPr>
            <p:nvPr/>
          </p:nvPicPr>
          <p:blipFill>
            <a:blip r:embed="rId3" cstate="email"/>
            <a:srcRect/>
            <a:stretch>
              <a:fillRect/>
            </a:stretch>
          </p:blipFill>
          <p:spPr bwMode="auto">
            <a:xfrm>
              <a:off x="5800444" y="903880"/>
              <a:ext cx="3223067" cy="1447800"/>
            </a:xfrm>
            <a:prstGeom prst="rect">
              <a:avLst/>
            </a:prstGeom>
            <a:noFill/>
            <a:ln w="9525">
              <a:noFill/>
              <a:miter lim="800000"/>
              <a:headEnd/>
              <a:tailEnd/>
            </a:ln>
          </p:spPr>
        </p:pic>
        <p:pic>
          <p:nvPicPr>
            <p:cNvPr id="13" name="Picture 12" descr="PPT final logo.jpg"/>
            <p:cNvPicPr>
              <a:picLocks noChangeAspect="1"/>
            </p:cNvPicPr>
            <p:nvPr/>
          </p:nvPicPr>
          <p:blipFill>
            <a:blip r:embed="rId6" cstate="email"/>
            <a:stretch>
              <a:fillRect/>
            </a:stretch>
          </p:blipFill>
          <p:spPr>
            <a:xfrm>
              <a:off x="6167057" y="1143000"/>
              <a:ext cx="2480511" cy="655540"/>
            </a:xfrm>
            <a:prstGeom prst="rect">
              <a:avLst/>
            </a:prstGeom>
            <a:ln>
              <a:noFill/>
            </a:ln>
            <a:effectLst>
              <a:outerShdw blurRad="292100" dist="139700" dir="2700000" algn="tl" rotWithShape="0">
                <a:srgbClr val="333333">
                  <a:alpha val="65000"/>
                </a:srgbClr>
              </a:outerShdw>
            </a:effectLst>
          </p:spPr>
        </p:pic>
        <p:sp>
          <p:nvSpPr>
            <p:cNvPr id="14" name="TextBox 13"/>
            <p:cNvSpPr txBox="1"/>
            <p:nvPr/>
          </p:nvSpPr>
          <p:spPr>
            <a:xfrm>
              <a:off x="5793758" y="2397492"/>
              <a:ext cx="3350242" cy="1409617"/>
            </a:xfrm>
            <a:prstGeom prst="rect">
              <a:avLst/>
            </a:prstGeom>
            <a:noFill/>
          </p:spPr>
          <p:txBody>
            <a:bodyPr wrap="square" rtlCol="0">
              <a:spAutoFit/>
            </a:bodyPr>
            <a:lstStyle/>
            <a:p>
              <a:pPr>
                <a:spcBef>
                  <a:spcPct val="20000"/>
                </a:spcBef>
                <a:buClr>
                  <a:srgbClr val="2A547E"/>
                </a:buClr>
              </a:pPr>
              <a:r>
                <a:rPr lang="en-US" sz="1300" b="1" dirty="0" smtClean="0"/>
                <a:t>PLANNED PERFORMANCE TRACKING</a:t>
              </a:r>
            </a:p>
            <a:p>
              <a:pPr marL="280988" indent="-225425">
                <a:lnSpc>
                  <a:spcPts val="1800"/>
                </a:lnSpc>
                <a:spcBef>
                  <a:spcPct val="20000"/>
                </a:spcBef>
                <a:buClr>
                  <a:srgbClr val="2A547E"/>
                </a:buClr>
                <a:buFont typeface="Wingdings" pitchFamily="2" charset="2"/>
                <a:buChar char="ü"/>
              </a:pPr>
              <a:r>
                <a:rPr lang="en-US" sz="1600" dirty="0" smtClean="0"/>
                <a:t>Automated inforce illustrations</a:t>
              </a:r>
            </a:p>
            <a:p>
              <a:pPr marL="280988" indent="-225425">
                <a:lnSpc>
                  <a:spcPts val="1800"/>
                </a:lnSpc>
                <a:spcBef>
                  <a:spcPct val="20000"/>
                </a:spcBef>
                <a:buClr>
                  <a:srgbClr val="2A547E"/>
                </a:buClr>
                <a:buFont typeface="Wingdings" pitchFamily="2" charset="2"/>
                <a:buChar char="ü"/>
              </a:pPr>
              <a:r>
                <a:rPr lang="en-US" sz="1600" dirty="0" smtClean="0"/>
                <a:t>Policy tracking reports</a:t>
              </a:r>
            </a:p>
            <a:p>
              <a:pPr marL="280988" indent="-225425">
                <a:lnSpc>
                  <a:spcPts val="1800"/>
                </a:lnSpc>
                <a:spcBef>
                  <a:spcPct val="20000"/>
                </a:spcBef>
                <a:buClr>
                  <a:srgbClr val="2A547E"/>
                </a:buClr>
                <a:buFont typeface="Wingdings" pitchFamily="2" charset="2"/>
                <a:buChar char="ü"/>
              </a:pPr>
              <a:r>
                <a:rPr lang="en-US" sz="1600" dirty="0" smtClean="0"/>
                <a:t>Policy alerts</a:t>
              </a:r>
            </a:p>
            <a:p>
              <a:pPr marL="342900" indent="-342900">
                <a:buClr>
                  <a:srgbClr val="2A547E"/>
                </a:buClr>
                <a:buFont typeface="+mj-lt"/>
                <a:buAutoNum type="arabicPeriod"/>
              </a:pPr>
              <a:endParaRPr lang="en-US" dirty="0"/>
            </a:p>
          </p:txBody>
        </p:sp>
        <p:sp>
          <p:nvSpPr>
            <p:cNvPr id="25" name="TextBox 24"/>
            <p:cNvSpPr txBox="1"/>
            <p:nvPr/>
          </p:nvSpPr>
          <p:spPr>
            <a:xfrm>
              <a:off x="5908344" y="2042644"/>
              <a:ext cx="2971800"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Lifeline.PacificLife.com</a:t>
              </a:r>
              <a:endParaRPr lang="en-US" sz="1400" b="1" dirty="0">
                <a:solidFill>
                  <a:schemeClr val="bg1"/>
                </a:solidFill>
                <a:effectLst>
                  <a:outerShdw blurRad="38100" dist="38100" dir="2700000" algn="tl">
                    <a:srgbClr val="000000">
                      <a:alpha val="43137"/>
                    </a:srgbClr>
                  </a:outerShdw>
                </a:effectLst>
              </a:endParaRPr>
            </a:p>
          </p:txBody>
        </p:sp>
        <p:sp>
          <p:nvSpPr>
            <p:cNvPr id="37" name="Rectangle 36"/>
            <p:cNvSpPr/>
            <p:nvPr/>
          </p:nvSpPr>
          <p:spPr>
            <a:xfrm>
              <a:off x="5810697" y="2362200"/>
              <a:ext cx="3200400" cy="1295400"/>
            </a:xfrm>
            <a:prstGeom prst="rect">
              <a:avLst/>
            </a:prstGeom>
            <a:noFill/>
            <a:ln>
              <a:solidFill>
                <a:srgbClr val="8D7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407534" y="4734920"/>
            <a:ext cx="3274482" cy="307777"/>
          </a:xfrm>
          <a:prstGeom prst="rect">
            <a:avLst/>
          </a:prstGeom>
          <a:noFill/>
        </p:spPr>
        <p:txBody>
          <a:bodyPr wrap="square" rtlCol="0">
            <a:spAutoFit/>
          </a:bodyPr>
          <a:lstStyle/>
          <a:p>
            <a:pPr algn="ctr"/>
            <a:r>
              <a:rPr lang="en-US" sz="1400" b="1" dirty="0" smtClean="0">
                <a:solidFill>
                  <a:schemeClr val="bg1"/>
                </a:solidFill>
                <a:effectLst>
                  <a:outerShdw blurRad="38100" dist="38100" dir="2700000" algn="tl">
                    <a:srgbClr val="000000">
                      <a:alpha val="43137"/>
                    </a:srgbClr>
                  </a:outerShdw>
                </a:effectLst>
              </a:rPr>
              <a:t>www.champion-agency.com</a:t>
            </a:r>
            <a:endParaRPr lang="en-US" sz="1400" b="1" dirty="0">
              <a:solidFill>
                <a:schemeClr val="bg1"/>
              </a:solidFill>
              <a:effectLst>
                <a:outerShdw blurRad="38100" dist="38100" dir="2700000" algn="tl">
                  <a:srgbClr val="000000">
                    <a:alpha val="43137"/>
                  </a:srgbClr>
                </a:outerShdw>
              </a:effectLst>
            </a:endParaRPr>
          </a:p>
        </p:txBody>
      </p:sp>
      <p:sp>
        <p:nvSpPr>
          <p:cNvPr id="38" name="Rectangle 37"/>
          <p:cNvSpPr/>
          <p:nvPr/>
        </p:nvSpPr>
        <p:spPr>
          <a:xfrm>
            <a:off x="2469932" y="5060732"/>
            <a:ext cx="3200400" cy="1416268"/>
          </a:xfrm>
          <a:prstGeom prst="rect">
            <a:avLst/>
          </a:prstGeom>
          <a:noFill/>
          <a:ln>
            <a:solidFill>
              <a:srgbClr val="8D7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5768533" y="819150"/>
            <a:ext cx="3223067" cy="2757907"/>
            <a:chOff x="5768533" y="3750625"/>
            <a:chExt cx="3223067" cy="2757907"/>
          </a:xfrm>
        </p:grpSpPr>
        <p:pic>
          <p:nvPicPr>
            <p:cNvPr id="43" name="Picture 4"/>
            <p:cNvPicPr preferRelativeResize="0">
              <a:picLocks noChangeArrowheads="1"/>
            </p:cNvPicPr>
            <p:nvPr/>
          </p:nvPicPr>
          <p:blipFill>
            <a:blip r:embed="rId3" cstate="email"/>
            <a:srcRect/>
            <a:stretch>
              <a:fillRect/>
            </a:stretch>
          </p:blipFill>
          <p:spPr bwMode="auto">
            <a:xfrm>
              <a:off x="5768533" y="3750625"/>
              <a:ext cx="3223067" cy="1447800"/>
            </a:xfrm>
            <a:prstGeom prst="rect">
              <a:avLst/>
            </a:prstGeom>
            <a:noFill/>
            <a:ln w="9525">
              <a:noFill/>
              <a:miter lim="800000"/>
              <a:headEnd/>
              <a:tailEnd/>
            </a:ln>
          </p:spPr>
        </p:pic>
        <p:pic>
          <p:nvPicPr>
            <p:cNvPr id="34" name="Picture 33" descr="DVP4922979.jpg"/>
            <p:cNvPicPr>
              <a:picLocks noChangeAspect="1"/>
            </p:cNvPicPr>
            <p:nvPr/>
          </p:nvPicPr>
          <p:blipFill>
            <a:blip r:embed="rId7" cstate="email"/>
            <a:srcRect b="11887"/>
            <a:stretch>
              <a:fillRect/>
            </a:stretch>
          </p:blipFill>
          <p:spPr>
            <a:xfrm>
              <a:off x="6232634" y="3870982"/>
              <a:ext cx="2286000" cy="926953"/>
            </a:xfrm>
            <a:prstGeom prst="rect">
              <a:avLst/>
            </a:prstGeom>
            <a:ln>
              <a:noFill/>
            </a:ln>
            <a:effectLst>
              <a:outerShdw blurRad="292100" dist="139700" dir="2700000" algn="tl" rotWithShape="0">
                <a:srgbClr val="333333">
                  <a:alpha val="65000"/>
                </a:srgbClr>
              </a:outerShdw>
            </a:effectLst>
          </p:spPr>
        </p:pic>
        <p:sp>
          <p:nvSpPr>
            <p:cNvPr id="35" name="TextBox 34"/>
            <p:cNvSpPr txBox="1"/>
            <p:nvPr/>
          </p:nvSpPr>
          <p:spPr>
            <a:xfrm>
              <a:off x="5932070" y="4705945"/>
              <a:ext cx="2971800" cy="523220"/>
            </a:xfrm>
            <a:prstGeom prst="rect">
              <a:avLst/>
            </a:prstGeom>
            <a:noFill/>
          </p:spPr>
          <p:txBody>
            <a:bodyPr wrap="square" rtlCol="0">
              <a:spAutoFit/>
            </a:bodyPr>
            <a:lstStyle/>
            <a:p>
              <a:pPr algn="ctr"/>
              <a:endParaRPr lang="en-US" sz="1400" b="1" dirty="0" smtClean="0">
                <a:solidFill>
                  <a:schemeClr val="bg1"/>
                </a:solidFill>
                <a:effectLst>
                  <a:outerShdw blurRad="38100" dist="38100" dir="2700000" algn="tl">
                    <a:srgbClr val="000000">
                      <a:alpha val="43137"/>
                    </a:srgbClr>
                  </a:outerShdw>
                </a:effectLst>
              </a:endParaRPr>
            </a:p>
            <a:p>
              <a:pPr algn="ctr"/>
              <a:r>
                <a:rPr lang="en-US" sz="1400" b="1" dirty="0" smtClean="0">
                  <a:solidFill>
                    <a:schemeClr val="bg1"/>
                  </a:solidFill>
                  <a:effectLst>
                    <a:outerShdw blurRad="38100" dist="38100" dir="2700000" algn="tl">
                      <a:srgbClr val="000000">
                        <a:alpha val="43137"/>
                      </a:srgbClr>
                    </a:outerShdw>
                  </a:effectLst>
                </a:rPr>
                <a:t>1-800-274-04333</a:t>
              </a:r>
              <a:endParaRPr lang="en-US" sz="1400" b="1" dirty="0">
                <a:solidFill>
                  <a:schemeClr val="bg1"/>
                </a:solidFill>
                <a:effectLst>
                  <a:outerShdw blurRad="38100" dist="38100" dir="2700000" algn="tl">
                    <a:srgbClr val="000000">
                      <a:alpha val="43137"/>
                    </a:srgbClr>
                  </a:outerShdw>
                </a:effectLst>
              </a:endParaRPr>
            </a:p>
          </p:txBody>
        </p:sp>
        <p:sp>
          <p:nvSpPr>
            <p:cNvPr id="40" name="Rectangle 39"/>
            <p:cNvSpPr/>
            <p:nvPr/>
          </p:nvSpPr>
          <p:spPr>
            <a:xfrm>
              <a:off x="5778064" y="5213132"/>
              <a:ext cx="3200400" cy="1295400"/>
            </a:xfrm>
            <a:prstGeom prst="rect">
              <a:avLst/>
            </a:prstGeom>
            <a:noFill/>
            <a:ln>
              <a:solidFill>
                <a:srgbClr val="8D7E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ooter Placeholder 43"/>
          <p:cNvSpPr>
            <a:spLocks noGrp="1"/>
          </p:cNvSpPr>
          <p:nvPr>
            <p:ph type="ftr" sz="quarter" idx="3"/>
          </p:nvPr>
        </p:nvSpPr>
        <p:spPr/>
        <p:txBody>
          <a:bodyPr/>
          <a:lstStyle/>
          <a:p>
            <a:pPr>
              <a:defRPr/>
            </a:pPr>
            <a:r>
              <a:rPr lang="en-US" dirty="0" smtClean="0"/>
              <a:t>For Life Insurance Producer Use Only. Not for Use with the Public.</a:t>
            </a:r>
            <a:endParaRPr lang="en-US" dirty="0"/>
          </a:p>
        </p:txBody>
      </p:sp>
      <p:sp>
        <p:nvSpPr>
          <p:cNvPr id="45" name="Slide Number Placeholder 44"/>
          <p:cNvSpPr>
            <a:spLocks noGrp="1"/>
          </p:cNvSpPr>
          <p:nvPr>
            <p:ph type="sldNum" sz="quarter" idx="4"/>
          </p:nvPr>
        </p:nvSpPr>
        <p:spPr/>
        <p:txBody>
          <a:bodyPr/>
          <a:lstStyle/>
          <a:p>
            <a:pPr>
              <a:defRPr/>
            </a:pPr>
            <a:fld id="{A35E9421-0723-4B62-9ECA-7E212D6B6681}" type="slidenum">
              <a:rPr lang="en-US" smtClean="0"/>
              <a:pPr>
                <a:defRPr/>
              </a:pPr>
              <a:t>8</a:t>
            </a:fld>
            <a:r>
              <a:rPr lang="en-US" smtClean="0"/>
              <a:t> of 12</a:t>
            </a:r>
            <a:endParaRPr lang="en-US" dirty="0"/>
          </a:p>
        </p:txBody>
      </p:sp>
      <p:pic>
        <p:nvPicPr>
          <p:cNvPr id="102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2537" t="13013" r="13358" b="33594"/>
          <a:stretch/>
        </p:blipFill>
        <p:spPr bwMode="auto">
          <a:xfrm>
            <a:off x="2917450" y="3681240"/>
            <a:ext cx="2288716" cy="1049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0"/>
            <a:ext cx="2324408" cy="6858000"/>
          </a:xfrm>
          <a:prstGeom prst="rect">
            <a:avLst/>
          </a:prstGeom>
          <a:solidFill>
            <a:srgbClr val="8D7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email"/>
          <a:stretch>
            <a:fillRect/>
          </a:stretch>
        </p:blipFill>
        <p:spPr>
          <a:xfrm>
            <a:off x="-144524" y="1600200"/>
            <a:ext cx="2596896" cy="1900196"/>
          </a:xfrm>
          <a:prstGeom prst="rect">
            <a:avLst/>
          </a:prstGeom>
        </p:spPr>
      </p:pic>
      <p:sp>
        <p:nvSpPr>
          <p:cNvPr id="9" name="Text Placeholder 14"/>
          <p:cNvSpPr txBox="1">
            <a:spLocks/>
          </p:cNvSpPr>
          <p:nvPr/>
        </p:nvSpPr>
        <p:spPr>
          <a:xfrm>
            <a:off x="-117754" y="2348297"/>
            <a:ext cx="2582426" cy="484188"/>
          </a:xfrm>
          <a:prstGeom prst="rect">
            <a:avLst/>
          </a:prstGeom>
        </p:spPr>
        <p:txBody>
          <a:bodyPr>
            <a:noAutofit/>
          </a:bodyPr>
          <a:lstStyle>
            <a:lvl1pPr marL="0" indent="0" algn="ctr">
              <a:buNone/>
              <a:defRPr sz="2800" baseline="0">
                <a:solidFill>
                  <a:schemeClr val="bg1"/>
                </a:solidFill>
                <a:latin typeface="Myriad Pro Semibold"/>
              </a:defRPr>
            </a:lvl1p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lang="en-US" kern="0" noProof="0" dirty="0" smtClean="0">
                <a:latin typeface="+mn-lt"/>
                <a:cs typeface="+mn-cs"/>
              </a:rPr>
              <a:t>PRODUCTS</a:t>
            </a:r>
            <a:endParaRPr kumimoji="0" lang="en-US" sz="2800" b="0" i="0" u="none" strike="noStrike" kern="0" cap="none" spc="0" normalizeH="0" baseline="0" noProof="0" dirty="0">
              <a:ln>
                <a:noFill/>
              </a:ln>
              <a:solidFill>
                <a:schemeClr val="bg1"/>
              </a:solidFill>
              <a:effectLst/>
              <a:uLnTx/>
              <a:uFillTx/>
              <a:latin typeface="+mn-lt"/>
              <a:ea typeface="+mn-ea"/>
              <a:cs typeface="+mn-cs"/>
            </a:endParaRPr>
          </a:p>
        </p:txBody>
      </p:sp>
      <p:sp>
        <p:nvSpPr>
          <p:cNvPr id="23" name="Title 5"/>
          <p:cNvSpPr>
            <a:spLocks noGrp="1"/>
          </p:cNvSpPr>
          <p:nvPr>
            <p:ph type="title"/>
          </p:nvPr>
        </p:nvSpPr>
        <p:spPr>
          <a:xfrm>
            <a:off x="2243962" y="-63064"/>
            <a:ext cx="6998525" cy="1143000"/>
          </a:xfrm>
        </p:spPr>
        <p:txBody>
          <a:bodyPr/>
          <a:lstStyle/>
          <a:p>
            <a:r>
              <a:rPr lang="en-US" sz="3800" b="1" dirty="0" smtClean="0">
                <a:solidFill>
                  <a:srgbClr val="2A547E"/>
                </a:solidFill>
              </a:rPr>
              <a:t>SPECTRUM OF DIVERSITY</a:t>
            </a:r>
            <a:endParaRPr lang="en-US" sz="3800" b="1" dirty="0"/>
          </a:p>
        </p:txBody>
      </p:sp>
      <p:sp>
        <p:nvSpPr>
          <p:cNvPr id="5146" name="Rectangle 2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172" name="Rectangle 5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0" name="Title 1"/>
          <p:cNvSpPr txBox="1">
            <a:spLocks/>
          </p:cNvSpPr>
          <p:nvPr/>
        </p:nvSpPr>
        <p:spPr bwMode="auto">
          <a:xfrm>
            <a:off x="2332226" y="762000"/>
            <a:ext cx="6811774"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92500" lnSpcReduction="20000"/>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tx2"/>
                </a:solidFill>
                <a:effectLst/>
                <a:uLnTx/>
                <a:uFillTx/>
                <a:latin typeface="+mj-lt"/>
                <a:ea typeface="+mj-ea"/>
                <a:cs typeface="+mj-cs"/>
              </a:rPr>
              <a:t/>
            </a:r>
            <a:br>
              <a:rPr kumimoji="0" lang="en-US" sz="4400" b="1" i="0" u="none" strike="noStrike" kern="0" cap="none" spc="0" normalizeH="0" baseline="0" noProof="0" dirty="0" smtClean="0">
                <a:ln>
                  <a:noFill/>
                </a:ln>
                <a:solidFill>
                  <a:schemeClr val="tx2"/>
                </a:solidFill>
                <a:effectLst/>
                <a:uLnTx/>
                <a:uFillTx/>
                <a:latin typeface="+mj-lt"/>
                <a:ea typeface="+mj-ea"/>
                <a:cs typeface="+mj-cs"/>
              </a:rPr>
            </a:br>
            <a:endParaRPr kumimoji="0" lang="en-US" sz="4400" b="1" i="1" u="none" strike="noStrike" kern="0" cap="none" spc="0" normalizeH="0" baseline="0" noProof="0" dirty="0">
              <a:ln>
                <a:noFill/>
              </a:ln>
              <a:solidFill>
                <a:schemeClr val="tx2"/>
              </a:solidFill>
              <a:effectLst/>
              <a:uLnTx/>
              <a:uFillTx/>
              <a:latin typeface="+mj-lt"/>
              <a:ea typeface="+mj-ea"/>
              <a:cs typeface="+mj-cs"/>
            </a:endParaRPr>
          </a:p>
        </p:txBody>
      </p:sp>
      <p:sp>
        <p:nvSpPr>
          <p:cNvPr id="83" name="Freeform 82"/>
          <p:cNvSpPr/>
          <p:nvPr/>
        </p:nvSpPr>
        <p:spPr>
          <a:xfrm>
            <a:off x="2438400" y="1210764"/>
            <a:ext cx="6553200" cy="1814385"/>
          </a:xfrm>
          <a:custGeom>
            <a:avLst/>
            <a:gdLst>
              <a:gd name="connsiteX0" fmla="*/ 0 w 6400800"/>
              <a:gd name="connsiteY0" fmla="*/ 0 h 2148300"/>
              <a:gd name="connsiteX1" fmla="*/ 6400800 w 6400800"/>
              <a:gd name="connsiteY1" fmla="*/ 0 h 2148300"/>
              <a:gd name="connsiteX2" fmla="*/ 6400800 w 6400800"/>
              <a:gd name="connsiteY2" fmla="*/ 2148300 h 2148300"/>
              <a:gd name="connsiteX3" fmla="*/ 0 w 6400800"/>
              <a:gd name="connsiteY3" fmla="*/ 2148300 h 2148300"/>
              <a:gd name="connsiteX4" fmla="*/ 0 w 6400800"/>
              <a:gd name="connsiteY4" fmla="*/ 0 h 2148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2148300">
                <a:moveTo>
                  <a:pt x="0" y="0"/>
                </a:moveTo>
                <a:lnTo>
                  <a:pt x="6400800" y="0"/>
                </a:lnTo>
                <a:lnTo>
                  <a:pt x="6400800" y="2148300"/>
                </a:lnTo>
                <a:lnTo>
                  <a:pt x="0" y="2148300"/>
                </a:lnTo>
                <a:lnTo>
                  <a:pt x="0" y="0"/>
                </a:lnTo>
                <a:close/>
              </a:path>
            </a:pathLst>
          </a:cu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73" tIns="229108" rIns="496773" bIns="78232" numCol="1" spcCol="1270" anchor="t" anchorCtr="0">
            <a:noAutofit/>
          </a:bodyPr>
          <a:lstStyle/>
          <a:p>
            <a:pPr marL="111125" lvl="1" indent="-111125" algn="l" defTabSz="488950" rtl="0">
              <a:lnSpc>
                <a:spcPct val="90000"/>
              </a:lnSpc>
              <a:spcBef>
                <a:spcPct val="0"/>
              </a:spcBef>
              <a:spcAft>
                <a:spcPct val="15000"/>
              </a:spcAft>
              <a:buClr>
                <a:srgbClr val="2A547E"/>
              </a:buClr>
            </a:pPr>
            <a:endParaRPr lang="en-US" sz="1100" kern="1200" dirty="0"/>
          </a:p>
        </p:txBody>
      </p:sp>
      <p:sp>
        <p:nvSpPr>
          <p:cNvPr id="84" name="Freeform 83"/>
          <p:cNvSpPr/>
          <p:nvPr/>
        </p:nvSpPr>
        <p:spPr>
          <a:xfrm>
            <a:off x="2758440" y="1048404"/>
            <a:ext cx="4480560" cy="324720"/>
          </a:xfrm>
          <a:custGeom>
            <a:avLst/>
            <a:gdLst>
              <a:gd name="connsiteX0" fmla="*/ 0 w 4480560"/>
              <a:gd name="connsiteY0" fmla="*/ 54121 h 324720"/>
              <a:gd name="connsiteX1" fmla="*/ 15852 w 4480560"/>
              <a:gd name="connsiteY1" fmla="*/ 15852 h 324720"/>
              <a:gd name="connsiteX2" fmla="*/ 54121 w 4480560"/>
              <a:gd name="connsiteY2" fmla="*/ 0 h 324720"/>
              <a:gd name="connsiteX3" fmla="*/ 4426439 w 4480560"/>
              <a:gd name="connsiteY3" fmla="*/ 0 h 324720"/>
              <a:gd name="connsiteX4" fmla="*/ 4464708 w 4480560"/>
              <a:gd name="connsiteY4" fmla="*/ 15852 h 324720"/>
              <a:gd name="connsiteX5" fmla="*/ 4480560 w 4480560"/>
              <a:gd name="connsiteY5" fmla="*/ 54121 h 324720"/>
              <a:gd name="connsiteX6" fmla="*/ 4480560 w 4480560"/>
              <a:gd name="connsiteY6" fmla="*/ 270599 h 324720"/>
              <a:gd name="connsiteX7" fmla="*/ 4464708 w 4480560"/>
              <a:gd name="connsiteY7" fmla="*/ 308868 h 324720"/>
              <a:gd name="connsiteX8" fmla="*/ 4426439 w 4480560"/>
              <a:gd name="connsiteY8" fmla="*/ 324720 h 324720"/>
              <a:gd name="connsiteX9" fmla="*/ 54121 w 4480560"/>
              <a:gd name="connsiteY9" fmla="*/ 324720 h 324720"/>
              <a:gd name="connsiteX10" fmla="*/ 15852 w 4480560"/>
              <a:gd name="connsiteY10" fmla="*/ 308868 h 324720"/>
              <a:gd name="connsiteX11" fmla="*/ 0 w 4480560"/>
              <a:gd name="connsiteY11" fmla="*/ 270599 h 324720"/>
              <a:gd name="connsiteX12" fmla="*/ 0 w 4480560"/>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0560" h="324720">
                <a:moveTo>
                  <a:pt x="0" y="54121"/>
                </a:moveTo>
                <a:cubicBezTo>
                  <a:pt x="0" y="39767"/>
                  <a:pt x="5702" y="26001"/>
                  <a:pt x="15852" y="15852"/>
                </a:cubicBezTo>
                <a:cubicBezTo>
                  <a:pt x="26002" y="5702"/>
                  <a:pt x="39768" y="0"/>
                  <a:pt x="54121" y="0"/>
                </a:cubicBezTo>
                <a:lnTo>
                  <a:pt x="4426439" y="0"/>
                </a:lnTo>
                <a:cubicBezTo>
                  <a:pt x="4440793" y="0"/>
                  <a:pt x="4454559" y="5702"/>
                  <a:pt x="4464708" y="15852"/>
                </a:cubicBezTo>
                <a:cubicBezTo>
                  <a:pt x="4474858" y="26002"/>
                  <a:pt x="4480560" y="39768"/>
                  <a:pt x="4480560" y="54121"/>
                </a:cubicBezTo>
                <a:lnTo>
                  <a:pt x="4480560" y="270599"/>
                </a:lnTo>
                <a:cubicBezTo>
                  <a:pt x="4480560" y="284953"/>
                  <a:pt x="4474858" y="298719"/>
                  <a:pt x="4464708" y="308868"/>
                </a:cubicBezTo>
                <a:cubicBezTo>
                  <a:pt x="4454558" y="319018"/>
                  <a:pt x="4440792" y="324720"/>
                  <a:pt x="4426439" y="324720"/>
                </a:cubicBezTo>
                <a:lnTo>
                  <a:pt x="54121" y="324720"/>
                </a:lnTo>
                <a:cubicBezTo>
                  <a:pt x="39767" y="324720"/>
                  <a:pt x="26001" y="319018"/>
                  <a:pt x="15852" y="308868"/>
                </a:cubicBezTo>
                <a:cubicBezTo>
                  <a:pt x="5702" y="298718"/>
                  <a:pt x="0" y="284952"/>
                  <a:pt x="0" y="270599"/>
                </a:cubicBezTo>
                <a:lnTo>
                  <a:pt x="0" y="54121"/>
                </a:lnTo>
                <a:close/>
              </a:path>
            </a:pathLst>
          </a:custGeom>
          <a:solidFill>
            <a:srgbClr val="8D7E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207" tIns="15852" rIns="185207" bIns="15852" numCol="1" spcCol="1270" anchor="ctr" anchorCtr="0">
            <a:noAutofit/>
          </a:bodyPr>
          <a:lstStyle/>
          <a:p>
            <a:pPr lvl="0" algn="l" defTabSz="711200" rtl="0">
              <a:lnSpc>
                <a:spcPct val="90000"/>
              </a:lnSpc>
              <a:spcBef>
                <a:spcPct val="0"/>
              </a:spcBef>
              <a:spcAft>
                <a:spcPct val="35000"/>
              </a:spcAft>
            </a:pPr>
            <a:r>
              <a:rPr lang="en-US" b="1" kern="1200" dirty="0" smtClean="0"/>
              <a:t>Variable Universal Life (VUL)</a:t>
            </a:r>
            <a:endParaRPr lang="en-US" b="1" kern="1200" dirty="0"/>
          </a:p>
        </p:txBody>
      </p:sp>
      <p:sp>
        <p:nvSpPr>
          <p:cNvPr id="85" name="Freeform 84"/>
          <p:cNvSpPr/>
          <p:nvPr/>
        </p:nvSpPr>
        <p:spPr>
          <a:xfrm>
            <a:off x="2438400" y="3344364"/>
            <a:ext cx="6553200" cy="980640"/>
          </a:xfrm>
          <a:custGeom>
            <a:avLst/>
            <a:gdLst>
              <a:gd name="connsiteX0" fmla="*/ 0 w 6400800"/>
              <a:gd name="connsiteY0" fmla="*/ 0 h 796949"/>
              <a:gd name="connsiteX1" fmla="*/ 6400800 w 6400800"/>
              <a:gd name="connsiteY1" fmla="*/ 0 h 796949"/>
              <a:gd name="connsiteX2" fmla="*/ 6400800 w 6400800"/>
              <a:gd name="connsiteY2" fmla="*/ 796949 h 796949"/>
              <a:gd name="connsiteX3" fmla="*/ 0 w 6400800"/>
              <a:gd name="connsiteY3" fmla="*/ 796949 h 796949"/>
              <a:gd name="connsiteX4" fmla="*/ 0 w 6400800"/>
              <a:gd name="connsiteY4" fmla="*/ 0 h 796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796949">
                <a:moveTo>
                  <a:pt x="0" y="0"/>
                </a:moveTo>
                <a:lnTo>
                  <a:pt x="6400800" y="0"/>
                </a:lnTo>
                <a:lnTo>
                  <a:pt x="6400800" y="796949"/>
                </a:lnTo>
                <a:lnTo>
                  <a:pt x="0" y="796949"/>
                </a:lnTo>
                <a:lnTo>
                  <a:pt x="0" y="0"/>
                </a:lnTo>
                <a:close/>
              </a:path>
            </a:pathLst>
          </a:cu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73" tIns="229108" rIns="496773" bIns="78232" numCol="1" spcCol="1270" anchor="t" anchorCtr="0">
            <a:noAutofit/>
          </a:bodyPr>
          <a:lstStyle/>
          <a:p>
            <a:pPr marL="111125" lvl="1" indent="-111125" algn="l" defTabSz="488950" rtl="0">
              <a:lnSpc>
                <a:spcPct val="90000"/>
              </a:lnSpc>
              <a:spcBef>
                <a:spcPct val="0"/>
              </a:spcBef>
              <a:spcAft>
                <a:spcPct val="15000"/>
              </a:spcAft>
              <a:buClr>
                <a:srgbClr val="2A547E"/>
              </a:buClr>
              <a:buChar char="••"/>
            </a:pPr>
            <a:r>
              <a:rPr lang="en-US" sz="1400" kern="1200" dirty="0" smtClean="0"/>
              <a:t>Single life and second to die</a:t>
            </a:r>
            <a:endParaRPr lang="en-US" sz="1400" kern="1200" dirty="0"/>
          </a:p>
          <a:p>
            <a:pPr marL="111125" lvl="1" indent="-111125" algn="l" defTabSz="488950" rtl="0">
              <a:lnSpc>
                <a:spcPct val="90000"/>
              </a:lnSpc>
              <a:spcBef>
                <a:spcPct val="0"/>
              </a:spcBef>
              <a:spcAft>
                <a:spcPct val="15000"/>
              </a:spcAft>
              <a:buClr>
                <a:srgbClr val="2A547E"/>
              </a:buClr>
              <a:buChar char="••"/>
            </a:pPr>
            <a:r>
              <a:rPr lang="en-US" sz="1400" kern="1200" dirty="0" smtClean="0"/>
              <a:t>5 indexed accounts and 1 fixed account</a:t>
            </a:r>
            <a:endParaRPr lang="en-US" sz="1400" kern="1200" dirty="0"/>
          </a:p>
          <a:p>
            <a:pPr marL="111125" lvl="1" indent="-111125" algn="l" defTabSz="488950" rtl="0">
              <a:lnSpc>
                <a:spcPct val="90000"/>
              </a:lnSpc>
              <a:spcBef>
                <a:spcPct val="0"/>
              </a:spcBef>
              <a:spcAft>
                <a:spcPct val="15000"/>
              </a:spcAft>
              <a:buClr>
                <a:srgbClr val="2A547E"/>
              </a:buClr>
              <a:buChar char="••"/>
            </a:pPr>
            <a:r>
              <a:rPr lang="en-US" sz="1400" kern="1200" dirty="0" smtClean="0"/>
              <a:t>High current growth cap and participation rates</a:t>
            </a:r>
            <a:endParaRPr lang="en-US" sz="1400" kern="1200" dirty="0"/>
          </a:p>
        </p:txBody>
      </p:sp>
      <p:sp>
        <p:nvSpPr>
          <p:cNvPr id="86" name="Freeform 85"/>
          <p:cNvSpPr/>
          <p:nvPr/>
        </p:nvSpPr>
        <p:spPr>
          <a:xfrm>
            <a:off x="2758440" y="3182004"/>
            <a:ext cx="4480560" cy="324720"/>
          </a:xfrm>
          <a:custGeom>
            <a:avLst/>
            <a:gdLst>
              <a:gd name="connsiteX0" fmla="*/ 0 w 4480560"/>
              <a:gd name="connsiteY0" fmla="*/ 54121 h 324720"/>
              <a:gd name="connsiteX1" fmla="*/ 15852 w 4480560"/>
              <a:gd name="connsiteY1" fmla="*/ 15852 h 324720"/>
              <a:gd name="connsiteX2" fmla="*/ 54121 w 4480560"/>
              <a:gd name="connsiteY2" fmla="*/ 0 h 324720"/>
              <a:gd name="connsiteX3" fmla="*/ 4426439 w 4480560"/>
              <a:gd name="connsiteY3" fmla="*/ 0 h 324720"/>
              <a:gd name="connsiteX4" fmla="*/ 4464708 w 4480560"/>
              <a:gd name="connsiteY4" fmla="*/ 15852 h 324720"/>
              <a:gd name="connsiteX5" fmla="*/ 4480560 w 4480560"/>
              <a:gd name="connsiteY5" fmla="*/ 54121 h 324720"/>
              <a:gd name="connsiteX6" fmla="*/ 4480560 w 4480560"/>
              <a:gd name="connsiteY6" fmla="*/ 270599 h 324720"/>
              <a:gd name="connsiteX7" fmla="*/ 4464708 w 4480560"/>
              <a:gd name="connsiteY7" fmla="*/ 308868 h 324720"/>
              <a:gd name="connsiteX8" fmla="*/ 4426439 w 4480560"/>
              <a:gd name="connsiteY8" fmla="*/ 324720 h 324720"/>
              <a:gd name="connsiteX9" fmla="*/ 54121 w 4480560"/>
              <a:gd name="connsiteY9" fmla="*/ 324720 h 324720"/>
              <a:gd name="connsiteX10" fmla="*/ 15852 w 4480560"/>
              <a:gd name="connsiteY10" fmla="*/ 308868 h 324720"/>
              <a:gd name="connsiteX11" fmla="*/ 0 w 4480560"/>
              <a:gd name="connsiteY11" fmla="*/ 270599 h 324720"/>
              <a:gd name="connsiteX12" fmla="*/ 0 w 4480560"/>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0560" h="324720">
                <a:moveTo>
                  <a:pt x="0" y="54121"/>
                </a:moveTo>
                <a:cubicBezTo>
                  <a:pt x="0" y="39767"/>
                  <a:pt x="5702" y="26001"/>
                  <a:pt x="15852" y="15852"/>
                </a:cubicBezTo>
                <a:cubicBezTo>
                  <a:pt x="26002" y="5702"/>
                  <a:pt x="39768" y="0"/>
                  <a:pt x="54121" y="0"/>
                </a:cubicBezTo>
                <a:lnTo>
                  <a:pt x="4426439" y="0"/>
                </a:lnTo>
                <a:cubicBezTo>
                  <a:pt x="4440793" y="0"/>
                  <a:pt x="4454559" y="5702"/>
                  <a:pt x="4464708" y="15852"/>
                </a:cubicBezTo>
                <a:cubicBezTo>
                  <a:pt x="4474858" y="26002"/>
                  <a:pt x="4480560" y="39768"/>
                  <a:pt x="4480560" y="54121"/>
                </a:cubicBezTo>
                <a:lnTo>
                  <a:pt x="4480560" y="270599"/>
                </a:lnTo>
                <a:cubicBezTo>
                  <a:pt x="4480560" y="284953"/>
                  <a:pt x="4474858" y="298719"/>
                  <a:pt x="4464708" y="308868"/>
                </a:cubicBezTo>
                <a:cubicBezTo>
                  <a:pt x="4454558" y="319018"/>
                  <a:pt x="4440792" y="324720"/>
                  <a:pt x="4426439" y="324720"/>
                </a:cubicBezTo>
                <a:lnTo>
                  <a:pt x="54121" y="324720"/>
                </a:lnTo>
                <a:cubicBezTo>
                  <a:pt x="39767" y="324720"/>
                  <a:pt x="26001" y="319018"/>
                  <a:pt x="15852" y="308868"/>
                </a:cubicBezTo>
                <a:cubicBezTo>
                  <a:pt x="5702" y="298718"/>
                  <a:pt x="0" y="284952"/>
                  <a:pt x="0" y="270599"/>
                </a:cubicBezTo>
                <a:lnTo>
                  <a:pt x="0" y="54121"/>
                </a:lnTo>
                <a:close/>
              </a:path>
            </a:pathLst>
          </a:custGeom>
          <a:solidFill>
            <a:srgbClr val="8D7E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207" tIns="15852" rIns="185207" bIns="15852" numCol="1" spcCol="1270" anchor="ctr" anchorCtr="0">
            <a:noAutofit/>
          </a:bodyPr>
          <a:lstStyle/>
          <a:p>
            <a:pPr lvl="0" algn="l" defTabSz="711200" rtl="0">
              <a:lnSpc>
                <a:spcPct val="90000"/>
              </a:lnSpc>
              <a:spcBef>
                <a:spcPct val="0"/>
              </a:spcBef>
              <a:spcAft>
                <a:spcPct val="35000"/>
              </a:spcAft>
            </a:pPr>
            <a:r>
              <a:rPr lang="en-US" b="1" kern="1200" dirty="0" smtClean="0"/>
              <a:t>Indexed Universal Life (IUL)</a:t>
            </a:r>
            <a:endParaRPr lang="en-US" b="1" kern="1200" dirty="0"/>
          </a:p>
        </p:txBody>
      </p:sp>
      <p:sp>
        <p:nvSpPr>
          <p:cNvPr id="87" name="Freeform 86"/>
          <p:cNvSpPr/>
          <p:nvPr/>
        </p:nvSpPr>
        <p:spPr>
          <a:xfrm>
            <a:off x="2438400" y="4675750"/>
            <a:ext cx="6553200" cy="713424"/>
          </a:xfrm>
          <a:custGeom>
            <a:avLst/>
            <a:gdLst>
              <a:gd name="connsiteX0" fmla="*/ 0 w 6400800"/>
              <a:gd name="connsiteY0" fmla="*/ 0 h 623699"/>
              <a:gd name="connsiteX1" fmla="*/ 6400800 w 6400800"/>
              <a:gd name="connsiteY1" fmla="*/ 0 h 623699"/>
              <a:gd name="connsiteX2" fmla="*/ 6400800 w 6400800"/>
              <a:gd name="connsiteY2" fmla="*/ 623699 h 623699"/>
              <a:gd name="connsiteX3" fmla="*/ 0 w 6400800"/>
              <a:gd name="connsiteY3" fmla="*/ 623699 h 623699"/>
              <a:gd name="connsiteX4" fmla="*/ 0 w 6400800"/>
              <a:gd name="connsiteY4" fmla="*/ 0 h 62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23699">
                <a:moveTo>
                  <a:pt x="0" y="0"/>
                </a:moveTo>
                <a:lnTo>
                  <a:pt x="6400800" y="0"/>
                </a:lnTo>
                <a:lnTo>
                  <a:pt x="6400800" y="623699"/>
                </a:lnTo>
                <a:lnTo>
                  <a:pt x="0" y="623699"/>
                </a:lnTo>
                <a:lnTo>
                  <a:pt x="0" y="0"/>
                </a:lnTo>
                <a:close/>
              </a:path>
            </a:pathLst>
          </a:custGeom>
          <a:ln>
            <a:solidFill>
              <a:schemeClr val="accent1">
                <a:lumMod val="50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73" tIns="229108" rIns="496773" bIns="78232" numCol="1" spcCol="1270" anchor="t" anchorCtr="0">
            <a:noAutofit/>
          </a:bodyPr>
          <a:lstStyle/>
          <a:p>
            <a:pPr marL="111125" lvl="1" indent="-111125" algn="l" defTabSz="488950" rtl="0">
              <a:lnSpc>
                <a:spcPct val="90000"/>
              </a:lnSpc>
              <a:spcBef>
                <a:spcPct val="0"/>
              </a:spcBef>
              <a:spcAft>
                <a:spcPct val="15000"/>
              </a:spcAft>
              <a:buClr>
                <a:srgbClr val="2A547E"/>
              </a:buClr>
              <a:buChar char="••"/>
            </a:pPr>
            <a:r>
              <a:rPr lang="en-US" sz="1400" kern="1200" dirty="0" smtClean="0"/>
              <a:t>Single life and second die</a:t>
            </a:r>
            <a:endParaRPr lang="en-US" sz="1400" kern="1200" dirty="0"/>
          </a:p>
          <a:p>
            <a:pPr marL="111125" lvl="1" indent="-111125" algn="l" defTabSz="488950" rtl="0">
              <a:lnSpc>
                <a:spcPct val="90000"/>
              </a:lnSpc>
              <a:spcBef>
                <a:spcPct val="0"/>
              </a:spcBef>
              <a:spcAft>
                <a:spcPct val="15000"/>
              </a:spcAft>
              <a:buClr>
                <a:srgbClr val="2A547E"/>
              </a:buClr>
              <a:buChar char="••"/>
            </a:pPr>
            <a:r>
              <a:rPr lang="en-US" sz="1400" kern="1200" dirty="0" smtClean="0"/>
              <a:t>Single life with long-term care benefit</a:t>
            </a:r>
            <a:endParaRPr lang="en-US" sz="1400" kern="1200" dirty="0"/>
          </a:p>
        </p:txBody>
      </p:sp>
      <p:sp>
        <p:nvSpPr>
          <p:cNvPr id="88" name="Freeform 87"/>
          <p:cNvSpPr/>
          <p:nvPr/>
        </p:nvSpPr>
        <p:spPr>
          <a:xfrm>
            <a:off x="2758440" y="4513390"/>
            <a:ext cx="4480560" cy="324720"/>
          </a:xfrm>
          <a:custGeom>
            <a:avLst/>
            <a:gdLst>
              <a:gd name="connsiteX0" fmla="*/ 0 w 4480560"/>
              <a:gd name="connsiteY0" fmla="*/ 54121 h 324720"/>
              <a:gd name="connsiteX1" fmla="*/ 15852 w 4480560"/>
              <a:gd name="connsiteY1" fmla="*/ 15852 h 324720"/>
              <a:gd name="connsiteX2" fmla="*/ 54121 w 4480560"/>
              <a:gd name="connsiteY2" fmla="*/ 0 h 324720"/>
              <a:gd name="connsiteX3" fmla="*/ 4426439 w 4480560"/>
              <a:gd name="connsiteY3" fmla="*/ 0 h 324720"/>
              <a:gd name="connsiteX4" fmla="*/ 4464708 w 4480560"/>
              <a:gd name="connsiteY4" fmla="*/ 15852 h 324720"/>
              <a:gd name="connsiteX5" fmla="*/ 4480560 w 4480560"/>
              <a:gd name="connsiteY5" fmla="*/ 54121 h 324720"/>
              <a:gd name="connsiteX6" fmla="*/ 4480560 w 4480560"/>
              <a:gd name="connsiteY6" fmla="*/ 270599 h 324720"/>
              <a:gd name="connsiteX7" fmla="*/ 4464708 w 4480560"/>
              <a:gd name="connsiteY7" fmla="*/ 308868 h 324720"/>
              <a:gd name="connsiteX8" fmla="*/ 4426439 w 4480560"/>
              <a:gd name="connsiteY8" fmla="*/ 324720 h 324720"/>
              <a:gd name="connsiteX9" fmla="*/ 54121 w 4480560"/>
              <a:gd name="connsiteY9" fmla="*/ 324720 h 324720"/>
              <a:gd name="connsiteX10" fmla="*/ 15852 w 4480560"/>
              <a:gd name="connsiteY10" fmla="*/ 308868 h 324720"/>
              <a:gd name="connsiteX11" fmla="*/ 0 w 4480560"/>
              <a:gd name="connsiteY11" fmla="*/ 270599 h 324720"/>
              <a:gd name="connsiteX12" fmla="*/ 0 w 4480560"/>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0560" h="324720">
                <a:moveTo>
                  <a:pt x="0" y="54121"/>
                </a:moveTo>
                <a:cubicBezTo>
                  <a:pt x="0" y="39767"/>
                  <a:pt x="5702" y="26001"/>
                  <a:pt x="15852" y="15852"/>
                </a:cubicBezTo>
                <a:cubicBezTo>
                  <a:pt x="26002" y="5702"/>
                  <a:pt x="39768" y="0"/>
                  <a:pt x="54121" y="0"/>
                </a:cubicBezTo>
                <a:lnTo>
                  <a:pt x="4426439" y="0"/>
                </a:lnTo>
                <a:cubicBezTo>
                  <a:pt x="4440793" y="0"/>
                  <a:pt x="4454559" y="5702"/>
                  <a:pt x="4464708" y="15852"/>
                </a:cubicBezTo>
                <a:cubicBezTo>
                  <a:pt x="4474858" y="26002"/>
                  <a:pt x="4480560" y="39768"/>
                  <a:pt x="4480560" y="54121"/>
                </a:cubicBezTo>
                <a:lnTo>
                  <a:pt x="4480560" y="270599"/>
                </a:lnTo>
                <a:cubicBezTo>
                  <a:pt x="4480560" y="284953"/>
                  <a:pt x="4474858" y="298719"/>
                  <a:pt x="4464708" y="308868"/>
                </a:cubicBezTo>
                <a:cubicBezTo>
                  <a:pt x="4454558" y="319018"/>
                  <a:pt x="4440792" y="324720"/>
                  <a:pt x="4426439" y="324720"/>
                </a:cubicBezTo>
                <a:lnTo>
                  <a:pt x="54121" y="324720"/>
                </a:lnTo>
                <a:cubicBezTo>
                  <a:pt x="39767" y="324720"/>
                  <a:pt x="26001" y="319018"/>
                  <a:pt x="15852" y="308868"/>
                </a:cubicBezTo>
                <a:cubicBezTo>
                  <a:pt x="5702" y="298718"/>
                  <a:pt x="0" y="284952"/>
                  <a:pt x="0" y="270599"/>
                </a:cubicBezTo>
                <a:lnTo>
                  <a:pt x="0" y="54121"/>
                </a:lnTo>
                <a:close/>
              </a:path>
            </a:pathLst>
          </a:custGeom>
          <a:solidFill>
            <a:srgbClr val="8D7E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207" tIns="15852" rIns="185207" bIns="15852" numCol="1" spcCol="1270" anchor="ctr" anchorCtr="0">
            <a:noAutofit/>
          </a:bodyPr>
          <a:lstStyle/>
          <a:p>
            <a:pPr lvl="0" algn="l" defTabSz="711200" rtl="0">
              <a:lnSpc>
                <a:spcPct val="90000"/>
              </a:lnSpc>
              <a:spcBef>
                <a:spcPct val="0"/>
              </a:spcBef>
              <a:spcAft>
                <a:spcPct val="35000"/>
              </a:spcAft>
            </a:pPr>
            <a:r>
              <a:rPr lang="en-US" b="1" kern="1200" dirty="0" smtClean="0"/>
              <a:t>Universal Life (UL)</a:t>
            </a:r>
            <a:endParaRPr lang="en-US" b="1" kern="1200" dirty="0"/>
          </a:p>
        </p:txBody>
      </p:sp>
      <p:sp>
        <p:nvSpPr>
          <p:cNvPr id="89" name="Freeform 88"/>
          <p:cNvSpPr/>
          <p:nvPr/>
        </p:nvSpPr>
        <p:spPr>
          <a:xfrm>
            <a:off x="2438400" y="5757700"/>
            <a:ext cx="6553200" cy="719300"/>
          </a:xfrm>
          <a:custGeom>
            <a:avLst/>
            <a:gdLst>
              <a:gd name="connsiteX0" fmla="*/ 0 w 6400800"/>
              <a:gd name="connsiteY0" fmla="*/ 0 h 623699"/>
              <a:gd name="connsiteX1" fmla="*/ 6400800 w 6400800"/>
              <a:gd name="connsiteY1" fmla="*/ 0 h 623699"/>
              <a:gd name="connsiteX2" fmla="*/ 6400800 w 6400800"/>
              <a:gd name="connsiteY2" fmla="*/ 623699 h 623699"/>
              <a:gd name="connsiteX3" fmla="*/ 0 w 6400800"/>
              <a:gd name="connsiteY3" fmla="*/ 623699 h 623699"/>
              <a:gd name="connsiteX4" fmla="*/ 0 w 6400800"/>
              <a:gd name="connsiteY4" fmla="*/ 0 h 623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0" h="623699">
                <a:moveTo>
                  <a:pt x="0" y="0"/>
                </a:moveTo>
                <a:lnTo>
                  <a:pt x="6400800" y="0"/>
                </a:lnTo>
                <a:lnTo>
                  <a:pt x="6400800" y="623699"/>
                </a:lnTo>
                <a:lnTo>
                  <a:pt x="0" y="623699"/>
                </a:lnTo>
                <a:lnTo>
                  <a:pt x="0" y="0"/>
                </a:lnTo>
                <a:close/>
              </a:path>
            </a:pathLst>
          </a:custGeom>
          <a:noFill/>
          <a:ln>
            <a:solidFill>
              <a:schemeClr val="accent1">
                <a:lumMod val="50000"/>
              </a:schemeClr>
            </a:solidFill>
          </a:ln>
        </p:spPr>
        <p:style>
          <a:lnRef idx="2">
            <a:scrgbClr r="0" g="0" b="0"/>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96773" tIns="229108" rIns="496773" bIns="78232" numCol="1" spcCol="1270" anchor="t" anchorCtr="0">
            <a:noAutofit/>
          </a:bodyPr>
          <a:lstStyle/>
          <a:p>
            <a:pPr marL="57150" lvl="1" indent="-57150" algn="l" defTabSz="488950" rtl="0">
              <a:lnSpc>
                <a:spcPct val="90000"/>
              </a:lnSpc>
              <a:spcBef>
                <a:spcPct val="0"/>
              </a:spcBef>
              <a:spcAft>
                <a:spcPct val="15000"/>
              </a:spcAft>
              <a:buClr>
                <a:srgbClr val="2A547E"/>
              </a:buClr>
              <a:buChar char="••"/>
            </a:pPr>
            <a:r>
              <a:rPr lang="en-US" sz="1400" kern="1200" dirty="0" smtClean="0"/>
              <a:t> 10 and 20 year level premium</a:t>
            </a:r>
            <a:endParaRPr lang="en-US" sz="1400" kern="1200" dirty="0"/>
          </a:p>
          <a:p>
            <a:pPr marL="57150" lvl="1" indent="-57150" algn="l" defTabSz="488950" rtl="0">
              <a:lnSpc>
                <a:spcPct val="90000"/>
              </a:lnSpc>
              <a:spcBef>
                <a:spcPct val="0"/>
              </a:spcBef>
              <a:spcAft>
                <a:spcPct val="15000"/>
              </a:spcAft>
              <a:buClr>
                <a:srgbClr val="2A547E"/>
              </a:buClr>
              <a:buChar char="••"/>
            </a:pPr>
            <a:r>
              <a:rPr lang="en-US" sz="1400" kern="1200" dirty="0" smtClean="0"/>
              <a:t>  Income term</a:t>
            </a:r>
            <a:endParaRPr lang="en-US" sz="1400" kern="1200" dirty="0"/>
          </a:p>
        </p:txBody>
      </p:sp>
      <p:sp>
        <p:nvSpPr>
          <p:cNvPr id="90" name="Freeform 89"/>
          <p:cNvSpPr/>
          <p:nvPr/>
        </p:nvSpPr>
        <p:spPr>
          <a:xfrm>
            <a:off x="2758440" y="5595340"/>
            <a:ext cx="4480560" cy="324720"/>
          </a:xfrm>
          <a:custGeom>
            <a:avLst/>
            <a:gdLst>
              <a:gd name="connsiteX0" fmla="*/ 0 w 4480560"/>
              <a:gd name="connsiteY0" fmla="*/ 54121 h 324720"/>
              <a:gd name="connsiteX1" fmla="*/ 15852 w 4480560"/>
              <a:gd name="connsiteY1" fmla="*/ 15852 h 324720"/>
              <a:gd name="connsiteX2" fmla="*/ 54121 w 4480560"/>
              <a:gd name="connsiteY2" fmla="*/ 0 h 324720"/>
              <a:gd name="connsiteX3" fmla="*/ 4426439 w 4480560"/>
              <a:gd name="connsiteY3" fmla="*/ 0 h 324720"/>
              <a:gd name="connsiteX4" fmla="*/ 4464708 w 4480560"/>
              <a:gd name="connsiteY4" fmla="*/ 15852 h 324720"/>
              <a:gd name="connsiteX5" fmla="*/ 4480560 w 4480560"/>
              <a:gd name="connsiteY5" fmla="*/ 54121 h 324720"/>
              <a:gd name="connsiteX6" fmla="*/ 4480560 w 4480560"/>
              <a:gd name="connsiteY6" fmla="*/ 270599 h 324720"/>
              <a:gd name="connsiteX7" fmla="*/ 4464708 w 4480560"/>
              <a:gd name="connsiteY7" fmla="*/ 308868 h 324720"/>
              <a:gd name="connsiteX8" fmla="*/ 4426439 w 4480560"/>
              <a:gd name="connsiteY8" fmla="*/ 324720 h 324720"/>
              <a:gd name="connsiteX9" fmla="*/ 54121 w 4480560"/>
              <a:gd name="connsiteY9" fmla="*/ 324720 h 324720"/>
              <a:gd name="connsiteX10" fmla="*/ 15852 w 4480560"/>
              <a:gd name="connsiteY10" fmla="*/ 308868 h 324720"/>
              <a:gd name="connsiteX11" fmla="*/ 0 w 4480560"/>
              <a:gd name="connsiteY11" fmla="*/ 270599 h 324720"/>
              <a:gd name="connsiteX12" fmla="*/ 0 w 4480560"/>
              <a:gd name="connsiteY12" fmla="*/ 54121 h 32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80560" h="324720">
                <a:moveTo>
                  <a:pt x="0" y="54121"/>
                </a:moveTo>
                <a:cubicBezTo>
                  <a:pt x="0" y="39767"/>
                  <a:pt x="5702" y="26001"/>
                  <a:pt x="15852" y="15852"/>
                </a:cubicBezTo>
                <a:cubicBezTo>
                  <a:pt x="26002" y="5702"/>
                  <a:pt x="39768" y="0"/>
                  <a:pt x="54121" y="0"/>
                </a:cubicBezTo>
                <a:lnTo>
                  <a:pt x="4426439" y="0"/>
                </a:lnTo>
                <a:cubicBezTo>
                  <a:pt x="4440793" y="0"/>
                  <a:pt x="4454559" y="5702"/>
                  <a:pt x="4464708" y="15852"/>
                </a:cubicBezTo>
                <a:cubicBezTo>
                  <a:pt x="4474858" y="26002"/>
                  <a:pt x="4480560" y="39768"/>
                  <a:pt x="4480560" y="54121"/>
                </a:cubicBezTo>
                <a:lnTo>
                  <a:pt x="4480560" y="270599"/>
                </a:lnTo>
                <a:cubicBezTo>
                  <a:pt x="4480560" y="284953"/>
                  <a:pt x="4474858" y="298719"/>
                  <a:pt x="4464708" y="308868"/>
                </a:cubicBezTo>
                <a:cubicBezTo>
                  <a:pt x="4454558" y="319018"/>
                  <a:pt x="4440792" y="324720"/>
                  <a:pt x="4426439" y="324720"/>
                </a:cubicBezTo>
                <a:lnTo>
                  <a:pt x="54121" y="324720"/>
                </a:lnTo>
                <a:cubicBezTo>
                  <a:pt x="39767" y="324720"/>
                  <a:pt x="26001" y="319018"/>
                  <a:pt x="15852" y="308868"/>
                </a:cubicBezTo>
                <a:cubicBezTo>
                  <a:pt x="5702" y="298718"/>
                  <a:pt x="0" y="284952"/>
                  <a:pt x="0" y="270599"/>
                </a:cubicBezTo>
                <a:lnTo>
                  <a:pt x="0" y="54121"/>
                </a:lnTo>
                <a:close/>
              </a:path>
            </a:pathLst>
          </a:custGeom>
          <a:solidFill>
            <a:srgbClr val="8D7E59"/>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85207" tIns="15852" rIns="185207" bIns="15852" numCol="1" spcCol="1270" anchor="ctr" anchorCtr="0">
            <a:noAutofit/>
          </a:bodyPr>
          <a:lstStyle/>
          <a:p>
            <a:pPr lvl="0" algn="l" defTabSz="711200" rtl="0">
              <a:lnSpc>
                <a:spcPct val="90000"/>
              </a:lnSpc>
              <a:spcBef>
                <a:spcPct val="0"/>
              </a:spcBef>
              <a:spcAft>
                <a:spcPct val="35000"/>
              </a:spcAft>
            </a:pPr>
            <a:r>
              <a:rPr lang="en-US" b="1" kern="1200" dirty="0" smtClean="0"/>
              <a:t>Term </a:t>
            </a:r>
            <a:endParaRPr lang="en-US" b="1" kern="1200" dirty="0"/>
          </a:p>
        </p:txBody>
      </p:sp>
      <p:sp>
        <p:nvSpPr>
          <p:cNvPr id="20" name="Rectangle 19"/>
          <p:cNvSpPr/>
          <p:nvPr/>
        </p:nvSpPr>
        <p:spPr>
          <a:xfrm>
            <a:off x="2501488" y="1424949"/>
            <a:ext cx="3670712" cy="1611210"/>
          </a:xfrm>
          <a:prstGeom prst="rect">
            <a:avLst/>
          </a:prstGeom>
        </p:spPr>
        <p:txBody>
          <a:bodyPr wrap="square">
            <a:spAutoFit/>
          </a:bodyPr>
          <a:lstStyle/>
          <a:p>
            <a:pPr marL="111125" lvl="1" indent="-111125" defTabSz="488950">
              <a:lnSpc>
                <a:spcPct val="90000"/>
              </a:lnSpc>
              <a:spcAft>
                <a:spcPct val="15000"/>
              </a:spcAft>
              <a:buClr>
                <a:srgbClr val="2A547E"/>
              </a:buClr>
              <a:buChar char="••"/>
            </a:pPr>
            <a:r>
              <a:rPr lang="en-US" sz="1400" dirty="0" smtClean="0"/>
              <a:t>Single life and second to die</a:t>
            </a:r>
          </a:p>
          <a:p>
            <a:pPr marL="111125" lvl="1" indent="-111125" defTabSz="488950">
              <a:lnSpc>
                <a:spcPct val="90000"/>
              </a:lnSpc>
              <a:spcAft>
                <a:spcPct val="15000"/>
              </a:spcAft>
              <a:buClr>
                <a:srgbClr val="2A547E"/>
              </a:buClr>
              <a:buChar char="••"/>
            </a:pPr>
            <a:r>
              <a:rPr lang="en-US" sz="1400" dirty="0" smtClean="0"/>
              <a:t>Wide spectrum of variable investment options</a:t>
            </a:r>
          </a:p>
          <a:p>
            <a:pPr marL="111125" lvl="1" indent="-111125" defTabSz="488950">
              <a:lnSpc>
                <a:spcPct val="90000"/>
              </a:lnSpc>
              <a:spcAft>
                <a:spcPct val="15000"/>
              </a:spcAft>
              <a:buClr>
                <a:srgbClr val="2A547E"/>
              </a:buClr>
              <a:buChar char="••"/>
            </a:pPr>
            <a:r>
              <a:rPr lang="en-US" sz="1400" dirty="0" smtClean="0"/>
              <a:t>Lifecycle portfolios</a:t>
            </a:r>
          </a:p>
          <a:p>
            <a:pPr marL="111125" lvl="1" indent="-111125" defTabSz="488950">
              <a:lnSpc>
                <a:spcPct val="90000"/>
              </a:lnSpc>
              <a:spcAft>
                <a:spcPct val="15000"/>
              </a:spcAft>
              <a:buClr>
                <a:srgbClr val="2A547E"/>
              </a:buClr>
              <a:buChar char="••"/>
            </a:pPr>
            <a:r>
              <a:rPr lang="en-US" sz="1400" dirty="0" smtClean="0"/>
              <a:t>Indexed-based asset allocation portfolios</a:t>
            </a:r>
          </a:p>
          <a:p>
            <a:pPr marL="111125" lvl="1" indent="-111125" defTabSz="488950">
              <a:lnSpc>
                <a:spcPct val="90000"/>
              </a:lnSpc>
              <a:spcAft>
                <a:spcPct val="15000"/>
              </a:spcAft>
              <a:buClr>
                <a:srgbClr val="2A547E"/>
              </a:buClr>
              <a:buChar char="••"/>
            </a:pPr>
            <a:r>
              <a:rPr lang="en-US" sz="1400" dirty="0" smtClean="0"/>
              <a:t>Specialty funds</a:t>
            </a:r>
          </a:p>
          <a:p>
            <a:pPr marL="111125" lvl="1" indent="-111125" defTabSz="488950">
              <a:lnSpc>
                <a:spcPct val="90000"/>
              </a:lnSpc>
              <a:spcAft>
                <a:spcPct val="15000"/>
              </a:spcAft>
              <a:buClr>
                <a:srgbClr val="2A547E"/>
              </a:buClr>
              <a:buChar char="••"/>
            </a:pPr>
            <a:r>
              <a:rPr lang="en-US" sz="1400" dirty="0" smtClean="0"/>
              <a:t>Portfolio Optimization portfolios</a:t>
            </a:r>
          </a:p>
        </p:txBody>
      </p:sp>
      <p:sp>
        <p:nvSpPr>
          <p:cNvPr id="21" name="Rectangle 20"/>
          <p:cNvSpPr/>
          <p:nvPr/>
        </p:nvSpPr>
        <p:spPr>
          <a:xfrm>
            <a:off x="6179270" y="1424949"/>
            <a:ext cx="3224042" cy="1384995"/>
          </a:xfrm>
          <a:prstGeom prst="rect">
            <a:avLst/>
          </a:prstGeom>
        </p:spPr>
        <p:txBody>
          <a:bodyPr wrap="square">
            <a:spAutoFit/>
          </a:bodyPr>
          <a:lstStyle/>
          <a:p>
            <a:pPr marL="111125" lvl="1" indent="-111125" defTabSz="488950">
              <a:lnSpc>
                <a:spcPct val="90000"/>
              </a:lnSpc>
              <a:spcAft>
                <a:spcPct val="15000"/>
              </a:spcAft>
              <a:buClr>
                <a:srgbClr val="2A547E"/>
              </a:buClr>
              <a:buChar char="••"/>
            </a:pPr>
            <a:r>
              <a:rPr lang="en-US" sz="1400" dirty="0" smtClean="0"/>
              <a:t>Services to reinforce buy/sell discipline</a:t>
            </a:r>
          </a:p>
          <a:p>
            <a:pPr marL="111125" lvl="1" indent="-111125" defTabSz="488950">
              <a:lnSpc>
                <a:spcPct val="90000"/>
              </a:lnSpc>
              <a:spcAft>
                <a:spcPct val="15000"/>
              </a:spcAft>
              <a:buClr>
                <a:srgbClr val="2A547E"/>
              </a:buClr>
              <a:buChar char="••"/>
            </a:pPr>
            <a:r>
              <a:rPr lang="en-US" sz="1400" dirty="0" smtClean="0"/>
              <a:t>Dollar Cost Averaging</a:t>
            </a:r>
          </a:p>
          <a:p>
            <a:pPr marL="111125" lvl="1" indent="-111125" defTabSz="488950">
              <a:lnSpc>
                <a:spcPct val="90000"/>
              </a:lnSpc>
              <a:spcAft>
                <a:spcPct val="15000"/>
              </a:spcAft>
              <a:buClr>
                <a:srgbClr val="2A547E"/>
              </a:buClr>
              <a:buChar char="••"/>
            </a:pPr>
            <a:r>
              <a:rPr lang="en-US" sz="1400" dirty="0" smtClean="0"/>
              <a:t>Charges by Investment Option</a:t>
            </a:r>
          </a:p>
          <a:p>
            <a:pPr marL="111125" lvl="1" indent="-111125" defTabSz="488950">
              <a:lnSpc>
                <a:spcPct val="90000"/>
              </a:lnSpc>
              <a:spcAft>
                <a:spcPct val="15000"/>
              </a:spcAft>
              <a:buClr>
                <a:srgbClr val="2A547E"/>
              </a:buClr>
              <a:buChar char="••"/>
            </a:pPr>
            <a:r>
              <a:rPr lang="en-US" sz="1400" dirty="0" smtClean="0"/>
              <a:t>First-Year Transfer Program</a:t>
            </a:r>
          </a:p>
          <a:p>
            <a:pPr marL="111125" lvl="1" indent="-111125" defTabSz="488950">
              <a:lnSpc>
                <a:spcPct val="90000"/>
              </a:lnSpc>
              <a:spcAft>
                <a:spcPct val="15000"/>
              </a:spcAft>
              <a:buClr>
                <a:srgbClr val="2A547E"/>
              </a:buClr>
              <a:buChar char="••"/>
            </a:pPr>
            <a:r>
              <a:rPr lang="en-US" sz="1400" dirty="0" smtClean="0"/>
              <a:t>Fixed Option Interest Sweep</a:t>
            </a:r>
            <a:endParaRPr lang="en-US" sz="1400" dirty="0"/>
          </a:p>
        </p:txBody>
      </p:sp>
      <p:sp>
        <p:nvSpPr>
          <p:cNvPr id="24" name="Footer Placeholder 23"/>
          <p:cNvSpPr>
            <a:spLocks noGrp="1"/>
          </p:cNvSpPr>
          <p:nvPr>
            <p:ph type="ftr" sz="quarter" idx="3"/>
          </p:nvPr>
        </p:nvSpPr>
        <p:spPr/>
        <p:txBody>
          <a:bodyPr/>
          <a:lstStyle/>
          <a:p>
            <a:pPr>
              <a:defRPr/>
            </a:pPr>
            <a:r>
              <a:rPr lang="en-US" smtClean="0"/>
              <a:t>For Life Insurance Producer Use Only. Not for Use with the Public.</a:t>
            </a:r>
            <a:endParaRPr lang="en-US" dirty="0"/>
          </a:p>
        </p:txBody>
      </p:sp>
      <p:sp>
        <p:nvSpPr>
          <p:cNvPr id="25" name="Slide Number Placeholder 24"/>
          <p:cNvSpPr>
            <a:spLocks noGrp="1"/>
          </p:cNvSpPr>
          <p:nvPr>
            <p:ph type="sldNum" sz="quarter" idx="4"/>
          </p:nvPr>
        </p:nvSpPr>
        <p:spPr/>
        <p:txBody>
          <a:bodyPr/>
          <a:lstStyle/>
          <a:p>
            <a:pPr>
              <a:defRPr/>
            </a:pPr>
            <a:fld id="{A35E9421-0723-4B62-9ECA-7E212D6B6681}" type="slidenum">
              <a:rPr lang="en-US" smtClean="0"/>
              <a:pPr>
                <a:defRPr/>
              </a:pPr>
              <a:t>9</a:t>
            </a:fld>
            <a:r>
              <a:rPr lang="en-US" smtClean="0"/>
              <a:t> of 12</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PPP_SEDUC_TXT_Apple</Template>
  <TotalTime>20478</TotalTime>
  <Words>1024</Words>
  <Application>Microsoft Office PowerPoint</Application>
  <PresentationFormat>On-screen Show (4:3)</PresentationFormat>
  <Paragraphs>191</Paragraphs>
  <Slides>13</Slides>
  <Notes>12</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Default Design</vt:lpstr>
      <vt:lpstr>PowerPoint Presentation</vt:lpstr>
      <vt:lpstr> Life Insurance for Your Clients’  Family, Business, and Estate</vt:lpstr>
      <vt:lpstr>A MUTUAL HOLDING COMPANY STRUCTURE …</vt:lpstr>
      <vt:lpstr>PowerPoint Presentation</vt:lpstr>
      <vt:lpstr>FINANCIAL RATINGS</vt:lpstr>
      <vt:lpstr>PowerPoint Presentation</vt:lpstr>
      <vt:lpstr>PowerPoint Presentation</vt:lpstr>
      <vt:lpstr>RESOURCES &amp; TOOLS</vt:lpstr>
      <vt:lpstr>SPECTRUM OF DIVERSITY</vt:lpstr>
      <vt:lpstr>SALES RANKINGS</vt:lpstr>
      <vt:lpstr>GET TO KNOW US</vt:lpstr>
      <vt:lpstr>PowerPoint Presentation</vt:lpstr>
      <vt:lpstr>PowerPoint Presentation</vt:lpstr>
    </vt:vector>
  </TitlesOfParts>
  <Company>Pacific Life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 Valery</dc:creator>
  <cp:lastModifiedBy>Ken Sapon</cp:lastModifiedBy>
  <cp:revision>284</cp:revision>
  <dcterms:created xsi:type="dcterms:W3CDTF">2007-10-29T19:03:22Z</dcterms:created>
  <dcterms:modified xsi:type="dcterms:W3CDTF">2013-03-01T17:40:35Z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671103</vt:lpwstr>
  </property>
  <property fmtid="{D5CDD505-2E9C-101B-9397-08002B2CF9AE}" pid="3" name="NXPowerLiteVersion">
    <vt:lpwstr>D4.0.0</vt:lpwstr>
  </property>
</Properties>
</file>