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3" r:id="rId2"/>
    <p:sldId id="282" r:id="rId3"/>
    <p:sldId id="264" r:id="rId4"/>
    <p:sldId id="265" r:id="rId5"/>
    <p:sldId id="266" r:id="rId6"/>
    <p:sldId id="267" r:id="rId7"/>
    <p:sldId id="270" r:id="rId8"/>
    <p:sldId id="269" r:id="rId9"/>
    <p:sldId id="268" r:id="rId10"/>
    <p:sldId id="273" r:id="rId11"/>
    <p:sldId id="272" r:id="rId12"/>
    <p:sldId id="275" r:id="rId13"/>
    <p:sldId id="274" r:id="rId14"/>
    <p:sldId id="271" r:id="rId15"/>
    <p:sldId id="284" r:id="rId16"/>
    <p:sldId id="285" r:id="rId17"/>
    <p:sldId id="279" r:id="rId18"/>
    <p:sldId id="276" r:id="rId19"/>
    <p:sldId id="277" r:id="rId20"/>
    <p:sldId id="283" r:id="rId2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D65"/>
    <a:srgbClr val="FFFFFF"/>
    <a:srgbClr val="C8CEF8"/>
    <a:srgbClr val="60798D"/>
    <a:srgbClr val="1A1A19"/>
    <a:srgbClr val="E8DBBA"/>
    <a:srgbClr val="F6F1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83" autoAdjust="0"/>
  </p:normalViewPr>
  <p:slideViewPr>
    <p:cSldViewPr snapToObjects="1">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106" d="100"/>
          <a:sy n="106" d="100"/>
        </p:scale>
        <p:origin x="-3368" y="-12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254" y="0"/>
            <a:ext cx="5919893" cy="464820"/>
          </a:xfrm>
          <a:prstGeom prst="rect">
            <a:avLst/>
          </a:prstGeom>
        </p:spPr>
        <p:txBody>
          <a:bodyPr vert="horz" wrap="square" lIns="0" tIns="0" rIns="0" bIns="0" numCol="1" anchor="ctr" anchorCtr="0" compatLnSpc="1">
            <a:prstTxWarp prst="textNoShape">
              <a:avLst/>
            </a:prstTxWarp>
          </a:bodyPr>
          <a:lstStyle>
            <a:lvl1pPr algn="ctr">
              <a:defRPr sz="1100" cap="small">
                <a:latin typeface="+mj-lt"/>
                <a:ea typeface="ヒラギノ角ゴ Pro W3" pitchFamily="-111" charset="-128"/>
                <a:cs typeface="ヒラギノ角ゴ Pro W3" pitchFamily="-111" charset="-128"/>
              </a:defRPr>
            </a:lvl1pPr>
          </a:lstStyle>
          <a:p>
            <a:pPr>
              <a:defRPr/>
            </a:pPr>
            <a:endParaRPr lang="en-US"/>
          </a:p>
        </p:txBody>
      </p:sp>
      <p:sp>
        <p:nvSpPr>
          <p:cNvPr id="3" name="Date Placeholder 2"/>
          <p:cNvSpPr>
            <a:spLocks noGrp="1"/>
          </p:cNvSpPr>
          <p:nvPr>
            <p:ph type="dt" sz="quarter" idx="1"/>
          </p:nvPr>
        </p:nvSpPr>
        <p:spPr>
          <a:xfrm>
            <a:off x="545253" y="8909051"/>
            <a:ext cx="623147" cy="282443"/>
          </a:xfrm>
          <a:prstGeom prst="rect">
            <a:avLst/>
          </a:prstGeom>
        </p:spPr>
        <p:txBody>
          <a:bodyPr vert="horz" wrap="square" lIns="0" tIns="0" rIns="0" bIns="0" numCol="1" anchor="b" anchorCtr="0" compatLnSpc="1">
            <a:prstTxWarp prst="textNoShape">
              <a:avLst/>
            </a:prstTxWarp>
          </a:bodyPr>
          <a:lstStyle>
            <a:lvl1pPr algn="l">
              <a:defRPr sz="1000">
                <a:latin typeface="+mj-lt"/>
                <a:ea typeface="ヒラギノ角ゴ Pro W3" pitchFamily="-111" charset="-128"/>
                <a:cs typeface="ヒラギノ角ゴ Pro W3" pitchFamily="-111" charset="-128"/>
              </a:defRPr>
            </a:lvl1pPr>
          </a:lstStyle>
          <a:p>
            <a:pPr>
              <a:defRPr/>
            </a:pPr>
            <a:fld id="{ADA19569-49C2-4D83-BC7C-CFB795859BB7}" type="datetime1">
              <a:rPr lang="en-US"/>
              <a:pPr>
                <a:defRPr/>
              </a:pPr>
              <a:t>8/14/2012</a:t>
            </a:fld>
            <a:r>
              <a:rPr lang="en-US"/>
              <a:t>   </a:t>
            </a:r>
            <a:endParaRPr lang="en-US" dirty="0"/>
          </a:p>
        </p:txBody>
      </p:sp>
      <p:sp>
        <p:nvSpPr>
          <p:cNvPr id="5" name="Slide Number Placeholder 4"/>
          <p:cNvSpPr>
            <a:spLocks noGrp="1"/>
          </p:cNvSpPr>
          <p:nvPr>
            <p:ph type="sldNum" sz="quarter" idx="3"/>
          </p:nvPr>
        </p:nvSpPr>
        <p:spPr>
          <a:xfrm>
            <a:off x="5842000" y="8900981"/>
            <a:ext cx="623147" cy="282442"/>
          </a:xfrm>
          <a:prstGeom prst="rect">
            <a:avLst/>
          </a:prstGeom>
        </p:spPr>
        <p:txBody>
          <a:bodyPr vert="horz" wrap="square" lIns="0" tIns="0" rIns="0" bIns="0" numCol="1" anchor="b" anchorCtr="0" compatLnSpc="1">
            <a:prstTxWarp prst="textNoShape">
              <a:avLst/>
            </a:prstTxWarp>
          </a:bodyPr>
          <a:lstStyle>
            <a:lvl1pPr algn="r">
              <a:defRPr sz="1000">
                <a:latin typeface="+mj-lt"/>
                <a:ea typeface="ヒラギノ角ゴ Pro W3" pitchFamily="-111" charset="-128"/>
                <a:cs typeface="ヒラギノ角ゴ Pro W3" pitchFamily="-111" charset="-128"/>
              </a:defRPr>
            </a:lvl1pPr>
          </a:lstStyle>
          <a:p>
            <a:pPr>
              <a:defRPr/>
            </a:pPr>
            <a:fld id="{AE9DE58D-FB08-4CC0-A33A-5385DCA4A059}" type="slidenum">
              <a:rPr lang="en-US"/>
              <a:pPr>
                <a:defRPr/>
              </a:pPr>
              <a:t>‹#›</a:t>
            </a:fld>
            <a:endParaRPr lang="en-US" dirty="0"/>
          </a:p>
        </p:txBody>
      </p:sp>
      <p:cxnSp>
        <p:nvCxnSpPr>
          <p:cNvPr id="7" name="Straight Connector 6"/>
          <p:cNvCxnSpPr/>
          <p:nvPr/>
        </p:nvCxnSpPr>
        <p:spPr>
          <a:xfrm>
            <a:off x="545254" y="8715375"/>
            <a:ext cx="5919893" cy="1614"/>
          </a:xfrm>
          <a:prstGeom prst="line">
            <a:avLst/>
          </a:prstGeom>
          <a:ln w="6350">
            <a:solidFill>
              <a:srgbClr val="1A1A19"/>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545254" y="8758953"/>
            <a:ext cx="5919893" cy="142028"/>
          </a:xfrm>
          <a:prstGeom prst="rect">
            <a:avLst/>
          </a:prstGeom>
          <a:noFill/>
        </p:spPr>
        <p:txBody>
          <a:bodyPr lIns="0" tIns="0" rIns="0" bIns="0" anchor="b">
            <a:spAutoFit/>
          </a:bodyPr>
          <a:lstStyle/>
          <a:p>
            <a:pPr algn="ctr">
              <a:defRPr/>
            </a:pPr>
            <a:r>
              <a:rPr lang="en-US" sz="900" i="1" dirty="0">
                <a:latin typeface="+mj-lt"/>
                <a:ea typeface="ヒラギノ角ゴ Pro W3" pitchFamily="-111" charset="-128"/>
                <a:cs typeface="ヒラギノ角ゴ Pro W3" pitchFamily="-111" charset="-128"/>
              </a:rPr>
              <a:t>Products and financial services provided by</a:t>
            </a:r>
          </a:p>
        </p:txBody>
      </p:sp>
      <p:sp>
        <p:nvSpPr>
          <p:cNvPr id="10" name="Footer Placeholder 9"/>
          <p:cNvSpPr>
            <a:spLocks noGrp="1"/>
          </p:cNvSpPr>
          <p:nvPr>
            <p:ph type="ftr" sz="quarter" idx="2"/>
          </p:nvPr>
        </p:nvSpPr>
        <p:spPr>
          <a:xfrm>
            <a:off x="545254" y="8444230"/>
            <a:ext cx="5919893" cy="271145"/>
          </a:xfrm>
          <a:prstGeom prst="rect">
            <a:avLst/>
          </a:prstGeom>
        </p:spPr>
        <p:txBody>
          <a:bodyPr vert="horz" lIns="0" tIns="0" rIns="0" bIns="0" rtlCol="0" anchor="ctr" anchorCtr="0"/>
          <a:lstStyle>
            <a:lvl1pPr algn="l">
              <a:defRPr sz="900" b="1">
                <a:latin typeface="Arial" pitchFamily="-111" charset="0"/>
                <a:ea typeface="ヒラギノ角ゴ Pro W3" pitchFamily="-111" charset="-128"/>
                <a:cs typeface="ヒラギノ角ゴ Pro W3" pitchFamily="-111" charset="-128"/>
              </a:defRPr>
            </a:lvl1pPr>
          </a:lstStyle>
          <a:p>
            <a:pPr>
              <a:defRPr/>
            </a:pPr>
            <a:r>
              <a:rPr lang="en-US"/>
              <a:t>For company and recruiting use only. Not for public distribution.</a:t>
            </a:r>
            <a:endParaRPr lang="en-US" dirty="0"/>
          </a:p>
        </p:txBody>
      </p:sp>
      <p:sp>
        <p:nvSpPr>
          <p:cNvPr id="12" name="TextBox 11"/>
          <p:cNvSpPr txBox="1"/>
          <p:nvPr/>
        </p:nvSpPr>
        <p:spPr>
          <a:xfrm>
            <a:off x="545254" y="8909050"/>
            <a:ext cx="5919893" cy="203359"/>
          </a:xfrm>
          <a:prstGeom prst="rect">
            <a:avLst/>
          </a:prstGeom>
          <a:noFill/>
        </p:spPr>
        <p:txBody>
          <a:bodyPr lIns="0" tIns="0" rIns="0" bIns="0" anchor="b">
            <a:spAutoFit/>
          </a:bodyPr>
          <a:lstStyle/>
          <a:p>
            <a:pPr algn="ctr">
              <a:defRPr/>
            </a:pPr>
            <a:r>
              <a:rPr lang="en-US" sz="1300" cap="small" dirty="0">
                <a:latin typeface="+mj-lt"/>
                <a:ea typeface="ヒラギノ角ゴ Pro W3" pitchFamily="-111" charset="-128"/>
                <a:cs typeface="ヒラギノ角ゴ Pro W3" pitchFamily="-111" charset="-128"/>
              </a:rPr>
              <a:t>The State Life Insurance Company</a:t>
            </a:r>
            <a:endParaRPr lang="en-US" sz="1300" cap="small" baseline="30000" dirty="0">
              <a:latin typeface="+mj-lt"/>
              <a:ea typeface="ヒラギノ角ゴ Pro W3" pitchFamily="-111" charset="-128"/>
              <a:cs typeface="ヒラギノ角ゴ Pro W3" pitchFamily="-111" charset="-128"/>
            </a:endParaRP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254" y="0"/>
            <a:ext cx="5919893" cy="464820"/>
          </a:xfrm>
          <a:prstGeom prst="rect">
            <a:avLst/>
          </a:prstGeom>
        </p:spPr>
        <p:txBody>
          <a:bodyPr vert="horz" wrap="square" lIns="93177" tIns="0" rIns="93177" bIns="0" numCol="1" anchor="ctr" anchorCtr="0" compatLnSpc="1">
            <a:prstTxWarp prst="textNoShape">
              <a:avLst/>
            </a:prstTxWarp>
          </a:bodyPr>
          <a:lstStyle>
            <a:lvl1pPr algn="ctr">
              <a:defRPr sz="1200" cap="small">
                <a:latin typeface="Georgia"/>
                <a:ea typeface="ヒラギノ角ゴ Pro W3" pitchFamily="-111" charset="-128"/>
                <a:cs typeface="Georgia"/>
              </a:defRPr>
            </a:lvl1pPr>
          </a:lstStyle>
          <a:p>
            <a:pPr>
              <a:defRPr/>
            </a:pPr>
            <a:endParaRPr lang="en-US"/>
          </a:p>
        </p:txBody>
      </p:sp>
      <p:sp>
        <p:nvSpPr>
          <p:cNvPr id="3" name="Date Placeholder 2"/>
          <p:cNvSpPr>
            <a:spLocks noGrp="1"/>
          </p:cNvSpPr>
          <p:nvPr>
            <p:ph type="dt" idx="1"/>
          </p:nvPr>
        </p:nvSpPr>
        <p:spPr>
          <a:xfrm>
            <a:off x="545253" y="8900981"/>
            <a:ext cx="623147" cy="282442"/>
          </a:xfrm>
          <a:prstGeom prst="rect">
            <a:avLst/>
          </a:prstGeom>
        </p:spPr>
        <p:txBody>
          <a:bodyPr vert="horz" wrap="square" lIns="0" tIns="0" rIns="0" bIns="0" numCol="1" anchor="b" anchorCtr="0" compatLnSpc="1">
            <a:prstTxWarp prst="textNoShape">
              <a:avLst/>
            </a:prstTxWarp>
          </a:bodyPr>
          <a:lstStyle>
            <a:lvl1pPr algn="l">
              <a:defRPr sz="1000">
                <a:latin typeface="Georgia"/>
                <a:ea typeface="ヒラギノ角ゴ Pro W3" pitchFamily="-111" charset="-128"/>
                <a:cs typeface="Georgia"/>
              </a:defRPr>
            </a:lvl1pPr>
          </a:lstStyle>
          <a:p>
            <a:pPr>
              <a:defRPr/>
            </a:pPr>
            <a:fld id="{F27C673A-11E1-4913-8953-3124349756C9}" type="datetime1">
              <a:rPr lang="en-US"/>
              <a:pPr>
                <a:defRPr/>
              </a:pPr>
              <a:t>8/14/2012</a:t>
            </a:fld>
            <a:endParaRPr lang="en-US" dirty="0"/>
          </a:p>
        </p:txBody>
      </p:sp>
      <p:sp>
        <p:nvSpPr>
          <p:cNvPr id="4" name="Slide Image Placeholder 3"/>
          <p:cNvSpPr>
            <a:spLocks noGrp="1" noRot="1" noChangeAspect="1"/>
          </p:cNvSpPr>
          <p:nvPr>
            <p:ph type="sldImg" idx="2"/>
          </p:nvPr>
        </p:nvSpPr>
        <p:spPr>
          <a:xfrm>
            <a:off x="1181100" y="542925"/>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545254" y="4183380"/>
            <a:ext cx="5919893" cy="4183380"/>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545254" y="8445844"/>
            <a:ext cx="5919893" cy="271145"/>
          </a:xfrm>
          <a:prstGeom prst="rect">
            <a:avLst/>
          </a:prstGeom>
        </p:spPr>
        <p:txBody>
          <a:bodyPr vert="horz" wrap="square" lIns="0" tIns="0" rIns="93177" bIns="0" numCol="1" anchor="ctr" anchorCtr="0" compatLnSpc="1">
            <a:prstTxWarp prst="textNoShape">
              <a:avLst/>
            </a:prstTxWarp>
          </a:bodyPr>
          <a:lstStyle>
            <a:lvl1pPr>
              <a:defRPr sz="1100" b="1">
                <a:latin typeface="Arial"/>
                <a:ea typeface="ヒラギノ角ゴ Pro W3" pitchFamily="-111" charset="-128"/>
                <a:cs typeface="Arial"/>
              </a:defRPr>
            </a:lvl1pPr>
          </a:lstStyle>
          <a:p>
            <a:pPr>
              <a:defRPr/>
            </a:pPr>
            <a:r>
              <a:rPr lang="en-US"/>
              <a:t>For company and recruiting use only. Not for public distribution.</a:t>
            </a:r>
            <a:endParaRPr lang="en-US" dirty="0"/>
          </a:p>
        </p:txBody>
      </p:sp>
      <p:sp>
        <p:nvSpPr>
          <p:cNvPr id="7" name="Slide Number Placeholder 6"/>
          <p:cNvSpPr>
            <a:spLocks noGrp="1"/>
          </p:cNvSpPr>
          <p:nvPr>
            <p:ph type="sldNum" sz="quarter" idx="5"/>
          </p:nvPr>
        </p:nvSpPr>
        <p:spPr>
          <a:xfrm>
            <a:off x="5842000" y="8921962"/>
            <a:ext cx="623147" cy="282443"/>
          </a:xfrm>
          <a:prstGeom prst="rect">
            <a:avLst/>
          </a:prstGeom>
        </p:spPr>
        <p:txBody>
          <a:bodyPr vert="horz" wrap="square" lIns="93177" tIns="0" rIns="0" bIns="0" numCol="1" anchor="b" anchorCtr="0" compatLnSpc="1">
            <a:prstTxWarp prst="textNoShape">
              <a:avLst/>
            </a:prstTxWarp>
          </a:bodyPr>
          <a:lstStyle>
            <a:lvl1pPr algn="r">
              <a:defRPr sz="1000">
                <a:latin typeface="Georgia"/>
                <a:ea typeface="ヒラギノ角ゴ Pro W3" pitchFamily="-111" charset="-128"/>
                <a:cs typeface="Georgia"/>
              </a:defRPr>
            </a:lvl1pPr>
          </a:lstStyle>
          <a:p>
            <a:pPr>
              <a:defRPr/>
            </a:pPr>
            <a:fld id="{80AD1B41-2306-46F8-9DF4-0BEE571C4640}" type="slidenum">
              <a:rPr lang="en-US"/>
              <a:pPr>
                <a:defRPr/>
              </a:pPr>
              <a:t>‹#›</a:t>
            </a:fld>
            <a:endParaRPr lang="en-US" dirty="0"/>
          </a:p>
        </p:txBody>
      </p:sp>
      <p:cxnSp>
        <p:nvCxnSpPr>
          <p:cNvPr id="17" name="Straight Connector 16"/>
          <p:cNvCxnSpPr/>
          <p:nvPr/>
        </p:nvCxnSpPr>
        <p:spPr>
          <a:xfrm>
            <a:off x="545254" y="8715375"/>
            <a:ext cx="5919893" cy="1614"/>
          </a:xfrm>
          <a:prstGeom prst="line">
            <a:avLst/>
          </a:prstGeom>
          <a:ln w="6350">
            <a:solidFill>
              <a:srgbClr val="1A1A19"/>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45254" y="8758953"/>
            <a:ext cx="5919893" cy="142028"/>
          </a:xfrm>
          <a:prstGeom prst="rect">
            <a:avLst/>
          </a:prstGeom>
          <a:noFill/>
        </p:spPr>
        <p:txBody>
          <a:bodyPr lIns="0" tIns="0" rIns="0" bIns="0" anchor="b">
            <a:spAutoFit/>
          </a:bodyPr>
          <a:lstStyle/>
          <a:p>
            <a:pPr algn="ctr">
              <a:defRPr/>
            </a:pPr>
            <a:r>
              <a:rPr lang="en-US" sz="900" i="1" dirty="0">
                <a:latin typeface="+mj-lt"/>
                <a:ea typeface="ヒラギノ角ゴ Pro W3" pitchFamily="-111" charset="-128"/>
                <a:cs typeface="ヒラギノ角ゴ Pro W3" pitchFamily="-111" charset="-128"/>
              </a:rPr>
              <a:t>Products and financial services provided by</a:t>
            </a:r>
          </a:p>
        </p:txBody>
      </p:sp>
      <p:sp>
        <p:nvSpPr>
          <p:cNvPr id="19" name="TextBox 18"/>
          <p:cNvSpPr txBox="1"/>
          <p:nvPr/>
        </p:nvSpPr>
        <p:spPr>
          <a:xfrm>
            <a:off x="545254" y="8909050"/>
            <a:ext cx="5919893" cy="203359"/>
          </a:xfrm>
          <a:prstGeom prst="rect">
            <a:avLst/>
          </a:prstGeom>
          <a:noFill/>
        </p:spPr>
        <p:txBody>
          <a:bodyPr lIns="0" tIns="0" rIns="0" bIns="0" anchor="b">
            <a:spAutoFit/>
          </a:bodyPr>
          <a:lstStyle/>
          <a:p>
            <a:pPr algn="ctr">
              <a:defRPr/>
            </a:pPr>
            <a:r>
              <a:rPr lang="en-US" sz="1300" cap="small" dirty="0">
                <a:latin typeface="+mj-lt"/>
                <a:ea typeface="ヒラギノ角ゴ Pro W3" pitchFamily="-111" charset="-128"/>
                <a:cs typeface="ヒラギノ角ゴ Pro W3" pitchFamily="-111" charset="-128"/>
              </a:rPr>
              <a:t>The State Life Insurance Company</a:t>
            </a:r>
            <a:endParaRPr lang="en-US" sz="1300" cap="small" baseline="30000" dirty="0">
              <a:latin typeface="+mj-lt"/>
              <a:ea typeface="ヒラギノ角ゴ Pro W3" pitchFamily="-111" charset="-128"/>
              <a:cs typeface="ヒラギノ角ゴ Pro W3" pitchFamily="-111" charset="-128"/>
            </a:endParaRPr>
          </a:p>
        </p:txBody>
      </p:sp>
    </p:spTree>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r>
              <a:rPr lang="en-US" dirty="0" smtClean="0">
                <a:ea typeface="ヒラギノ角ゴ Pro W3"/>
                <a:cs typeface="ヒラギノ角ゴ Pro W3"/>
              </a:rPr>
              <a:t>Welcome, and thank you for</a:t>
            </a:r>
            <a:r>
              <a:rPr lang="en-US" baseline="0" dirty="0" smtClean="0">
                <a:ea typeface="ヒラギノ角ゴ Pro W3"/>
                <a:cs typeface="ヒラギノ角ゴ Pro W3"/>
              </a:rPr>
              <a:t> attending.</a:t>
            </a:r>
          </a:p>
          <a:p>
            <a:endParaRPr lang="en-US" baseline="0" dirty="0" smtClean="0">
              <a:ea typeface="ヒラギノ角ゴ Pro W3"/>
              <a:cs typeface="ヒラギノ角ゴ Pro W3"/>
            </a:endParaRPr>
          </a:p>
          <a:p>
            <a:r>
              <a:rPr lang="en-US" baseline="0" dirty="0" smtClean="0">
                <a:ea typeface="ヒラギノ角ゴ Pro W3"/>
                <a:cs typeface="ヒラギノ角ゴ Pro W3"/>
              </a:rPr>
              <a:t>Today we will be discussing retirement, preparing to live a long life, and protecting your retirement nest egg from the costs associated with end-of-life care.</a:t>
            </a:r>
            <a:endParaRPr lang="en-US" dirty="0" smtClean="0">
              <a:ea typeface="ヒラギノ角ゴ Pro W3"/>
              <a:cs typeface="ヒラギノ角ゴ Pro W3"/>
            </a:endParaRPr>
          </a:p>
        </p:txBody>
      </p:sp>
      <p:sp>
        <p:nvSpPr>
          <p:cNvPr id="36868" name="Footer Placeholder 3"/>
          <p:cNvSpPr>
            <a:spLocks noGrp="1"/>
          </p:cNvSpPr>
          <p:nvPr>
            <p:ph type="ftr" sz="quarter" idx="4"/>
          </p:nvPr>
        </p:nvSpPr>
        <p:spPr bwMode="auto">
          <a:noFill/>
          <a:ln>
            <a:miter lim="800000"/>
            <a:headEnd/>
            <a:tailEnd/>
          </a:ln>
        </p:spPr>
        <p:txBody>
          <a:bodyPr/>
          <a:lstStyle/>
          <a:p>
            <a:r>
              <a:rPr lang="en-US" smtClean="0">
                <a:latin typeface="Arial" pitchFamily="34" charset="0"/>
                <a:ea typeface="ヒラギノ角ゴ Pro W3"/>
                <a:cs typeface="Arial" pitchFamily="34" charset="0"/>
              </a:rPr>
              <a:t>For company and recruiting use only. Not for public distribution.</a:t>
            </a:r>
          </a:p>
        </p:txBody>
      </p:sp>
      <p:sp>
        <p:nvSpPr>
          <p:cNvPr id="36869" name="Slide Number Placeholder 4"/>
          <p:cNvSpPr>
            <a:spLocks noGrp="1"/>
          </p:cNvSpPr>
          <p:nvPr>
            <p:ph type="sldNum" sz="quarter" idx="5"/>
          </p:nvPr>
        </p:nvSpPr>
        <p:spPr bwMode="auto">
          <a:noFill/>
          <a:ln>
            <a:miter lim="800000"/>
            <a:headEnd/>
            <a:tailEnd/>
          </a:ln>
        </p:spPr>
        <p:txBody>
          <a:bodyPr/>
          <a:lstStyle/>
          <a:p>
            <a:fld id="{D8E6E922-A054-44D8-B211-B53318F360E0}" type="slidenum">
              <a:rPr lang="en-US" smtClean="0">
                <a:latin typeface="Georgia" pitchFamily="18" charset="0"/>
                <a:ea typeface="ヒラギノ角ゴ Pro W3"/>
                <a:cs typeface="ヒラギノ角ゴ Pro W3"/>
              </a:rPr>
              <a:pPr/>
              <a:t>1</a:t>
            </a:fld>
            <a:endParaRPr lang="en-US" smtClean="0">
              <a:latin typeface="Georgia" pitchFamily="18" charset="0"/>
              <a:ea typeface="ヒラギノ角ゴ Pro W3"/>
              <a:cs typeface="ヒラギノ角ゴ Pro W3"/>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several ways to fund extended health care that we will examine.</a:t>
            </a:r>
          </a:p>
          <a:p>
            <a:endParaRPr lang="en-US" baseline="0" dirty="0" smtClean="0"/>
          </a:p>
          <a:p>
            <a:pPr>
              <a:buFont typeface="Arial" pitchFamily="34" charset="0"/>
              <a:buChar char="•"/>
            </a:pPr>
            <a:r>
              <a:rPr lang="en-US" baseline="0" dirty="0" smtClean="0"/>
              <a:t>Long-term care insurance</a:t>
            </a:r>
          </a:p>
          <a:p>
            <a:pPr>
              <a:buFont typeface="Arial" pitchFamily="34" charset="0"/>
              <a:buChar char="•"/>
            </a:pPr>
            <a:r>
              <a:rPr lang="en-US" baseline="0" dirty="0" smtClean="0"/>
              <a:t>Government programs</a:t>
            </a:r>
          </a:p>
          <a:p>
            <a:pPr>
              <a:buFont typeface="Arial" pitchFamily="34" charset="0"/>
              <a:buChar char="•"/>
            </a:pPr>
            <a:r>
              <a:rPr lang="en-US" baseline="0" dirty="0" smtClean="0"/>
              <a:t>Self-funding</a:t>
            </a:r>
          </a:p>
          <a:p>
            <a:pPr>
              <a:buFont typeface="Arial" pitchFamily="34" charset="0"/>
              <a:buChar char="•"/>
            </a:pPr>
            <a:r>
              <a:rPr lang="en-US" baseline="0" dirty="0" smtClean="0"/>
              <a:t>Asset-based long-term care strategies</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Long-term care</a:t>
            </a:r>
            <a:r>
              <a:rPr lang="en-US" baseline="0" dirty="0" smtClean="0"/>
              <a:t> insurance can be a great way to prepare for extended care—if care is needed.  The problem is that we have no way of knowing if it will.</a:t>
            </a:r>
          </a:p>
          <a:p>
            <a:endParaRPr lang="en-US" baseline="0" dirty="0" smtClean="0"/>
          </a:p>
          <a:p>
            <a:r>
              <a:rPr lang="en-US" baseline="0" dirty="0" smtClean="0"/>
              <a:t>Many don’t like the idea of another bill to pay and qualifying for coverage can be a challenge.  Long-term care insurance also brings the possibility of future premium increases—potentially making an affordable premium, unaffordable in the future.</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have likely heard of Medicare and Medicaid.</a:t>
            </a:r>
          </a:p>
          <a:p>
            <a:endParaRPr lang="en-US" baseline="0" dirty="0" smtClean="0"/>
          </a:p>
          <a:p>
            <a:r>
              <a:rPr lang="en-US" baseline="0" dirty="0" smtClean="0"/>
              <a:t>Medicare only provides rehabilitative services.  It does not pay for long-term care.</a:t>
            </a:r>
          </a:p>
          <a:p>
            <a:endParaRPr lang="en-US" baseline="0" dirty="0" smtClean="0"/>
          </a:p>
          <a:p>
            <a:r>
              <a:rPr lang="en-US" baseline="0" dirty="0" smtClean="0"/>
              <a:t>Medicaid is a government program that does pay for long-term care, however, it is needs-based.  Benefits can vary from state to state and you must first spend-down you own assets before qualifying. In addition, popular care options like assisted living and home care may not be available. </a:t>
            </a:r>
          </a:p>
          <a:p>
            <a:endParaRPr lang="en-US" baseline="0" dirty="0" smtClean="0"/>
          </a:p>
          <a:p>
            <a:r>
              <a:rPr lang="en-US" baseline="0" dirty="0" smtClean="0"/>
              <a:t>In the end, there is also a loss of choice and control.</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haven’t prepared</a:t>
            </a:r>
            <a:r>
              <a:rPr lang="en-US" baseline="0" dirty="0" smtClean="0"/>
              <a:t> for extended care, or do not feel the need to, what you are doing is called self funding.  It means that if there is an extended care need, you will bear the entire cost and risk. </a:t>
            </a:r>
          </a:p>
          <a:p>
            <a:endParaRPr lang="en-US" baseline="0" dirty="0" smtClean="0"/>
          </a:p>
          <a:p>
            <a:r>
              <a:rPr lang="en-US" baseline="0" dirty="0" smtClean="0"/>
              <a:t>Assets can be set aside “just in case”, however the problem is not being able to know how much is “enough”.</a:t>
            </a:r>
          </a:p>
          <a:p>
            <a:endParaRPr lang="en-US" baseline="0" dirty="0" smtClean="0"/>
          </a:p>
          <a:p>
            <a:r>
              <a:rPr lang="en-US" baseline="0" dirty="0" smtClean="0"/>
              <a:t>Some people can afford to absorb the cost of a few years of care, but what if the need becomes catastrophic?  What if care lasts 10 years?</a:t>
            </a: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option is called asset-based long-term care.</a:t>
            </a:r>
          </a:p>
          <a:p>
            <a:endParaRPr lang="en-US" dirty="0" smtClean="0"/>
          </a:p>
          <a:p>
            <a:r>
              <a:rPr lang="en-US" dirty="0" smtClean="0"/>
              <a:t>Asset-based long-term</a:t>
            </a:r>
            <a:r>
              <a:rPr lang="en-US" baseline="0" dirty="0" smtClean="0"/>
              <a:t> care consists of specific insurance products based upon life insurance and annuities.  Some advantages they offer include: income-tax free care benefits, benefits even if care is never needed, and the ability to obtain premiums that are guaranteed to never increase.</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dirty="0" smtClean="0">
                <a:latin typeface="Times New Roman" pitchFamily="18" charset="0"/>
                <a:ea typeface="ＭＳ Ｐゴシック" pitchFamily="-108" charset="-128"/>
              </a:rPr>
              <a:t>Here is a visual of how life</a:t>
            </a:r>
            <a:r>
              <a:rPr lang="en-US" sz="1200" baseline="0" dirty="0" smtClean="0">
                <a:latin typeface="Times New Roman" pitchFamily="18" charset="0"/>
                <a:ea typeface="ＭＳ Ｐゴシック" pitchFamily="-108" charset="-128"/>
              </a:rPr>
              <a:t> insurance-based long-term care insurance can work. In this example, optional lifetime LTC benefits can be paid for with an additional annual premium.</a:t>
            </a:r>
            <a:endParaRPr lang="en-US" sz="1200" dirty="0" smtClean="0">
              <a:latin typeface="Times New Roman" pitchFamily="18" charset="0"/>
              <a:ea typeface="ＭＳ Ｐゴシック" pitchFamily="-108" charset="-128"/>
            </a:endParaRPr>
          </a:p>
          <a:p>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dirty="0" smtClean="0">
                <a:latin typeface="Times New Roman" pitchFamily="18" charset="0"/>
                <a:ea typeface="ＭＳ Ｐゴシック" pitchFamily="-108" charset="-128"/>
              </a:rPr>
              <a:t>Here is another visual of how life</a:t>
            </a:r>
            <a:r>
              <a:rPr lang="en-US" sz="1200" baseline="0" dirty="0" smtClean="0">
                <a:latin typeface="Times New Roman" pitchFamily="18" charset="0"/>
                <a:ea typeface="ＭＳ Ｐゴシック" pitchFamily="-108" charset="-128"/>
              </a:rPr>
              <a:t> insurance-based long-term care insurance can work.  In this example, a portion of the premium is used to pay a single premium for optional lifetime benefits.  This method avoids on-going annual premiums.</a:t>
            </a:r>
            <a:endParaRPr lang="en-US" sz="1200" dirty="0" smtClean="0">
              <a:latin typeface="Times New Roman" pitchFamily="18" charset="0"/>
              <a:ea typeface="ＭＳ Ｐゴシック" pitchFamily="-108" charset="-128"/>
            </a:endParaRPr>
          </a:p>
          <a:p>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82688" y="698500"/>
            <a:ext cx="4648200" cy="3486150"/>
          </a:xfrm>
          <a:solidFill>
            <a:srgbClr val="FFFFFF"/>
          </a:solidFill>
          <a:ln/>
        </p:spPr>
      </p:sp>
      <p:sp>
        <p:nvSpPr>
          <p:cNvPr id="44035" name="Rectangle 3"/>
          <p:cNvSpPr>
            <a:spLocks noGrp="1" noChangeArrowheads="1"/>
          </p:cNvSpPr>
          <p:nvPr>
            <p:ph type="body" idx="1"/>
          </p:nvPr>
        </p:nvSpPr>
        <p:spPr>
          <a:xfrm>
            <a:off x="934720" y="4416425"/>
            <a:ext cx="5140960" cy="4181475"/>
          </a:xfrm>
          <a:solidFill>
            <a:srgbClr val="FFFFFF"/>
          </a:solidFill>
          <a:ln>
            <a:solidFill>
              <a:srgbClr val="000000"/>
            </a:solidFill>
          </a:ln>
        </p:spPr>
        <p:txBody>
          <a:bodyPr lIns="88975" tIns="44488" rIns="88975" bIns="44488"/>
          <a:lstStyle/>
          <a:p>
            <a:pPr>
              <a:spcBef>
                <a:spcPct val="0"/>
              </a:spcBef>
            </a:pPr>
            <a:r>
              <a:rPr lang="en-US" sz="2400" dirty="0" smtClean="0">
                <a:latin typeface="Times" pitchFamily="18" charset="0"/>
                <a:ea typeface="ＭＳ Ｐゴシック" pitchFamily="-108" charset="-128"/>
              </a:rPr>
              <a:t>Here is an example of how an annuity-based long-term care insurance can work. Note that certain products</a:t>
            </a:r>
            <a:r>
              <a:rPr lang="en-US" sz="2400" baseline="0" dirty="0" smtClean="0">
                <a:latin typeface="Times" pitchFamily="18" charset="0"/>
                <a:ea typeface="ＭＳ Ｐゴシック" pitchFamily="-108" charset="-128"/>
              </a:rPr>
              <a:t> can also offer income-tax free withdrawals for qualifying care expenses. These annuities must meet the guidelines outlined in the Pension Protection Act.</a:t>
            </a:r>
            <a:endParaRPr lang="en-US" sz="2400" dirty="0" smtClean="0">
              <a:latin typeface="Times" pitchFamily="18" charset="0"/>
              <a:ea typeface="ＭＳ Ｐゴシック" pitchFamily="-108"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Regardless of the path</a:t>
            </a:r>
            <a:r>
              <a:rPr lang="en-US" baseline="0" dirty="0" smtClean="0"/>
              <a:t> you choose, it’s important to be prepared for extended health care.  Remember, it about your future and your family’s. </a:t>
            </a:r>
          </a:p>
          <a:p>
            <a:endParaRPr lang="en-US" baseline="0" dirty="0" smtClean="0"/>
          </a:p>
          <a:p>
            <a:r>
              <a:rPr lang="en-US" baseline="0" dirty="0" smtClean="0"/>
              <a:t>The good news is that options exist and being prepared </a:t>
            </a:r>
            <a:r>
              <a:rPr lang="en-US" baseline="0" smtClean="0"/>
              <a:t>can help lessen </a:t>
            </a:r>
            <a:r>
              <a:rPr lang="en-US" baseline="0" dirty="0" smtClean="0"/>
              <a:t>the impact. </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next step is to</a:t>
            </a:r>
            <a:r>
              <a:rPr lang="en-US" baseline="0" dirty="0" smtClean="0"/>
              <a:t> speak with a trusted professional about your specific situation.</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we begin,</a:t>
            </a:r>
            <a:r>
              <a:rPr lang="en-US" baseline="0" dirty="0" smtClean="0"/>
              <a:t> please allow me to share with you a few points that you should keep in mind during the presentation.</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for attending.   </a:t>
            </a:r>
            <a:r>
              <a:rPr lang="en-US" baseline="0" dirty="0" smtClean="0"/>
              <a:t> I will be happy to answer any questions you may have.</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thinking about retirement, and specifically how to pay for it, it’s important to distinguish between assets and income.</a:t>
            </a:r>
          </a:p>
          <a:p>
            <a:endParaRPr lang="en-US" baseline="0" dirty="0" smtClean="0"/>
          </a:p>
          <a:p>
            <a:r>
              <a:rPr lang="en-US" baseline="0" dirty="0" smtClean="0"/>
              <a:t>Assets can be thought of as relating to your legacy, to gifting and the next generation.  Asset can be used to create income, but are not typically used to fund daily expenses.</a:t>
            </a:r>
          </a:p>
          <a:p>
            <a:endParaRPr lang="en-US" baseline="0" dirty="0" smtClean="0"/>
          </a:p>
          <a:p>
            <a:r>
              <a:rPr lang="en-US" baseline="0" dirty="0" smtClean="0"/>
              <a:t>Income correlates to your lifestyle and standard of living.  Income is what pays your living expenses, funds your travel and fun.</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a:t>
            </a:r>
            <a:r>
              <a:rPr lang="en-US" baseline="0" dirty="0" smtClean="0"/>
              <a:t> proper planning, income can be generated to meet your retirement needs. However, there are three things that can make income insufficient in the future.</a:t>
            </a:r>
          </a:p>
          <a:p>
            <a:endParaRPr lang="en-US" baseline="0" dirty="0" smtClean="0"/>
          </a:p>
          <a:p>
            <a:r>
              <a:rPr lang="en-US" baseline="0" dirty="0" smtClean="0"/>
              <a:t>Inflation can lower the value of your income.  Market downturns can as well.  Health care might have the most significant and lasting impact due to the large costs associated with it.  And what if care is needed for an extended period of time?</a:t>
            </a:r>
          </a:p>
          <a:p>
            <a:endParaRPr lang="en-US" baseline="0" dirty="0" smtClean="0"/>
          </a:p>
          <a:p>
            <a:r>
              <a:rPr lang="en-US" baseline="0" dirty="0" smtClean="0"/>
              <a:t>Income that was once completely sufficient to fund a comfortable retirement and lifestyle, may be wholly insufficient when there is an extended care need.</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Extended care, or long-term care,</a:t>
            </a:r>
            <a:r>
              <a:rPr lang="en-US" baseline="0" dirty="0" smtClean="0"/>
              <a:t> means that assistance is required with the activities of daily living of there is a cognitive impairment.  Examples of activities of daily living include dressing yourself, feeding yourself and toileting.  Cognitive impairments include Alzheimer’s and Dementia.</a:t>
            </a:r>
          </a:p>
          <a:p>
            <a:endParaRPr lang="en-US" baseline="0" dirty="0" smtClean="0"/>
          </a:p>
          <a:p>
            <a:r>
              <a:rPr lang="en-US" baseline="0" dirty="0" smtClean="0"/>
              <a:t>A common misconception is that extended care means going to a nursing home.  That is not necessarily the case.  Most of you would prefer to receive care in your own home and there are more options than ever to facilitate those types of care.</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just</a:t>
            </a:r>
            <a:r>
              <a:rPr lang="en-US" baseline="0" dirty="0" smtClean="0"/>
              <a:t> discussed what extended care is technically.  Now let’s talk about what it means.</a:t>
            </a:r>
          </a:p>
          <a:p>
            <a:endParaRPr lang="en-US" baseline="0" dirty="0" smtClean="0"/>
          </a:p>
          <a:p>
            <a:r>
              <a:rPr lang="en-US" baseline="0" dirty="0" smtClean="0"/>
              <a:t>Practically speaking, extended care provides the ability to live out the last phase of our lives as comfortably and with as much dignity as possible.</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Being</a:t>
            </a:r>
            <a:r>
              <a:rPr lang="en-US" baseline="0" dirty="0" smtClean="0"/>
              <a:t> unprepared for extended health care can have a big impact, not only on your life, but also that of your spouse and your family.</a:t>
            </a:r>
          </a:p>
          <a:p>
            <a:endParaRPr lang="en-US" baseline="0" dirty="0" smtClean="0"/>
          </a:p>
          <a:p>
            <a:r>
              <a:rPr lang="en-US" baseline="0" dirty="0" smtClean="0"/>
              <a:t>Your spouse may feel an obligation to become the caregiver, or perhaps the financial situation will dictate it.   The stress and responsibility of being a primary caregiver can often make the caregiver ill as well.</a:t>
            </a:r>
          </a:p>
          <a:p>
            <a:endParaRPr lang="en-US" baseline="0" dirty="0" smtClean="0"/>
          </a:p>
          <a:p>
            <a:r>
              <a:rPr lang="en-US" baseline="0" dirty="0" smtClean="0"/>
              <a:t>If a spouse isn’t involved, often children or other loved ones carry the burden.  </a:t>
            </a:r>
          </a:p>
          <a:p>
            <a:endParaRPr lang="en-US" baseline="0" dirty="0" smtClean="0"/>
          </a:p>
          <a:p>
            <a:r>
              <a:rPr lang="en-US" baseline="0" dirty="0" smtClean="0"/>
              <a:t>It’s been said that when you need extended care, your life doesn’t end, but someone else’s may. </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Being</a:t>
            </a:r>
            <a:r>
              <a:rPr lang="en-US" baseline="0" dirty="0" smtClean="0"/>
              <a:t> unprepared for extended care can also have a big impact on the dynamics of your family.  The burden of care may not be shared equally among your children.  Often one child bears the brunt.  It’s not hard to imagine how this can affect their relationship with their siblings.</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 consequences</a:t>
            </a:r>
            <a:r>
              <a:rPr lang="en-US" baseline="0" dirty="0" smtClean="0"/>
              <a:t> of being unprepared include unnecessary losses.</a:t>
            </a:r>
          </a:p>
          <a:p>
            <a:endParaRPr lang="en-US" baseline="0" dirty="0" smtClean="0"/>
          </a:p>
          <a:p>
            <a:r>
              <a:rPr lang="en-US" baseline="0" dirty="0" smtClean="0"/>
              <a:t>You can never avoid all losses, however proper planning can help mitigate the emotional, physical and familial losses that result from a lack of preparedness.  </a:t>
            </a:r>
          </a:p>
          <a:p>
            <a:endParaRPr lang="en-US" baseline="0" dirty="0" smtClean="0"/>
          </a:p>
          <a:p>
            <a:r>
              <a:rPr lang="en-US" baseline="0" dirty="0" smtClean="0"/>
              <a:t>Financial losses can be mitigated as well. </a:t>
            </a:r>
            <a:endParaRPr lang="en-US" dirty="0"/>
          </a:p>
        </p:txBody>
      </p:sp>
      <p:sp>
        <p:nvSpPr>
          <p:cNvPr id="4" name="Footer Placeholder 3"/>
          <p:cNvSpPr>
            <a:spLocks noGrp="1"/>
          </p:cNvSpPr>
          <p:nvPr>
            <p:ph type="ftr" sz="quarter" idx="10"/>
          </p:nvPr>
        </p:nvSpPr>
        <p:spPr/>
        <p:txBody>
          <a:bodyPr/>
          <a:lstStyle/>
          <a:p>
            <a:pPr>
              <a:defRPr/>
            </a:pPr>
            <a:r>
              <a:rPr lang="en-US" smtClean="0"/>
              <a:t>For company and recruiting use only. Not for public distribution.</a:t>
            </a:r>
            <a:endParaRPr lang="en-US" dirty="0"/>
          </a:p>
        </p:txBody>
      </p:sp>
      <p:sp>
        <p:nvSpPr>
          <p:cNvPr id="5" name="Slide Number Placeholder 4"/>
          <p:cNvSpPr>
            <a:spLocks noGrp="1"/>
          </p:cNvSpPr>
          <p:nvPr>
            <p:ph type="sldNum" sz="quarter" idx="11"/>
          </p:nvPr>
        </p:nvSpPr>
        <p:spPr/>
        <p:txBody>
          <a:bodyPr/>
          <a:lstStyle/>
          <a:p>
            <a:pPr>
              <a:defRPr/>
            </a:pPr>
            <a:fld id="{80AD1B41-2306-46F8-9DF4-0BEE571C4640}"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1" descr="WhiteMask_title.png"/>
          <p:cNvPicPr>
            <a:picLocks noChangeAspect="1"/>
          </p:cNvPicPr>
          <p:nvPr userDrawn="1"/>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179388" y="6251575"/>
            <a:ext cx="8786812" cy="606425"/>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cxnSp>
        <p:nvCxnSpPr>
          <p:cNvPr id="6" name="Straight Connector 5"/>
          <p:cNvCxnSpPr/>
          <p:nvPr userDrawn="1"/>
        </p:nvCxnSpPr>
        <p:spPr>
          <a:xfrm rot="10800000" flipH="1">
            <a:off x="179388" y="62769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179388" y="0"/>
            <a:ext cx="8786812" cy="357188"/>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cxnSp>
        <p:nvCxnSpPr>
          <p:cNvPr id="8" name="Straight Connector 7"/>
          <p:cNvCxnSpPr/>
          <p:nvPr userDrawn="1"/>
        </p:nvCxnSpPr>
        <p:spPr>
          <a:xfrm rot="10800000" flipH="1">
            <a:off x="179388" y="3206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9" name="Picture 23" descr="OA_Logo-hailo_32.png"/>
          <p:cNvPicPr>
            <a:picLocks noChangeAspect="1"/>
          </p:cNvPicPr>
          <p:nvPr userDrawn="1"/>
        </p:nvPicPr>
        <p:blipFill>
          <a:blip r:embed="rId4"/>
          <a:srcRect/>
          <a:stretch>
            <a:fillRect/>
          </a:stretch>
        </p:blipFill>
        <p:spPr bwMode="auto">
          <a:xfrm>
            <a:off x="2946400" y="863600"/>
            <a:ext cx="3251200" cy="3251200"/>
          </a:xfrm>
          <a:prstGeom prst="rect">
            <a:avLst/>
          </a:prstGeom>
          <a:noFill/>
          <a:ln w="9525">
            <a:noFill/>
            <a:miter lim="800000"/>
            <a:headEnd/>
            <a:tailEnd/>
          </a:ln>
        </p:spPr>
      </p:pic>
      <p:sp>
        <p:nvSpPr>
          <p:cNvPr id="10" name="TextBox 9"/>
          <p:cNvSpPr txBox="1"/>
          <p:nvPr userDrawn="1"/>
        </p:nvSpPr>
        <p:spPr>
          <a:xfrm>
            <a:off x="1219200" y="6356350"/>
            <a:ext cx="6705600" cy="138113"/>
          </a:xfrm>
          <a:prstGeom prst="rect">
            <a:avLst/>
          </a:prstGeom>
          <a:noFill/>
        </p:spPr>
        <p:txBody>
          <a:bodyPr lIns="0" tIns="0" rIns="0" bIns="0">
            <a:spAutoFit/>
          </a:bodyPr>
          <a:lstStyle/>
          <a:p>
            <a:pPr algn="ctr">
              <a:defRPr/>
            </a:pPr>
            <a:r>
              <a:rPr lang="en-US" sz="900" i="1" dirty="0">
                <a:solidFill>
                  <a:srgbClr val="FFFFFF"/>
                </a:solidFill>
                <a:latin typeface="Georgia" pitchFamily="-111" charset="0"/>
                <a:ea typeface="ヒラギノ角ゴ Pro W3" pitchFamily="-111" charset="-128"/>
                <a:cs typeface="ヒラギノ角ゴ Pro W3" pitchFamily="-111" charset="-128"/>
              </a:rPr>
              <a:t>Products and financial services provided by</a:t>
            </a:r>
          </a:p>
        </p:txBody>
      </p:sp>
      <p:sp>
        <p:nvSpPr>
          <p:cNvPr id="11" name="TextBox 10"/>
          <p:cNvSpPr txBox="1"/>
          <p:nvPr userDrawn="1"/>
        </p:nvSpPr>
        <p:spPr>
          <a:xfrm>
            <a:off x="1219200" y="6477000"/>
            <a:ext cx="6705600" cy="276225"/>
          </a:xfrm>
          <a:prstGeom prst="rect">
            <a:avLst/>
          </a:prstGeom>
          <a:noFill/>
        </p:spPr>
        <p:txBody>
          <a:bodyPr>
            <a:spAutoFit/>
          </a:bodyPr>
          <a:lstStyle/>
          <a:p>
            <a:pPr algn="ctr">
              <a:defRPr/>
            </a:pPr>
            <a:r>
              <a:rPr lang="en-US" sz="1200" cap="small" dirty="0">
                <a:solidFill>
                  <a:srgbClr val="FFFFFF"/>
                </a:solidFill>
                <a:latin typeface="+mj-lt"/>
                <a:ea typeface="ヒラギノ角ゴ Pro W3" pitchFamily="-111" charset="-128"/>
                <a:cs typeface="ヒラギノ角ゴ Pro W3" pitchFamily="-111" charset="-128"/>
              </a:rPr>
              <a:t>The State Life Insurance Company  |  </a:t>
            </a:r>
            <a:r>
              <a:rPr lang="en-US" sz="900" i="1" dirty="0">
                <a:solidFill>
                  <a:srgbClr val="FFFFFF"/>
                </a:solidFill>
                <a:latin typeface="+mj-lt"/>
                <a:ea typeface="ヒラギノ角ゴ Pro W3" pitchFamily="-111" charset="-128"/>
                <a:cs typeface="ヒラギノ角ゴ Pro W3" pitchFamily="-111" charset="-128"/>
              </a:rPr>
              <a:t>a</a:t>
            </a:r>
            <a:r>
              <a:rPr lang="en-US" sz="900" dirty="0">
                <a:solidFill>
                  <a:srgbClr val="FFFFFF"/>
                </a:solidFill>
                <a:latin typeface="+mj-lt"/>
                <a:ea typeface="ヒラギノ角ゴ Pro W3" pitchFamily="-111" charset="-128"/>
                <a:cs typeface="ヒラギノ角ゴ Pro W3" pitchFamily="-111" charset="-128"/>
              </a:rPr>
              <a:t> </a:t>
            </a:r>
            <a:r>
              <a:rPr lang="en-US" sz="900" cap="small" dirty="0">
                <a:solidFill>
                  <a:srgbClr val="FFFFFF"/>
                </a:solidFill>
                <a:latin typeface="+mj-lt"/>
                <a:ea typeface="ヒラギノ角ゴ Pro W3" pitchFamily="-111" charset="-128"/>
                <a:cs typeface="ヒラギノ角ゴ Pro W3" pitchFamily="-111" charset="-128"/>
              </a:rPr>
              <a:t>OneAmerica</a:t>
            </a:r>
            <a:r>
              <a:rPr lang="en-US" sz="900" baseline="30000" dirty="0">
                <a:solidFill>
                  <a:srgbClr val="FFFFFF"/>
                </a:solidFill>
                <a:latin typeface="+mj-lt"/>
                <a:ea typeface="ヒラギノ角ゴ Pro W3" pitchFamily="-111" charset="-128"/>
                <a:cs typeface="ヒラギノ角ゴ Pro W3" pitchFamily="-111" charset="-128"/>
              </a:rPr>
              <a:t>®</a:t>
            </a:r>
            <a:r>
              <a:rPr lang="en-US" sz="900" dirty="0">
                <a:solidFill>
                  <a:srgbClr val="FFFFFF"/>
                </a:solidFill>
                <a:latin typeface="+mj-lt"/>
                <a:ea typeface="ヒラギノ角ゴ Pro W3" pitchFamily="-111" charset="-128"/>
                <a:cs typeface="ヒラギノ角ゴ Pro W3" pitchFamily="-111" charset="-128"/>
              </a:rPr>
              <a:t> </a:t>
            </a:r>
            <a:r>
              <a:rPr lang="en-US" sz="900" i="1" dirty="0">
                <a:solidFill>
                  <a:srgbClr val="FFFFFF"/>
                </a:solidFill>
                <a:latin typeface="+mj-lt"/>
                <a:ea typeface="ヒラギノ角ゴ Pro W3" pitchFamily="-111" charset="-128"/>
                <a:cs typeface="ヒラギノ角ゴ Pro W3" pitchFamily="-111" charset="-128"/>
              </a:rPr>
              <a:t>company</a:t>
            </a:r>
            <a:endParaRPr lang="en-US" sz="900" i="1" baseline="30000" dirty="0">
              <a:solidFill>
                <a:srgbClr val="FFFFFF"/>
              </a:solidFill>
              <a:latin typeface="+mj-lt"/>
              <a:ea typeface="ヒラギノ角ゴ Pro W3" pitchFamily="-111" charset="-128"/>
              <a:cs typeface="ヒラギノ角ゴ Pro W3" pitchFamily="-111" charset="-128"/>
            </a:endParaRPr>
          </a:p>
        </p:txBody>
      </p:sp>
      <p:sp>
        <p:nvSpPr>
          <p:cNvPr id="12" name="TextBox 11"/>
          <p:cNvSpPr txBox="1"/>
          <p:nvPr userDrawn="1"/>
        </p:nvSpPr>
        <p:spPr>
          <a:xfrm>
            <a:off x="1219200" y="76200"/>
            <a:ext cx="6705600" cy="184150"/>
          </a:xfrm>
          <a:prstGeom prst="rect">
            <a:avLst/>
          </a:prstGeom>
          <a:noFill/>
        </p:spPr>
        <p:txBody>
          <a:bodyPr lIns="0" tIns="0" rIns="0" bIns="0" anchor="ctr">
            <a:spAutoFit/>
          </a:bodyPr>
          <a:lstStyle/>
          <a:p>
            <a:pPr algn="ctr">
              <a:defRPr/>
            </a:pPr>
            <a:r>
              <a:rPr lang="en-US" sz="1200" kern="0" cap="small" spc="200" dirty="0">
                <a:solidFill>
                  <a:srgbClr val="FFFFFF"/>
                </a:solidFill>
                <a:latin typeface="+mj-lt"/>
                <a:ea typeface="ヒラギノ角ゴ Pro W3" pitchFamily="-111" charset="-128"/>
                <a:cs typeface="ヒラギノ角ゴ Pro W3" pitchFamily="-111" charset="-128"/>
              </a:rPr>
              <a:t>State Life Care Solutions</a:t>
            </a:r>
          </a:p>
        </p:txBody>
      </p:sp>
      <p:sp>
        <p:nvSpPr>
          <p:cNvPr id="2" name="Title 1"/>
          <p:cNvSpPr>
            <a:spLocks noGrp="1"/>
          </p:cNvSpPr>
          <p:nvPr>
            <p:ph type="title"/>
          </p:nvPr>
        </p:nvSpPr>
        <p:spPr>
          <a:xfrm>
            <a:off x="457200" y="3810000"/>
            <a:ext cx="8229599" cy="1133475"/>
          </a:xfrm>
        </p:spPr>
        <p:txBody>
          <a:bodyPr anchor="b"/>
          <a:lstStyle>
            <a:lvl1pPr algn="ctr">
              <a:defRPr sz="3800" b="0" i="0" cap="small"/>
            </a:lvl1pPr>
          </a:lstStyle>
          <a:p>
            <a:r>
              <a:rPr lang="en-US" smtClean="0"/>
              <a:t>Click to edit Master title style</a:t>
            </a:r>
            <a:endParaRPr lang="en-US" dirty="0"/>
          </a:p>
        </p:txBody>
      </p:sp>
      <p:sp>
        <p:nvSpPr>
          <p:cNvPr id="3" name="Text Placeholder 2"/>
          <p:cNvSpPr>
            <a:spLocks noGrp="1"/>
          </p:cNvSpPr>
          <p:nvPr>
            <p:ph type="body" idx="1"/>
          </p:nvPr>
        </p:nvSpPr>
        <p:spPr>
          <a:xfrm>
            <a:off x="457200" y="4943475"/>
            <a:ext cx="8229600" cy="838200"/>
          </a:xfrm>
        </p:spPr>
        <p:txBody>
          <a:bodyPr/>
          <a:lstStyle>
            <a:lvl1pPr marL="0" indent="0" algn="ctr">
              <a:buNone/>
              <a:defRPr sz="2000" i="1">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Date Placeholder 14"/>
          <p:cNvSpPr>
            <a:spLocks noGrp="1"/>
          </p:cNvSpPr>
          <p:nvPr>
            <p:ph type="dt" sz="half" idx="10"/>
          </p:nvPr>
        </p:nvSpPr>
        <p:spPr/>
        <p:txBody>
          <a:bodyPr/>
          <a:lstStyle>
            <a:lvl1pPr>
              <a:defRPr/>
            </a:lvl1pPr>
          </a:lstStyle>
          <a:p>
            <a:pPr>
              <a:defRPr/>
            </a:pPr>
            <a:r>
              <a:rPr lang="en-US" dirty="0" smtClean="0"/>
              <a:t>7/1/12</a:t>
            </a:r>
            <a:endParaRPr lang="en-US" dirty="0"/>
          </a:p>
        </p:txBody>
      </p:sp>
      <p:sp>
        <p:nvSpPr>
          <p:cNvPr id="14" name="Slide Number Placeholder 15"/>
          <p:cNvSpPr>
            <a:spLocks noGrp="1"/>
          </p:cNvSpPr>
          <p:nvPr>
            <p:ph type="sldNum" sz="quarter" idx="11"/>
          </p:nvPr>
        </p:nvSpPr>
        <p:spPr/>
        <p:txBody>
          <a:bodyPr/>
          <a:lstStyle>
            <a:lvl1pPr>
              <a:defRPr/>
            </a:lvl1pPr>
          </a:lstStyle>
          <a:p>
            <a:pPr>
              <a:defRPr/>
            </a:pPr>
            <a:fld id="{43B1530C-B272-4745-94AF-8B154E2196AB}" type="slidenum">
              <a:rPr lang="en-US"/>
              <a:pPr>
                <a:defRPr/>
              </a:pPr>
              <a:t>‹#›</a:t>
            </a:fld>
            <a:endParaRPr lang="en-US" dirty="0"/>
          </a:p>
        </p:txBody>
      </p:sp>
      <p:sp>
        <p:nvSpPr>
          <p:cNvPr id="15"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41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84B94A76-2239-4727-9044-AE41C97D80B5}" type="slidenum">
              <a:rPr lang="en-US"/>
              <a:pPr>
                <a:defRPr/>
              </a:pPr>
              <a:t>‹#›</a:t>
            </a:fld>
            <a:endParaRPr lang="en-US" dirty="0"/>
          </a:p>
        </p:txBody>
      </p:sp>
      <p:sp>
        <p:nvSpPr>
          <p:cNvPr id="6"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562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94B52632-B882-44F2-8A4F-1EAD97343B79}" type="slidenum">
              <a:rPr lang="en-US"/>
              <a:pPr>
                <a:defRPr/>
              </a:pPr>
              <a:t>‹#›</a:t>
            </a:fld>
            <a:endParaRPr lang="en-US" dirty="0"/>
          </a:p>
        </p:txBody>
      </p:sp>
      <p:sp>
        <p:nvSpPr>
          <p:cNvPr id="6"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11" descr="WhiteMask_title.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179388" y="6251575"/>
            <a:ext cx="8786812" cy="606425"/>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cxnSp>
        <p:nvCxnSpPr>
          <p:cNvPr id="6" name="Straight Connector 5"/>
          <p:cNvCxnSpPr/>
          <p:nvPr userDrawn="1"/>
        </p:nvCxnSpPr>
        <p:spPr>
          <a:xfrm rot="10800000" flipH="1">
            <a:off x="179388" y="62769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179388" y="0"/>
            <a:ext cx="8786812" cy="357188"/>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cxnSp>
        <p:nvCxnSpPr>
          <p:cNvPr id="8" name="Straight Connector 7"/>
          <p:cNvCxnSpPr/>
          <p:nvPr userDrawn="1"/>
        </p:nvCxnSpPr>
        <p:spPr>
          <a:xfrm rot="10800000" flipH="1">
            <a:off x="179388" y="3206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userDrawn="1"/>
        </p:nvSpPr>
        <p:spPr>
          <a:xfrm>
            <a:off x="0" y="3446463"/>
            <a:ext cx="9144000" cy="1270000"/>
          </a:xfrm>
          <a:prstGeom prst="rect">
            <a:avLst/>
          </a:prstGeom>
          <a:solidFill>
            <a:srgbClr val="60798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pic>
        <p:nvPicPr>
          <p:cNvPr id="10" name="Picture 24" descr="OA_Logo-hailo_32.png"/>
          <p:cNvPicPr>
            <a:picLocks noChangeAspect="1"/>
          </p:cNvPicPr>
          <p:nvPr userDrawn="1"/>
        </p:nvPicPr>
        <p:blipFill>
          <a:blip r:embed="rId3"/>
          <a:srcRect/>
          <a:stretch>
            <a:fillRect/>
          </a:stretch>
        </p:blipFill>
        <p:spPr bwMode="auto">
          <a:xfrm>
            <a:off x="0" y="3268663"/>
            <a:ext cx="1625600" cy="1625600"/>
          </a:xfrm>
          <a:prstGeom prst="rect">
            <a:avLst/>
          </a:prstGeom>
          <a:noFill/>
          <a:ln w="9525">
            <a:noFill/>
            <a:miter lim="800000"/>
            <a:headEnd/>
            <a:tailEnd/>
          </a:ln>
        </p:spPr>
      </p:pic>
      <p:sp>
        <p:nvSpPr>
          <p:cNvPr id="11" name="TextBox 10"/>
          <p:cNvSpPr txBox="1"/>
          <p:nvPr userDrawn="1"/>
        </p:nvSpPr>
        <p:spPr>
          <a:xfrm>
            <a:off x="1219200" y="6356350"/>
            <a:ext cx="6705600" cy="138113"/>
          </a:xfrm>
          <a:prstGeom prst="rect">
            <a:avLst/>
          </a:prstGeom>
          <a:noFill/>
        </p:spPr>
        <p:txBody>
          <a:bodyPr lIns="0" tIns="0" rIns="0" bIns="0">
            <a:spAutoFit/>
          </a:bodyPr>
          <a:lstStyle/>
          <a:p>
            <a:pPr algn="ctr">
              <a:defRPr/>
            </a:pPr>
            <a:r>
              <a:rPr lang="en-US" sz="900" i="1" dirty="0">
                <a:solidFill>
                  <a:srgbClr val="FFFFFF"/>
                </a:solidFill>
                <a:latin typeface="Georgia" pitchFamily="-111" charset="0"/>
                <a:ea typeface="ヒラギノ角ゴ Pro W3" pitchFamily="-111" charset="-128"/>
                <a:cs typeface="ヒラギノ角ゴ Pro W3" pitchFamily="-111" charset="-128"/>
              </a:rPr>
              <a:t>Products and financial services provided by</a:t>
            </a:r>
          </a:p>
        </p:txBody>
      </p:sp>
      <p:sp>
        <p:nvSpPr>
          <p:cNvPr id="12" name="TextBox 11"/>
          <p:cNvSpPr txBox="1"/>
          <p:nvPr userDrawn="1"/>
        </p:nvSpPr>
        <p:spPr>
          <a:xfrm>
            <a:off x="1219200" y="6477000"/>
            <a:ext cx="6705600" cy="276225"/>
          </a:xfrm>
          <a:prstGeom prst="rect">
            <a:avLst/>
          </a:prstGeom>
          <a:noFill/>
        </p:spPr>
        <p:txBody>
          <a:bodyPr>
            <a:spAutoFit/>
          </a:bodyPr>
          <a:lstStyle/>
          <a:p>
            <a:pPr algn="ctr">
              <a:defRPr/>
            </a:pPr>
            <a:r>
              <a:rPr lang="en-US" sz="1200" kern="0" cap="small" dirty="0">
                <a:solidFill>
                  <a:srgbClr val="FFFFFF"/>
                </a:solidFill>
                <a:latin typeface="+mj-lt"/>
                <a:ea typeface="ヒラギノ角ゴ Pro W3" pitchFamily="-111" charset="-128"/>
                <a:cs typeface="ヒラギノ角ゴ Pro W3" pitchFamily="-111" charset="-128"/>
              </a:rPr>
              <a:t>The State Life Insurance Company  |  </a:t>
            </a:r>
            <a:r>
              <a:rPr lang="en-US" sz="900" i="1" kern="0" dirty="0">
                <a:solidFill>
                  <a:srgbClr val="FFFFFF"/>
                </a:solidFill>
                <a:latin typeface="+mj-lt"/>
                <a:ea typeface="ヒラギノ角ゴ Pro W3" pitchFamily="-111" charset="-128"/>
                <a:cs typeface="ヒラギノ角ゴ Pro W3" pitchFamily="-111" charset="-128"/>
              </a:rPr>
              <a:t>a</a:t>
            </a:r>
            <a:r>
              <a:rPr lang="en-US" sz="900" kern="0" dirty="0">
                <a:solidFill>
                  <a:srgbClr val="FFFFFF"/>
                </a:solidFill>
                <a:latin typeface="+mj-lt"/>
                <a:ea typeface="ヒラギノ角ゴ Pro W3" pitchFamily="-111" charset="-128"/>
                <a:cs typeface="ヒラギノ角ゴ Pro W3" pitchFamily="-111" charset="-128"/>
              </a:rPr>
              <a:t> </a:t>
            </a:r>
            <a:r>
              <a:rPr lang="en-US" sz="900" kern="0" cap="small" dirty="0">
                <a:solidFill>
                  <a:srgbClr val="FFFFFF"/>
                </a:solidFill>
                <a:latin typeface="+mj-lt"/>
                <a:ea typeface="ヒラギノ角ゴ Pro W3" pitchFamily="-111" charset="-128"/>
                <a:cs typeface="ヒラギノ角ゴ Pro W3" pitchFamily="-111" charset="-128"/>
              </a:rPr>
              <a:t>OneAmerica</a:t>
            </a:r>
            <a:r>
              <a:rPr lang="en-US" sz="900" kern="0" baseline="30000" dirty="0">
                <a:solidFill>
                  <a:srgbClr val="FFFFFF"/>
                </a:solidFill>
                <a:latin typeface="+mj-lt"/>
                <a:ea typeface="ヒラギノ角ゴ Pro W3" pitchFamily="-111" charset="-128"/>
                <a:cs typeface="ヒラギノ角ゴ Pro W3" pitchFamily="-111" charset="-128"/>
              </a:rPr>
              <a:t>®</a:t>
            </a:r>
            <a:r>
              <a:rPr lang="en-US" sz="900" kern="0" dirty="0">
                <a:solidFill>
                  <a:srgbClr val="FFFFFF"/>
                </a:solidFill>
                <a:latin typeface="+mj-lt"/>
                <a:ea typeface="ヒラギノ角ゴ Pro W3" pitchFamily="-111" charset="-128"/>
                <a:cs typeface="ヒラギノ角ゴ Pro W3" pitchFamily="-111" charset="-128"/>
              </a:rPr>
              <a:t> </a:t>
            </a:r>
            <a:r>
              <a:rPr lang="en-US" sz="900" i="1" kern="0" dirty="0">
                <a:solidFill>
                  <a:srgbClr val="FFFFFF"/>
                </a:solidFill>
                <a:latin typeface="+mj-lt"/>
                <a:ea typeface="ヒラギノ角ゴ Pro W3" pitchFamily="-111" charset="-128"/>
                <a:cs typeface="ヒラギノ角ゴ Pro W3" pitchFamily="-111" charset="-128"/>
              </a:rPr>
              <a:t>company</a:t>
            </a:r>
            <a:endParaRPr lang="en-US" sz="900" i="1" kern="0" baseline="30000" dirty="0">
              <a:solidFill>
                <a:srgbClr val="FFFFFF"/>
              </a:solidFill>
              <a:latin typeface="+mj-lt"/>
              <a:ea typeface="ヒラギノ角ゴ Pro W3" pitchFamily="-111" charset="-128"/>
              <a:cs typeface="ヒラギノ角ゴ Pro W3" pitchFamily="-111" charset="-128"/>
            </a:endParaRPr>
          </a:p>
        </p:txBody>
      </p:sp>
      <p:sp>
        <p:nvSpPr>
          <p:cNvPr id="13" name="TextBox 12"/>
          <p:cNvSpPr txBox="1"/>
          <p:nvPr userDrawn="1"/>
        </p:nvSpPr>
        <p:spPr>
          <a:xfrm>
            <a:off x="1219200" y="76200"/>
            <a:ext cx="6705600" cy="184150"/>
          </a:xfrm>
          <a:prstGeom prst="rect">
            <a:avLst/>
          </a:prstGeom>
          <a:noFill/>
        </p:spPr>
        <p:txBody>
          <a:bodyPr lIns="0" tIns="0" rIns="0" bIns="0" anchor="ctr">
            <a:spAutoFit/>
          </a:bodyPr>
          <a:lstStyle/>
          <a:p>
            <a:pPr algn="ctr">
              <a:defRPr/>
            </a:pPr>
            <a:r>
              <a:rPr lang="en-US" sz="1200" kern="0" cap="small" spc="200" dirty="0">
                <a:solidFill>
                  <a:srgbClr val="FFFFFF"/>
                </a:solidFill>
                <a:latin typeface="+mj-lt"/>
                <a:ea typeface="ヒラギノ角ゴ Pro W3" pitchFamily="-111" charset="-128"/>
                <a:cs typeface="ヒラギノ角ゴ Pro W3" pitchFamily="-111" charset="-128"/>
              </a:rPr>
              <a:t>State Life Care Solutions</a:t>
            </a:r>
          </a:p>
        </p:txBody>
      </p:sp>
      <p:sp>
        <p:nvSpPr>
          <p:cNvPr id="3" name="Subtitle 2"/>
          <p:cNvSpPr>
            <a:spLocks noGrp="1"/>
          </p:cNvSpPr>
          <p:nvPr>
            <p:ph type="subTitle" idx="1"/>
          </p:nvPr>
        </p:nvSpPr>
        <p:spPr>
          <a:xfrm>
            <a:off x="1625740" y="4889640"/>
            <a:ext cx="7061060" cy="885685"/>
          </a:xfrm>
        </p:spPr>
        <p:txBody>
          <a:bodyPr lIns="0" tIns="0" rIns="0" bIns="0"/>
          <a:lstStyle>
            <a:lvl1pPr marL="0" indent="0" algn="l">
              <a:buNone/>
              <a:defRPr sz="2600">
                <a:solidFill>
                  <a:schemeClr val="tx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1447800" y="3446780"/>
            <a:ext cx="7518400" cy="1270000"/>
          </a:xfrm>
          <a:noFill/>
        </p:spPr>
        <p:txBody>
          <a:bodyPr lIns="177800" rIns="0" bIns="0"/>
          <a:lstStyle>
            <a:lvl1pPr algn="l">
              <a:defRPr sz="4000" i="1">
                <a:solidFill>
                  <a:srgbClr val="FFFFFF"/>
                </a:solidFill>
              </a:defRPr>
            </a:lvl1pPr>
          </a:lstStyle>
          <a:p>
            <a:r>
              <a:rPr lang="en-US" smtClean="0"/>
              <a:t>Click to edit Master title style</a:t>
            </a:r>
            <a:endParaRPr lang="en-US" dirty="0"/>
          </a:p>
        </p:txBody>
      </p:sp>
      <p:sp>
        <p:nvSpPr>
          <p:cNvPr id="14"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15" name="Slide Number Placeholder 5"/>
          <p:cNvSpPr>
            <a:spLocks noGrp="1"/>
          </p:cNvSpPr>
          <p:nvPr>
            <p:ph type="sldNum" sz="quarter" idx="11"/>
          </p:nvPr>
        </p:nvSpPr>
        <p:spPr/>
        <p:txBody>
          <a:bodyPr/>
          <a:lstStyle>
            <a:lvl1pPr>
              <a:defRPr/>
            </a:lvl1pPr>
          </a:lstStyle>
          <a:p>
            <a:pPr>
              <a:defRPr/>
            </a:pPr>
            <a:fld id="{3BA339AB-5DE5-41EB-B773-B2B9BC33F083}" type="slidenum">
              <a:rPr lang="en-US"/>
              <a:pPr>
                <a:defRPr/>
              </a:pPr>
              <a:t>‹#›</a:t>
            </a:fld>
            <a:endParaRPr lang="en-US" dirty="0"/>
          </a:p>
        </p:txBody>
      </p:sp>
      <p:sp>
        <p:nvSpPr>
          <p:cNvPr id="16" name="Footer Placeholder 19"/>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LTC-456</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CCD0AA4C-7E19-4C98-83A8-51006888FB08}" type="slidenum">
              <a:rPr lang="en-US"/>
              <a:pPr>
                <a:defRPr/>
              </a:pPr>
              <a:t>‹#›</a:t>
            </a:fld>
            <a:endParaRPr lang="en-US" dirty="0"/>
          </a:p>
        </p:txBody>
      </p:sp>
      <p:sp>
        <p:nvSpPr>
          <p:cNvPr id="6" name="Footer Placeholder 16"/>
          <p:cNvSpPr>
            <a:spLocks noGrp="1"/>
          </p:cNvSpPr>
          <p:nvPr>
            <p:ph type="ftr" sz="quarter" idx="12"/>
          </p:nvPr>
        </p:nvSpPr>
        <p:spPr/>
        <p:txBody>
          <a:bodyPr/>
          <a:lstStyle>
            <a:lvl1pPr>
              <a:defRPr/>
            </a:lvl1pPr>
          </a:lstStyle>
          <a:p>
            <a:pPr>
              <a:defRPr/>
            </a:pPr>
            <a:r>
              <a:rPr lang="en-US" dirty="0"/>
              <a:t>For company and recruiting use only. Not for public distribution.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196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CCA8A4F0-5442-448D-9DDC-23B0B5C7CA5B}" type="slidenum">
              <a:rPr lang="en-US"/>
              <a:pPr>
                <a:defRPr/>
              </a:pPr>
              <a:t>‹#›</a:t>
            </a:fld>
            <a:endParaRPr lang="en-US" dirty="0"/>
          </a:p>
        </p:txBody>
      </p:sp>
      <p:sp>
        <p:nvSpPr>
          <p:cNvPr id="7"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F910428B-E903-4292-B261-7C3D094CAD5B}" type="slidenum">
              <a:rPr lang="en-US"/>
              <a:pPr>
                <a:defRPr/>
              </a:pPr>
              <a:t>‹#›</a:t>
            </a:fld>
            <a:endParaRPr lang="en-US" dirty="0"/>
          </a:p>
        </p:txBody>
      </p:sp>
      <p:sp>
        <p:nvSpPr>
          <p:cNvPr id="9"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6D635FD6-BAFE-4818-B549-951ECB3D80CA}" type="slidenum">
              <a:rPr lang="en-US"/>
              <a:pPr>
                <a:defRPr/>
              </a:pPr>
              <a:t>‹#›</a:t>
            </a:fld>
            <a:endParaRPr lang="en-US" dirty="0"/>
          </a:p>
        </p:txBody>
      </p:sp>
      <p:sp>
        <p:nvSpPr>
          <p:cNvPr id="5"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3" name="Slide Number Placeholder 5"/>
          <p:cNvSpPr>
            <a:spLocks noGrp="1"/>
          </p:cNvSpPr>
          <p:nvPr>
            <p:ph type="sldNum" sz="quarter" idx="11"/>
          </p:nvPr>
        </p:nvSpPr>
        <p:spPr/>
        <p:txBody>
          <a:bodyPr/>
          <a:lstStyle>
            <a:lvl1pPr>
              <a:defRPr/>
            </a:lvl1pPr>
          </a:lstStyle>
          <a:p>
            <a:pPr>
              <a:defRPr/>
            </a:pPr>
            <a:fld id="{531E972F-EC52-4BF2-A909-B4F7FE5D344F}" type="slidenum">
              <a:rPr lang="en-US"/>
              <a:pPr>
                <a:defRPr/>
              </a:pPr>
              <a:t>‹#›</a:t>
            </a:fld>
            <a:endParaRPr lang="en-US" dirty="0"/>
          </a:p>
        </p:txBody>
      </p:sp>
      <p:sp>
        <p:nvSpPr>
          <p:cNvPr id="4"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008313" cy="977900"/>
          </a:xfrm>
        </p:spPr>
        <p:txBody>
          <a:bodyPr anchor="b"/>
          <a:lstStyle>
            <a:lvl1pPr algn="l">
              <a:defRPr sz="1600" b="1" i="0">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7200"/>
            <a:ext cx="5111750" cy="55626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1"/>
            <a:ext cx="3008313" cy="4584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B861C828-AF4E-4308-864D-B20580C0F7C1}" type="slidenum">
              <a:rPr lang="en-US"/>
              <a:pPr>
                <a:defRPr/>
              </a:pPr>
              <a:t>‹#›</a:t>
            </a:fld>
            <a:endParaRPr lang="en-US" dirty="0"/>
          </a:p>
        </p:txBody>
      </p:sp>
      <p:sp>
        <p:nvSpPr>
          <p:cNvPr id="7"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8229600" cy="566738"/>
          </a:xfrm>
        </p:spPr>
        <p:txBody>
          <a:bodyPr anchor="b"/>
          <a:lstStyle>
            <a:lvl1pPr algn="l">
              <a:defRPr sz="2000" b="0"/>
            </a:lvl1pPr>
          </a:lstStyle>
          <a:p>
            <a:r>
              <a:rPr lang="en-US" smtClean="0"/>
              <a:t>Click to edit Master title style</a:t>
            </a:r>
            <a:endParaRPr lang="en-US" dirty="0"/>
          </a:p>
        </p:txBody>
      </p:sp>
      <p:sp>
        <p:nvSpPr>
          <p:cNvPr id="3" name="Picture Placeholder 2"/>
          <p:cNvSpPr>
            <a:spLocks noGrp="1"/>
          </p:cNvSpPr>
          <p:nvPr>
            <p:ph type="pic" idx="1"/>
          </p:nvPr>
        </p:nvSpPr>
        <p:spPr>
          <a:xfrm>
            <a:off x="457200" y="612775"/>
            <a:ext cx="8229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457200" y="5367338"/>
            <a:ext cx="82296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2/28/09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87119DBC-0D9E-4BF7-9F96-EC5F05767CA1}" type="slidenum">
              <a:rPr lang="en-US"/>
              <a:pPr>
                <a:defRPr/>
              </a:pPr>
              <a:t>‹#›</a:t>
            </a:fld>
            <a:endParaRPr lang="en-US" dirty="0"/>
          </a:p>
        </p:txBody>
      </p:sp>
      <p:sp>
        <p:nvSpPr>
          <p:cNvPr id="7" name="Footer Placeholder 16"/>
          <p:cNvSpPr>
            <a:spLocks noGrp="1"/>
          </p:cNvSpPr>
          <p:nvPr>
            <p:ph type="ftr" sz="quarter" idx="12"/>
          </p:nvPr>
        </p:nvSpPr>
        <p:spPr/>
        <p:txBody>
          <a:bodyPr/>
          <a:lstStyle>
            <a:lvl1pPr>
              <a:defRPr/>
            </a:lvl1pPr>
          </a:lstStyle>
          <a:p>
            <a:pPr>
              <a:defRPr/>
            </a:pPr>
            <a:r>
              <a:rPr lang="en-US"/>
              <a:t>For company and recruiting use only. Not for public distribution.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122" name="Picture 15" descr="WhiteMask_body.png"/>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1" name="Rectangle 10"/>
          <p:cNvSpPr/>
          <p:nvPr/>
        </p:nvSpPr>
        <p:spPr>
          <a:xfrm>
            <a:off x="179388" y="6251575"/>
            <a:ext cx="8786812" cy="606425"/>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sp>
        <p:nvSpPr>
          <p:cNvPr id="10" name="Rectangle 9"/>
          <p:cNvSpPr/>
          <p:nvPr/>
        </p:nvSpPr>
        <p:spPr>
          <a:xfrm>
            <a:off x="179388" y="0"/>
            <a:ext cx="8786812" cy="179388"/>
          </a:xfrm>
          <a:prstGeom prst="rect">
            <a:avLst/>
          </a:prstGeom>
          <a:solidFill>
            <a:srgbClr val="173D6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E8DBBA"/>
              </a:solidFill>
              <a:ea typeface="ヒラギノ角ゴ Pro W3" pitchFamily="-111" charset="-128"/>
              <a:cs typeface="ヒラギノ角ゴ Pro W3" pitchFamily="-111" charset="-128"/>
            </a:endParaRPr>
          </a:p>
        </p:txBody>
      </p:sp>
      <p:sp>
        <p:nvSpPr>
          <p:cNvPr id="5125" name="Title Placeholder 1"/>
          <p:cNvSpPr>
            <a:spLocks noGrp="1"/>
          </p:cNvSpPr>
          <p:nvPr>
            <p:ph type="title"/>
          </p:nvPr>
        </p:nvSpPr>
        <p:spPr bwMode="auto">
          <a:xfrm>
            <a:off x="457200" y="457200"/>
            <a:ext cx="8229600" cy="960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6" name="Text Placeholder 2"/>
          <p:cNvSpPr>
            <a:spLocks noGrp="1"/>
          </p:cNvSpPr>
          <p:nvPr>
            <p:ph type="body" idx="1"/>
          </p:nvPr>
        </p:nvSpPr>
        <p:spPr bwMode="auto">
          <a:xfrm>
            <a:off x="457200" y="1600200"/>
            <a:ext cx="8229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762000" cy="365125"/>
          </a:xfrm>
          <a:prstGeom prst="rect">
            <a:avLst/>
          </a:prstGeom>
        </p:spPr>
        <p:txBody>
          <a:bodyPr vert="horz" wrap="square" lIns="0" tIns="0" rIns="91440" bIns="0" numCol="1" anchor="b" anchorCtr="0" compatLnSpc="1">
            <a:prstTxWarp prst="textNoShape">
              <a:avLst/>
            </a:prstTxWarp>
          </a:bodyPr>
          <a:lstStyle>
            <a:lvl1pPr>
              <a:defRPr sz="900">
                <a:solidFill>
                  <a:srgbClr val="FFFFFF"/>
                </a:solidFill>
                <a:latin typeface="Georgia" pitchFamily="-111" charset="0"/>
                <a:ea typeface="ヒラギノ角ゴ Pro W3" pitchFamily="-111" charset="-128"/>
                <a:cs typeface="ヒラギノ角ゴ Pro W3" pitchFamily="-111" charset="-128"/>
              </a:defRPr>
            </a:lvl1pPr>
          </a:lstStyle>
          <a:p>
            <a:pPr>
              <a:defRPr/>
            </a:pPr>
            <a:r>
              <a:rPr lang="en-US"/>
              <a:t>2/28/09</a:t>
            </a:r>
            <a:endParaRPr lang="en-US" dirty="0"/>
          </a:p>
        </p:txBody>
      </p:sp>
      <p:sp>
        <p:nvSpPr>
          <p:cNvPr id="6" name="Slide Number Placeholder 5"/>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900">
                <a:solidFill>
                  <a:srgbClr val="FFFFFF"/>
                </a:solidFill>
                <a:latin typeface="+mj-lt"/>
                <a:ea typeface="ヒラギノ角ゴ Pro W3" pitchFamily="-111" charset="-128"/>
                <a:cs typeface="ヒラギノ角ゴ Pro W3" pitchFamily="-111" charset="-128"/>
              </a:defRPr>
            </a:lvl1pPr>
          </a:lstStyle>
          <a:p>
            <a:pPr>
              <a:defRPr/>
            </a:pPr>
            <a:fld id="{692DEFBA-C5C8-4E46-948E-5F66E57EDB1A}" type="slidenum">
              <a:rPr lang="en-US"/>
              <a:pPr>
                <a:defRPr/>
              </a:pPr>
              <a:t>‹#›</a:t>
            </a:fld>
            <a:endParaRPr lang="en-US" dirty="0"/>
          </a:p>
        </p:txBody>
      </p:sp>
      <p:cxnSp>
        <p:nvCxnSpPr>
          <p:cNvPr id="13" name="Straight Connector 12"/>
          <p:cNvCxnSpPr/>
          <p:nvPr/>
        </p:nvCxnSpPr>
        <p:spPr>
          <a:xfrm rot="10800000" flipH="1">
            <a:off x="179388" y="1428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flipH="1">
            <a:off x="179388" y="6276975"/>
            <a:ext cx="8786812" cy="1588"/>
          </a:xfrm>
          <a:prstGeom prst="line">
            <a:avLst/>
          </a:prstGeom>
          <a:ln w="12700">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16"/>
          <p:cNvSpPr>
            <a:spLocks noGrp="1"/>
          </p:cNvSpPr>
          <p:nvPr>
            <p:ph type="ftr" sz="quarter" idx="3"/>
          </p:nvPr>
        </p:nvSpPr>
        <p:spPr>
          <a:xfrm>
            <a:off x="457200" y="5775325"/>
            <a:ext cx="8229600" cy="244475"/>
          </a:xfrm>
          <a:prstGeom prst="rect">
            <a:avLst/>
          </a:prstGeom>
        </p:spPr>
        <p:txBody>
          <a:bodyPr vert="horz" wrap="square" lIns="0" tIns="45720" rIns="91440" bIns="0" numCol="1" anchor="b" anchorCtr="0" compatLnSpc="1">
            <a:prstTxWarp prst="textNoShape">
              <a:avLst/>
            </a:prstTxWarp>
          </a:bodyPr>
          <a:lstStyle>
            <a:lvl1pPr>
              <a:defRPr sz="900" b="1">
                <a:latin typeface="Arial" pitchFamily="-111" charset="0"/>
                <a:ea typeface="ヒラギノ角ゴ Pro W3" pitchFamily="-111" charset="-128"/>
                <a:cs typeface="ヒラギノ角ゴ Pro W3" pitchFamily="-111" charset="-128"/>
              </a:defRPr>
            </a:lvl1pPr>
          </a:lstStyle>
          <a:p>
            <a:pPr>
              <a:defRPr/>
            </a:pPr>
            <a:r>
              <a:rPr lang="en-US"/>
              <a:t>For company and recruiting use only. Not for public distribution.</a:t>
            </a:r>
            <a:endParaRPr lang="en-US" dirty="0"/>
          </a:p>
        </p:txBody>
      </p:sp>
      <p:sp>
        <p:nvSpPr>
          <p:cNvPr id="15" name="TextBox 14"/>
          <p:cNvSpPr txBox="1"/>
          <p:nvPr/>
        </p:nvSpPr>
        <p:spPr>
          <a:xfrm>
            <a:off x="1219200" y="6356350"/>
            <a:ext cx="6705600" cy="138113"/>
          </a:xfrm>
          <a:prstGeom prst="rect">
            <a:avLst/>
          </a:prstGeom>
          <a:noFill/>
        </p:spPr>
        <p:txBody>
          <a:bodyPr lIns="0" tIns="0" rIns="0" bIns="0">
            <a:spAutoFit/>
          </a:bodyPr>
          <a:lstStyle/>
          <a:p>
            <a:pPr algn="ctr">
              <a:defRPr/>
            </a:pPr>
            <a:r>
              <a:rPr lang="en-US" sz="900" i="1" dirty="0">
                <a:solidFill>
                  <a:srgbClr val="FFFFFF"/>
                </a:solidFill>
                <a:latin typeface="Georgia" pitchFamily="-111" charset="0"/>
                <a:ea typeface="ヒラギノ角ゴ Pro W3" pitchFamily="-111" charset="-128"/>
                <a:cs typeface="ヒラギノ角ゴ Pro W3" pitchFamily="-111" charset="-128"/>
              </a:rPr>
              <a:t>Products and financial services provided by</a:t>
            </a:r>
          </a:p>
        </p:txBody>
      </p:sp>
      <p:sp>
        <p:nvSpPr>
          <p:cNvPr id="20" name="TextBox 19"/>
          <p:cNvSpPr txBox="1"/>
          <p:nvPr/>
        </p:nvSpPr>
        <p:spPr>
          <a:xfrm>
            <a:off x="1219200" y="6477000"/>
            <a:ext cx="6705600" cy="276225"/>
          </a:xfrm>
          <a:prstGeom prst="rect">
            <a:avLst/>
          </a:prstGeom>
          <a:noFill/>
        </p:spPr>
        <p:txBody>
          <a:bodyPr>
            <a:spAutoFit/>
          </a:bodyPr>
          <a:lstStyle/>
          <a:p>
            <a:pPr algn="ctr">
              <a:defRPr/>
            </a:pPr>
            <a:r>
              <a:rPr lang="en-US" sz="1200" kern="0" cap="small" dirty="0">
                <a:solidFill>
                  <a:srgbClr val="FFFFFF"/>
                </a:solidFill>
                <a:latin typeface="+mj-lt"/>
                <a:ea typeface="ヒラギノ角ゴ Pro W3" pitchFamily="-111" charset="-128"/>
                <a:cs typeface="ヒラギノ角ゴ Pro W3" pitchFamily="-111" charset="-128"/>
              </a:rPr>
              <a:t>The State Life Insurance Company  |  </a:t>
            </a:r>
            <a:r>
              <a:rPr lang="en-US" sz="900" i="1" kern="0" dirty="0">
                <a:solidFill>
                  <a:srgbClr val="FFFFFF"/>
                </a:solidFill>
                <a:latin typeface="+mj-lt"/>
                <a:ea typeface="ヒラギノ角ゴ Pro W3" pitchFamily="-111" charset="-128"/>
                <a:cs typeface="ヒラギノ角ゴ Pro W3" pitchFamily="-111" charset="-128"/>
              </a:rPr>
              <a:t>a</a:t>
            </a:r>
            <a:r>
              <a:rPr lang="en-US" sz="900" kern="0" dirty="0">
                <a:solidFill>
                  <a:srgbClr val="FFFFFF"/>
                </a:solidFill>
                <a:latin typeface="+mj-lt"/>
                <a:ea typeface="ヒラギノ角ゴ Pro W3" pitchFamily="-111" charset="-128"/>
                <a:cs typeface="ヒラギノ角ゴ Pro W3" pitchFamily="-111" charset="-128"/>
              </a:rPr>
              <a:t> </a:t>
            </a:r>
            <a:r>
              <a:rPr lang="en-US" sz="900" kern="0" cap="small" dirty="0">
                <a:solidFill>
                  <a:srgbClr val="FFFFFF"/>
                </a:solidFill>
                <a:latin typeface="+mj-lt"/>
                <a:ea typeface="ヒラギノ角ゴ Pro W3" pitchFamily="-111" charset="-128"/>
                <a:cs typeface="ヒラギノ角ゴ Pro W3" pitchFamily="-111" charset="-128"/>
              </a:rPr>
              <a:t>OneAmerica</a:t>
            </a:r>
            <a:r>
              <a:rPr lang="en-US" sz="900" kern="0" baseline="30000" dirty="0">
                <a:solidFill>
                  <a:srgbClr val="FFFFFF"/>
                </a:solidFill>
                <a:latin typeface="+mj-lt"/>
                <a:ea typeface="ヒラギノ角ゴ Pro W3" pitchFamily="-111" charset="-128"/>
                <a:cs typeface="ヒラギノ角ゴ Pro W3" pitchFamily="-111" charset="-128"/>
              </a:rPr>
              <a:t>®</a:t>
            </a:r>
            <a:r>
              <a:rPr lang="en-US" sz="900" kern="0" dirty="0">
                <a:solidFill>
                  <a:srgbClr val="FFFFFF"/>
                </a:solidFill>
                <a:latin typeface="+mj-lt"/>
                <a:ea typeface="ヒラギノ角ゴ Pro W3" pitchFamily="-111" charset="-128"/>
                <a:cs typeface="ヒラギノ角ゴ Pro W3" pitchFamily="-111" charset="-128"/>
              </a:rPr>
              <a:t> </a:t>
            </a:r>
            <a:r>
              <a:rPr lang="en-US" sz="900" i="1" kern="0" dirty="0">
                <a:solidFill>
                  <a:srgbClr val="FFFFFF"/>
                </a:solidFill>
                <a:latin typeface="+mj-lt"/>
                <a:ea typeface="ヒラギノ角ゴ Pro W3" pitchFamily="-111" charset="-128"/>
                <a:cs typeface="ヒラギノ角ゴ Pro W3" pitchFamily="-111" charset="-128"/>
              </a:rPr>
              <a:t>company</a:t>
            </a:r>
            <a:endParaRPr lang="en-US" sz="900" i="1" kern="0" baseline="30000" dirty="0">
              <a:solidFill>
                <a:srgbClr val="FFFFFF"/>
              </a:solidFill>
              <a:latin typeface="+mj-lt"/>
              <a:ea typeface="ヒラギノ角ゴ Pro W3" pitchFamily="-111" charset="-128"/>
              <a:cs typeface="ヒラギノ角ゴ Pro W3" pitchFamily="-111" charset="-128"/>
            </a:endParaRP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p:txStyles>
    <p:titleStyle>
      <a:lvl1pPr algn="ctr" defTabSz="457200" rtl="0" eaLnBrk="0" fontAlgn="base" hangingPunct="0">
        <a:spcBef>
          <a:spcPct val="0"/>
        </a:spcBef>
        <a:spcAft>
          <a:spcPct val="0"/>
        </a:spcAft>
        <a:defRPr sz="4400" i="1" kern="1200">
          <a:solidFill>
            <a:schemeClr val="tx1"/>
          </a:solidFill>
          <a:latin typeface="+mj-lt"/>
          <a:ea typeface="ヒラギノ角ゴ Pro W3" pitchFamily="-65" charset="-128"/>
          <a:cs typeface="ヒラギノ角ゴ Pro W3" pitchFamily="-65" charset="-128"/>
        </a:defRPr>
      </a:lvl1pPr>
      <a:lvl2pPr algn="ctr" defTabSz="457200" rtl="0" eaLnBrk="0" fontAlgn="base" hangingPunct="0">
        <a:spcBef>
          <a:spcPct val="0"/>
        </a:spcBef>
        <a:spcAft>
          <a:spcPct val="0"/>
        </a:spcAft>
        <a:defRPr sz="4400" i="1">
          <a:solidFill>
            <a:schemeClr val="tx1"/>
          </a:solidFill>
          <a:latin typeface="Georgia" pitchFamily="-65" charset="0"/>
          <a:ea typeface="ヒラギノ角ゴ Pro W3" pitchFamily="-65" charset="-128"/>
          <a:cs typeface="ヒラギノ角ゴ Pro W3" pitchFamily="-65" charset="-128"/>
        </a:defRPr>
      </a:lvl2pPr>
      <a:lvl3pPr algn="ctr" defTabSz="457200" rtl="0" eaLnBrk="0" fontAlgn="base" hangingPunct="0">
        <a:spcBef>
          <a:spcPct val="0"/>
        </a:spcBef>
        <a:spcAft>
          <a:spcPct val="0"/>
        </a:spcAft>
        <a:defRPr sz="4400" i="1">
          <a:solidFill>
            <a:schemeClr val="tx1"/>
          </a:solidFill>
          <a:latin typeface="Georgia" pitchFamily="-65" charset="0"/>
          <a:ea typeface="ヒラギノ角ゴ Pro W3" pitchFamily="-65" charset="-128"/>
          <a:cs typeface="ヒラギノ角ゴ Pro W3" pitchFamily="-65" charset="-128"/>
        </a:defRPr>
      </a:lvl3pPr>
      <a:lvl4pPr algn="ctr" defTabSz="457200" rtl="0" eaLnBrk="0" fontAlgn="base" hangingPunct="0">
        <a:spcBef>
          <a:spcPct val="0"/>
        </a:spcBef>
        <a:spcAft>
          <a:spcPct val="0"/>
        </a:spcAft>
        <a:defRPr sz="4400" i="1">
          <a:solidFill>
            <a:schemeClr val="tx1"/>
          </a:solidFill>
          <a:latin typeface="Georgia" pitchFamily="-65" charset="0"/>
          <a:ea typeface="ヒラギノ角ゴ Pro W3" pitchFamily="-65" charset="-128"/>
          <a:cs typeface="ヒラギノ角ゴ Pro W3" pitchFamily="-65" charset="-128"/>
        </a:defRPr>
      </a:lvl4pPr>
      <a:lvl5pPr algn="ctr" defTabSz="457200" rtl="0" eaLnBrk="0" fontAlgn="base" hangingPunct="0">
        <a:spcBef>
          <a:spcPct val="0"/>
        </a:spcBef>
        <a:spcAft>
          <a:spcPct val="0"/>
        </a:spcAft>
        <a:defRPr sz="4400" i="1">
          <a:solidFill>
            <a:schemeClr val="tx1"/>
          </a:solidFill>
          <a:latin typeface="Georgia" pitchFamily="-65" charset="0"/>
          <a:ea typeface="ヒラギノ角ゴ Pro W3" pitchFamily="-65" charset="-128"/>
          <a:cs typeface="ヒラギノ角ゴ Pro W3" pitchFamily="-65" charset="-128"/>
        </a:defRPr>
      </a:lvl5pPr>
      <a:lvl6pPr marL="457200" algn="ctr" defTabSz="457200" rtl="0" eaLnBrk="1" fontAlgn="base" hangingPunct="1">
        <a:spcBef>
          <a:spcPct val="0"/>
        </a:spcBef>
        <a:spcAft>
          <a:spcPct val="0"/>
        </a:spcAft>
        <a:defRPr sz="4400">
          <a:solidFill>
            <a:schemeClr val="tx1"/>
          </a:solidFill>
          <a:latin typeface="Georgia" pitchFamily="-65" charset="0"/>
          <a:ea typeface="ヒラギノ角ゴ Pro W3" pitchFamily="-65" charset="-128"/>
          <a:cs typeface="ヒラギノ角ゴ Pro W3" pitchFamily="-65" charset="-128"/>
        </a:defRPr>
      </a:lvl6pPr>
      <a:lvl7pPr marL="914400" algn="ctr" defTabSz="457200" rtl="0" eaLnBrk="1" fontAlgn="base" hangingPunct="1">
        <a:spcBef>
          <a:spcPct val="0"/>
        </a:spcBef>
        <a:spcAft>
          <a:spcPct val="0"/>
        </a:spcAft>
        <a:defRPr sz="4400">
          <a:solidFill>
            <a:schemeClr val="tx1"/>
          </a:solidFill>
          <a:latin typeface="Georgia" pitchFamily="-65" charset="0"/>
          <a:ea typeface="ヒラギノ角ゴ Pro W3" pitchFamily="-65" charset="-128"/>
          <a:cs typeface="ヒラギノ角ゴ Pro W3" pitchFamily="-65" charset="-128"/>
        </a:defRPr>
      </a:lvl7pPr>
      <a:lvl8pPr marL="1371600" algn="ctr" defTabSz="457200" rtl="0" eaLnBrk="1" fontAlgn="base" hangingPunct="1">
        <a:spcBef>
          <a:spcPct val="0"/>
        </a:spcBef>
        <a:spcAft>
          <a:spcPct val="0"/>
        </a:spcAft>
        <a:defRPr sz="4400">
          <a:solidFill>
            <a:schemeClr val="tx1"/>
          </a:solidFill>
          <a:latin typeface="Georgia" pitchFamily="-65" charset="0"/>
          <a:ea typeface="ヒラギノ角ゴ Pro W3" pitchFamily="-65" charset="-128"/>
          <a:cs typeface="ヒラギノ角ゴ Pro W3" pitchFamily="-65" charset="-128"/>
        </a:defRPr>
      </a:lvl8pPr>
      <a:lvl9pPr marL="1828800" algn="ctr" defTabSz="457200" rtl="0" eaLnBrk="1" fontAlgn="base" hangingPunct="1">
        <a:spcBef>
          <a:spcPct val="0"/>
        </a:spcBef>
        <a:spcAft>
          <a:spcPct val="0"/>
        </a:spcAft>
        <a:defRPr sz="4400">
          <a:solidFill>
            <a:schemeClr val="tx1"/>
          </a:solidFill>
          <a:latin typeface="Georgia" pitchFamily="-65" charset="0"/>
          <a:ea typeface="ヒラギノ角ゴ Pro W3" pitchFamily="-65" charset="-128"/>
          <a:cs typeface="ヒラギノ角ゴ Pro W3" pitchFamily="-65"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pitchFamily="-65" charset="-128"/>
          <a:cs typeface="ヒラギノ角ゴ Pro W3" pitchFamily="-65"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pitchFamily="-65"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pitchFamily="-65"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65"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65"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p:nvPr>
        </p:nvSpPr>
        <p:spPr>
          <a:xfrm>
            <a:off x="457200" y="3810000"/>
            <a:ext cx="8229600" cy="1133475"/>
          </a:xfrm>
        </p:spPr>
        <p:txBody>
          <a:bodyPr/>
          <a:lstStyle/>
          <a:p>
            <a:pPr eaLnBrk="1" hangingPunct="1">
              <a:defRPr/>
            </a:pPr>
            <a:r>
              <a:rPr lang="en-US" dirty="0" smtClean="0"/>
              <a:t>Protecting your </a:t>
            </a:r>
            <a:br>
              <a:rPr lang="en-US" dirty="0" smtClean="0"/>
            </a:br>
            <a:r>
              <a:rPr lang="en-US" dirty="0" smtClean="0"/>
              <a:t>retirement nest egg</a:t>
            </a:r>
            <a:endParaRPr lang="en-US" dirty="0"/>
          </a:p>
        </p:txBody>
      </p:sp>
      <p:sp>
        <p:nvSpPr>
          <p:cNvPr id="28" name="Text Placeholder 27"/>
          <p:cNvSpPr>
            <a:spLocks noGrp="1"/>
          </p:cNvSpPr>
          <p:nvPr>
            <p:ph type="body" idx="1"/>
          </p:nvPr>
        </p:nvSpPr>
        <p:spPr/>
        <p:txBody>
          <a:bodyPr/>
          <a:lstStyle/>
          <a:p>
            <a:pPr eaLnBrk="1" hangingPunct="1">
              <a:buFont typeface="Arial" pitchFamily="-111" charset="0"/>
              <a:buNone/>
              <a:defRPr/>
            </a:pPr>
            <a:r>
              <a:rPr lang="en-US" dirty="0" smtClean="0"/>
              <a:t>Informational Seminar</a:t>
            </a:r>
            <a:endParaRPr lang="en-US" dirty="0"/>
          </a:p>
        </p:txBody>
      </p:sp>
      <p:sp>
        <p:nvSpPr>
          <p:cNvPr id="8196" name="Date Placeholder 3"/>
          <p:cNvSpPr>
            <a:spLocks noGrp="1"/>
          </p:cNvSpPr>
          <p:nvPr>
            <p:ph type="dt" sz="quarter" idx="10"/>
          </p:nvPr>
        </p:nvSpPr>
        <p:spPr bwMode="auto">
          <a:xfrm>
            <a:off x="8077200" y="6356350"/>
            <a:ext cx="762000" cy="365125"/>
          </a:xfrm>
          <a:noFill/>
          <a:ln>
            <a:miter lim="800000"/>
            <a:headEnd/>
            <a:tailEnd/>
          </a:ln>
        </p:spPr>
        <p:txBody>
          <a:bodyPr/>
          <a:lstStyle/>
          <a:p>
            <a:r>
              <a:rPr lang="en-US" dirty="0" smtClean="0">
                <a:latin typeface="Georgia" pitchFamily="18" charset="0"/>
                <a:ea typeface="ヒラギノ角ゴ Pro W3"/>
                <a:cs typeface="ヒラギノ角ゴ Pro W3"/>
              </a:rPr>
              <a:t>8/1/12</a:t>
            </a:r>
          </a:p>
        </p:txBody>
      </p:sp>
      <p:sp>
        <p:nvSpPr>
          <p:cNvPr id="7" name="TextBox 6"/>
          <p:cNvSpPr txBox="1"/>
          <p:nvPr/>
        </p:nvSpPr>
        <p:spPr>
          <a:xfrm>
            <a:off x="914400" y="5710019"/>
            <a:ext cx="7467600" cy="646331"/>
          </a:xfrm>
          <a:prstGeom prst="rect">
            <a:avLst/>
          </a:prstGeom>
          <a:noFill/>
        </p:spPr>
        <p:txBody>
          <a:bodyPr wrap="square" rtlCol="0">
            <a:spAutoFit/>
          </a:bodyPr>
          <a:lstStyle/>
          <a:p>
            <a:pPr algn="ctr">
              <a:lnSpc>
                <a:spcPct val="90000"/>
              </a:lnSpc>
              <a:buFontTx/>
              <a:buNone/>
              <a:defRPr/>
            </a:pPr>
            <a:r>
              <a:rPr lang="en-US" sz="1200" dirty="0" smtClean="0"/>
              <a:t>Not a deposit </a:t>
            </a:r>
            <a:r>
              <a:rPr lang="en-US" sz="1200" dirty="0" smtClean="0">
                <a:cs typeface="Arial" pitchFamily="34" charset="0"/>
              </a:rPr>
              <a:t>• </a:t>
            </a:r>
            <a:r>
              <a:rPr lang="en-US" sz="1200" dirty="0" smtClean="0"/>
              <a:t>Not FDIC insured </a:t>
            </a:r>
            <a:r>
              <a:rPr lang="en-US" sz="1200" dirty="0" smtClean="0">
                <a:cs typeface="Arial" pitchFamily="34" charset="0"/>
              </a:rPr>
              <a:t>• </a:t>
            </a:r>
            <a:r>
              <a:rPr lang="en-US" sz="1200" dirty="0" smtClean="0"/>
              <a:t>Not guaranteed by any bank </a:t>
            </a:r>
            <a:r>
              <a:rPr lang="en-US" sz="1200" dirty="0" smtClean="0">
                <a:cs typeface="Arial" pitchFamily="34" charset="0"/>
              </a:rPr>
              <a:t>• </a:t>
            </a:r>
          </a:p>
          <a:p>
            <a:pPr algn="ctr">
              <a:lnSpc>
                <a:spcPct val="90000"/>
              </a:lnSpc>
              <a:buFontTx/>
              <a:buNone/>
              <a:defRPr/>
            </a:pPr>
            <a:r>
              <a:rPr lang="en-US" sz="1200" dirty="0" smtClean="0"/>
              <a:t>Not insured by any federal government agency</a:t>
            </a:r>
          </a:p>
          <a:p>
            <a:pPr>
              <a:lnSpc>
                <a:spcPct val="90000"/>
              </a:lnSpc>
              <a:buFontTx/>
              <a:buNone/>
              <a:defRPr/>
            </a:pPr>
            <a:r>
              <a:rPr lang="en-US" sz="1600" dirty="0" smtClean="0"/>
              <a:t>	</a:t>
            </a:r>
            <a:endParaRPr lang="en-US" dirty="0"/>
          </a:p>
        </p:txBody>
      </p:sp>
      <p:sp>
        <p:nvSpPr>
          <p:cNvPr id="9" name="TextBox 8"/>
          <p:cNvSpPr txBox="1"/>
          <p:nvPr/>
        </p:nvSpPr>
        <p:spPr>
          <a:xfrm>
            <a:off x="266700" y="6467559"/>
            <a:ext cx="1295400" cy="253916"/>
          </a:xfrm>
          <a:prstGeom prst="rect">
            <a:avLst/>
          </a:prstGeom>
          <a:noFill/>
        </p:spPr>
        <p:txBody>
          <a:bodyPr wrap="square" rtlCol="0">
            <a:spAutoFit/>
          </a:bodyPr>
          <a:lstStyle/>
          <a:p>
            <a:r>
              <a:rPr lang="en-US" sz="1050" dirty="0" smtClean="0">
                <a:solidFill>
                  <a:schemeClr val="tx2"/>
                </a:solidFill>
              </a:rPr>
              <a:t>LTC-456</a:t>
            </a:r>
            <a:endParaRPr lang="en-US" sz="105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fund </a:t>
            </a:r>
            <a:br>
              <a:rPr lang="en-US" dirty="0" smtClean="0"/>
            </a:br>
            <a:r>
              <a:rPr lang="en-US" dirty="0" smtClean="0"/>
              <a:t>extended health care</a:t>
            </a:r>
            <a:endParaRPr lang="en-US" dirty="0"/>
          </a:p>
        </p:txBody>
      </p:sp>
      <p:sp>
        <p:nvSpPr>
          <p:cNvPr id="3" name="Content Placeholder 2"/>
          <p:cNvSpPr>
            <a:spLocks noGrp="1"/>
          </p:cNvSpPr>
          <p:nvPr>
            <p:ph idx="1"/>
          </p:nvPr>
        </p:nvSpPr>
        <p:spPr/>
        <p:txBody>
          <a:bodyPr/>
          <a:lstStyle/>
          <a:p>
            <a:r>
              <a:rPr lang="en-US" dirty="0" smtClean="0"/>
              <a:t>Long-term care insurance</a:t>
            </a:r>
          </a:p>
          <a:p>
            <a:endParaRPr lang="en-US" sz="1000" dirty="0" smtClean="0"/>
          </a:p>
          <a:p>
            <a:r>
              <a:rPr lang="en-US" dirty="0" smtClean="0"/>
              <a:t>Government programs</a:t>
            </a:r>
          </a:p>
          <a:p>
            <a:endParaRPr lang="en-US" sz="1000" dirty="0" smtClean="0"/>
          </a:p>
          <a:p>
            <a:r>
              <a:rPr lang="en-US" dirty="0" smtClean="0"/>
              <a:t>Self-funding</a:t>
            </a:r>
          </a:p>
          <a:p>
            <a:endParaRPr lang="en-US" sz="1000" dirty="0" smtClean="0"/>
          </a:p>
          <a:p>
            <a:r>
              <a:rPr lang="en-US" dirty="0" smtClean="0"/>
              <a:t>Asset-based long-term care strategies</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10</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care insurance</a:t>
            </a:r>
            <a:endParaRPr lang="en-US" dirty="0"/>
          </a:p>
        </p:txBody>
      </p:sp>
      <p:sp>
        <p:nvSpPr>
          <p:cNvPr id="3" name="Content Placeholder 2"/>
          <p:cNvSpPr>
            <a:spLocks noGrp="1"/>
          </p:cNvSpPr>
          <p:nvPr>
            <p:ph idx="1"/>
          </p:nvPr>
        </p:nvSpPr>
        <p:spPr/>
        <p:txBody>
          <a:bodyPr/>
          <a:lstStyle/>
          <a:p>
            <a:r>
              <a:rPr lang="en-US" dirty="0" smtClean="0"/>
              <a:t>Good way to pay, if care is needed</a:t>
            </a:r>
          </a:p>
          <a:p>
            <a:pPr lvl="1"/>
            <a:endParaRPr lang="en-US" dirty="0" smtClean="0"/>
          </a:p>
          <a:p>
            <a:r>
              <a:rPr lang="en-US" dirty="0" smtClean="0"/>
              <a:t>However, few pursue this option.  Why?</a:t>
            </a:r>
          </a:p>
          <a:p>
            <a:pPr lvl="1"/>
            <a:r>
              <a:rPr lang="en-US" dirty="0" smtClean="0"/>
              <a:t>Another bill</a:t>
            </a:r>
          </a:p>
          <a:p>
            <a:pPr lvl="1"/>
            <a:r>
              <a:rPr lang="en-US" dirty="0" smtClean="0"/>
              <a:t>Health qualifications may be a challenge</a:t>
            </a:r>
          </a:p>
          <a:p>
            <a:pPr lvl="1"/>
            <a:r>
              <a:rPr lang="en-US" dirty="0" smtClean="0"/>
              <a:t>Will future premiums be affordable?</a:t>
            </a:r>
          </a:p>
          <a:p>
            <a:pPr lvl="1"/>
            <a:r>
              <a:rPr lang="en-US" dirty="0" smtClean="0"/>
              <a:t>Benefits are payable if care is actually needed. </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11</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programs </a:t>
            </a:r>
            <a:endParaRPr lang="en-US" dirty="0"/>
          </a:p>
        </p:txBody>
      </p:sp>
      <p:sp>
        <p:nvSpPr>
          <p:cNvPr id="3" name="Content Placeholder 2"/>
          <p:cNvSpPr>
            <a:spLocks noGrp="1"/>
          </p:cNvSpPr>
          <p:nvPr>
            <p:ph idx="1"/>
          </p:nvPr>
        </p:nvSpPr>
        <p:spPr/>
        <p:txBody>
          <a:bodyPr/>
          <a:lstStyle/>
          <a:p>
            <a:r>
              <a:rPr lang="en-US" dirty="0" smtClean="0"/>
              <a:t>Medicare—only provides rehabilitative services, does not provide long-term care</a:t>
            </a:r>
          </a:p>
          <a:p>
            <a:endParaRPr lang="en-US" sz="1100" dirty="0" smtClean="0"/>
          </a:p>
          <a:p>
            <a:r>
              <a:rPr lang="en-US" dirty="0" smtClean="0"/>
              <a:t>Medicaid</a:t>
            </a:r>
          </a:p>
          <a:p>
            <a:pPr lvl="1"/>
            <a:r>
              <a:rPr lang="en-US" dirty="0" smtClean="0"/>
              <a:t>Benefits vary by state</a:t>
            </a:r>
          </a:p>
          <a:p>
            <a:pPr lvl="1"/>
            <a:r>
              <a:rPr lang="en-US" dirty="0" smtClean="0"/>
              <a:t>Must “spend down” your assets first</a:t>
            </a:r>
          </a:p>
          <a:p>
            <a:pPr lvl="1"/>
            <a:r>
              <a:rPr lang="en-US" dirty="0" smtClean="0"/>
              <a:t>Some options like home care and assisted living may not be available</a:t>
            </a:r>
          </a:p>
          <a:p>
            <a:pPr lvl="1"/>
            <a:r>
              <a:rPr lang="en-US" dirty="0" smtClean="0"/>
              <a:t>Can mean loss of choice and control</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12</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funding</a:t>
            </a:r>
            <a:endParaRPr lang="en-US" dirty="0"/>
          </a:p>
        </p:txBody>
      </p:sp>
      <p:sp>
        <p:nvSpPr>
          <p:cNvPr id="3" name="Content Placeholder 2"/>
          <p:cNvSpPr>
            <a:spLocks noGrp="1"/>
          </p:cNvSpPr>
          <p:nvPr>
            <p:ph idx="1"/>
          </p:nvPr>
        </p:nvSpPr>
        <p:spPr/>
        <p:txBody>
          <a:bodyPr/>
          <a:lstStyle/>
          <a:p>
            <a:r>
              <a:rPr lang="en-US" dirty="0" smtClean="0"/>
              <a:t>Bearing the entire risk of an extended care need</a:t>
            </a:r>
          </a:p>
          <a:p>
            <a:endParaRPr lang="en-US" sz="1000" dirty="0" smtClean="0"/>
          </a:p>
          <a:p>
            <a:r>
              <a:rPr lang="en-US" dirty="0" smtClean="0"/>
              <a:t>Setting aside assets “just in case”</a:t>
            </a:r>
          </a:p>
          <a:p>
            <a:pPr lvl="1"/>
            <a:r>
              <a:rPr lang="en-US" dirty="0" smtClean="0"/>
              <a:t>IRAs, cash, annuities, etc…</a:t>
            </a:r>
          </a:p>
          <a:p>
            <a:pPr lvl="1"/>
            <a:endParaRPr lang="en-US" sz="1000" dirty="0" smtClean="0"/>
          </a:p>
          <a:p>
            <a:r>
              <a:rPr lang="en-US" dirty="0" smtClean="0"/>
              <a:t>Some can afford to absorb costs for a few years </a:t>
            </a:r>
          </a:p>
          <a:p>
            <a:r>
              <a:rPr lang="en-US" dirty="0" smtClean="0"/>
              <a:t>What if the need became catastrophic?</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13</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Asset-based long-term care</a:t>
            </a:r>
            <a:endParaRPr lang="en-US" dirty="0"/>
          </a:p>
        </p:txBody>
      </p:sp>
      <p:sp>
        <p:nvSpPr>
          <p:cNvPr id="3" name="Content Placeholder 2"/>
          <p:cNvSpPr>
            <a:spLocks noGrp="1"/>
          </p:cNvSpPr>
          <p:nvPr>
            <p:ph idx="1"/>
          </p:nvPr>
        </p:nvSpPr>
        <p:spPr/>
        <p:txBody>
          <a:bodyPr/>
          <a:lstStyle/>
          <a:p>
            <a:r>
              <a:rPr lang="en-US" dirty="0" smtClean="0"/>
              <a:t>Specific products based on life insurance and annuities that can provide long-term care benefits</a:t>
            </a:r>
          </a:p>
          <a:p>
            <a:endParaRPr lang="en-US" sz="500" dirty="0" smtClean="0"/>
          </a:p>
          <a:p>
            <a:r>
              <a:rPr lang="en-US" dirty="0" smtClean="0"/>
              <a:t>Some advantages</a:t>
            </a:r>
          </a:p>
          <a:p>
            <a:pPr lvl="1"/>
            <a:r>
              <a:rPr lang="en-US" dirty="0" smtClean="0"/>
              <a:t>If care is needed, income tax free benefits</a:t>
            </a:r>
          </a:p>
          <a:p>
            <a:pPr lvl="1"/>
            <a:r>
              <a:rPr lang="en-US" dirty="0" smtClean="0"/>
              <a:t>If care is </a:t>
            </a:r>
            <a:r>
              <a:rPr lang="en-US" i="1" u="sng" dirty="0" smtClean="0"/>
              <a:t>never</a:t>
            </a:r>
            <a:r>
              <a:rPr lang="en-US" dirty="0" smtClean="0"/>
              <a:t> needed, asset passes to next generation</a:t>
            </a:r>
          </a:p>
          <a:p>
            <a:pPr lvl="1"/>
            <a:r>
              <a:rPr lang="en-US" dirty="0" smtClean="0"/>
              <a:t>Some companies offer premiums that are contractually guaranteed never to increase</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14</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LTC-456</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15</a:t>
            </a:fld>
            <a:endParaRPr lang="en-US" dirty="0"/>
          </a:p>
        </p:txBody>
      </p:sp>
      <p:sp>
        <p:nvSpPr>
          <p:cNvPr id="7" name="Rectangle 2"/>
          <p:cNvSpPr>
            <a:spLocks noGrp="1" noChangeArrowheads="1"/>
          </p:cNvSpPr>
          <p:nvPr>
            <p:ph type="title"/>
          </p:nvPr>
        </p:nvSpPr>
        <p:spPr/>
        <p:txBody>
          <a:bodyPr/>
          <a:lstStyle/>
          <a:p>
            <a:pPr eaLnBrk="1" hangingPunct="1"/>
            <a:r>
              <a:rPr lang="en-US" sz="2000" b="1" i="1" dirty="0" smtClean="0"/>
              <a:t>Example of life insurance-based long-term care</a:t>
            </a:r>
          </a:p>
        </p:txBody>
      </p:sp>
      <p:sp>
        <p:nvSpPr>
          <p:cNvPr id="8" name="Oval 7"/>
          <p:cNvSpPr/>
          <p:nvPr/>
        </p:nvSpPr>
        <p:spPr>
          <a:xfrm>
            <a:off x="152400" y="2514600"/>
            <a:ext cx="1676400" cy="16002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457200" y="2819400"/>
            <a:ext cx="1295400" cy="923330"/>
          </a:xfrm>
          <a:prstGeom prst="rect">
            <a:avLst/>
          </a:prstGeom>
          <a:noFill/>
        </p:spPr>
        <p:txBody>
          <a:bodyPr wrap="square" rtlCol="0">
            <a:spAutoFit/>
          </a:bodyPr>
          <a:lstStyle/>
          <a:p>
            <a:r>
              <a:rPr lang="en-US" dirty="0" smtClean="0"/>
              <a:t>Single Premium:</a:t>
            </a:r>
          </a:p>
          <a:p>
            <a:r>
              <a:rPr lang="en-US" dirty="0" smtClean="0"/>
              <a:t>$150,000*</a:t>
            </a:r>
            <a:endParaRPr lang="en-US" dirty="0"/>
          </a:p>
        </p:txBody>
      </p:sp>
      <p:cxnSp>
        <p:nvCxnSpPr>
          <p:cNvPr id="11" name="Straight Connector 10"/>
          <p:cNvCxnSpPr>
            <a:stCxn id="8" idx="6"/>
          </p:cNvCxnSpPr>
          <p:nvPr/>
        </p:nvCxnSpPr>
        <p:spPr>
          <a:xfrm>
            <a:off x="1828800" y="3314700"/>
            <a:ext cx="457200" cy="0"/>
          </a:xfrm>
          <a:prstGeom prst="line">
            <a:avLst/>
          </a:prstGeom>
          <a:ln w="635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286000" y="2294930"/>
            <a:ext cx="0" cy="2895600"/>
          </a:xfrm>
          <a:prstGeom prst="line">
            <a:avLst/>
          </a:prstGeom>
          <a:ln w="635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2286000" y="229493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286000" y="374273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286000" y="518160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895600" y="1991380"/>
            <a:ext cx="1981200" cy="523220"/>
          </a:xfrm>
          <a:prstGeom prst="rect">
            <a:avLst/>
          </a:prstGeom>
          <a:noFill/>
          <a:ln w="25400">
            <a:solidFill>
              <a:schemeClr val="tx1"/>
            </a:solidFill>
          </a:ln>
        </p:spPr>
        <p:txBody>
          <a:bodyPr wrap="square" rtlCol="0">
            <a:spAutoFit/>
          </a:bodyPr>
          <a:lstStyle/>
          <a:p>
            <a:r>
              <a:rPr lang="en-US" sz="1400" dirty="0" smtClean="0"/>
              <a:t>Live a long life and need long-term care</a:t>
            </a:r>
            <a:endParaRPr lang="en-US" sz="1400" dirty="0"/>
          </a:p>
        </p:txBody>
      </p:sp>
      <p:sp>
        <p:nvSpPr>
          <p:cNvPr id="25" name="TextBox 24"/>
          <p:cNvSpPr txBox="1"/>
          <p:nvPr/>
        </p:nvSpPr>
        <p:spPr>
          <a:xfrm>
            <a:off x="2895600" y="3481120"/>
            <a:ext cx="1981200" cy="523220"/>
          </a:xfrm>
          <a:prstGeom prst="rect">
            <a:avLst/>
          </a:prstGeom>
          <a:noFill/>
          <a:ln w="25400">
            <a:solidFill>
              <a:schemeClr val="tx1"/>
            </a:solidFill>
          </a:ln>
        </p:spPr>
        <p:txBody>
          <a:bodyPr wrap="square" rtlCol="0">
            <a:spAutoFit/>
          </a:bodyPr>
          <a:lstStyle/>
          <a:p>
            <a:r>
              <a:rPr lang="en-US" sz="1400" dirty="0" smtClean="0"/>
              <a:t>Decide to quit or surrender the policy</a:t>
            </a:r>
            <a:endParaRPr lang="en-US" sz="1400" dirty="0"/>
          </a:p>
        </p:txBody>
      </p:sp>
      <p:sp>
        <p:nvSpPr>
          <p:cNvPr id="26" name="TextBox 25"/>
          <p:cNvSpPr txBox="1"/>
          <p:nvPr/>
        </p:nvSpPr>
        <p:spPr>
          <a:xfrm>
            <a:off x="2895600" y="5026223"/>
            <a:ext cx="1981200" cy="307777"/>
          </a:xfrm>
          <a:prstGeom prst="rect">
            <a:avLst/>
          </a:prstGeom>
          <a:noFill/>
          <a:ln w="25400">
            <a:solidFill>
              <a:schemeClr val="tx1"/>
            </a:solidFill>
          </a:ln>
        </p:spPr>
        <p:txBody>
          <a:bodyPr wrap="square" rtlCol="0">
            <a:spAutoFit/>
          </a:bodyPr>
          <a:lstStyle/>
          <a:p>
            <a:r>
              <a:rPr lang="en-US" sz="1400" dirty="0" smtClean="0"/>
              <a:t>At death</a:t>
            </a:r>
            <a:endParaRPr lang="en-US" sz="1400" dirty="0"/>
          </a:p>
        </p:txBody>
      </p:sp>
      <p:cxnSp>
        <p:nvCxnSpPr>
          <p:cNvPr id="31" name="Straight Arrow Connector 30"/>
          <p:cNvCxnSpPr/>
          <p:nvPr/>
        </p:nvCxnSpPr>
        <p:spPr>
          <a:xfrm>
            <a:off x="4876800" y="22949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4876800" y="37427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4876800" y="51905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5334000" y="1925598"/>
            <a:ext cx="1600200" cy="738664"/>
          </a:xfrm>
          <a:prstGeom prst="rect">
            <a:avLst/>
          </a:prstGeom>
          <a:noFill/>
          <a:ln w="25400">
            <a:solidFill>
              <a:schemeClr val="tx1"/>
            </a:solidFill>
          </a:ln>
        </p:spPr>
        <p:txBody>
          <a:bodyPr wrap="square" rtlCol="0">
            <a:spAutoFit/>
          </a:bodyPr>
          <a:lstStyle/>
          <a:p>
            <a:r>
              <a:rPr lang="en-US" sz="1400" b="1" dirty="0" smtClean="0"/>
              <a:t>LTC benefit:</a:t>
            </a:r>
          </a:p>
          <a:p>
            <a:r>
              <a:rPr lang="en-US" sz="1400" u="sng" dirty="0" smtClean="0"/>
              <a:t>$5,859 for 50 months</a:t>
            </a:r>
            <a:endParaRPr lang="en-US" sz="1400" u="sng" dirty="0"/>
          </a:p>
        </p:txBody>
      </p:sp>
      <p:sp>
        <p:nvSpPr>
          <p:cNvPr id="36" name="TextBox 35"/>
          <p:cNvSpPr txBox="1"/>
          <p:nvPr/>
        </p:nvSpPr>
        <p:spPr>
          <a:xfrm>
            <a:off x="5334000" y="3376136"/>
            <a:ext cx="1600200" cy="738664"/>
          </a:xfrm>
          <a:prstGeom prst="rect">
            <a:avLst/>
          </a:prstGeom>
          <a:noFill/>
          <a:ln w="25400">
            <a:solidFill>
              <a:schemeClr val="tx1"/>
            </a:solidFill>
          </a:ln>
        </p:spPr>
        <p:txBody>
          <a:bodyPr wrap="square" rtlCol="0">
            <a:spAutoFit/>
          </a:bodyPr>
          <a:lstStyle/>
          <a:p>
            <a:r>
              <a:rPr lang="en-US" sz="1400" b="1" dirty="0" smtClean="0"/>
              <a:t>Year 15 surrender value:</a:t>
            </a:r>
          </a:p>
          <a:p>
            <a:r>
              <a:rPr lang="en-US" sz="1400" u="sng" dirty="0" smtClean="0"/>
              <a:t>$198,761</a:t>
            </a:r>
            <a:endParaRPr lang="en-US" sz="1400" u="sng" dirty="0"/>
          </a:p>
        </p:txBody>
      </p:sp>
      <p:sp>
        <p:nvSpPr>
          <p:cNvPr id="37" name="TextBox 36"/>
          <p:cNvSpPr txBox="1"/>
          <p:nvPr/>
        </p:nvSpPr>
        <p:spPr>
          <a:xfrm>
            <a:off x="5334000" y="4821198"/>
            <a:ext cx="1600200" cy="738664"/>
          </a:xfrm>
          <a:prstGeom prst="rect">
            <a:avLst/>
          </a:prstGeom>
          <a:noFill/>
          <a:ln w="25400">
            <a:solidFill>
              <a:schemeClr val="tx1"/>
            </a:solidFill>
          </a:ln>
        </p:spPr>
        <p:txBody>
          <a:bodyPr wrap="square" rtlCol="0">
            <a:spAutoFit/>
          </a:bodyPr>
          <a:lstStyle/>
          <a:p>
            <a:r>
              <a:rPr lang="en-US" sz="1400" b="1" dirty="0" smtClean="0"/>
              <a:t>Death benefit:</a:t>
            </a:r>
          </a:p>
          <a:p>
            <a:r>
              <a:rPr lang="en-US" sz="1400" u="sng" dirty="0" smtClean="0"/>
              <a:t>$292,968</a:t>
            </a:r>
          </a:p>
          <a:p>
            <a:endParaRPr lang="en-US" sz="1400" dirty="0"/>
          </a:p>
        </p:txBody>
      </p:sp>
      <p:sp>
        <p:nvSpPr>
          <p:cNvPr id="38" name="TextBox 37"/>
          <p:cNvSpPr txBox="1"/>
          <p:nvPr/>
        </p:nvSpPr>
        <p:spPr>
          <a:xfrm>
            <a:off x="6934200" y="2002542"/>
            <a:ext cx="304800" cy="584775"/>
          </a:xfrm>
          <a:prstGeom prst="rect">
            <a:avLst/>
          </a:prstGeom>
          <a:noFill/>
        </p:spPr>
        <p:txBody>
          <a:bodyPr wrap="square" rtlCol="0">
            <a:spAutoFit/>
          </a:bodyPr>
          <a:lstStyle/>
          <a:p>
            <a:r>
              <a:rPr lang="en-US" sz="3200" b="1" dirty="0" smtClean="0"/>
              <a:t>+</a:t>
            </a:r>
            <a:endParaRPr lang="en-US" sz="3200" b="1" dirty="0"/>
          </a:p>
        </p:txBody>
      </p:sp>
      <p:sp>
        <p:nvSpPr>
          <p:cNvPr id="39" name="TextBox 38"/>
          <p:cNvSpPr txBox="1"/>
          <p:nvPr/>
        </p:nvSpPr>
        <p:spPr>
          <a:xfrm>
            <a:off x="7391400" y="1925598"/>
            <a:ext cx="1295400" cy="1123384"/>
          </a:xfrm>
          <a:prstGeom prst="rect">
            <a:avLst/>
          </a:prstGeom>
          <a:noFill/>
          <a:ln w="25400">
            <a:solidFill>
              <a:schemeClr val="tx1"/>
            </a:solidFill>
          </a:ln>
        </p:spPr>
        <p:txBody>
          <a:bodyPr wrap="square" rtlCol="0">
            <a:spAutoFit/>
          </a:bodyPr>
          <a:lstStyle/>
          <a:p>
            <a:r>
              <a:rPr lang="en-US" sz="1400" b="1" dirty="0" smtClean="0"/>
              <a:t>Optional lifetime LTC benefits $1619 </a:t>
            </a:r>
            <a:r>
              <a:rPr lang="en-US" sz="1100" b="1" dirty="0" smtClean="0"/>
              <a:t>annual premium</a:t>
            </a:r>
            <a:endParaRPr lang="en-US" sz="1100" dirty="0"/>
          </a:p>
        </p:txBody>
      </p:sp>
      <p:sp>
        <p:nvSpPr>
          <p:cNvPr id="40" name="TextBox 39"/>
          <p:cNvSpPr txBox="1"/>
          <p:nvPr/>
        </p:nvSpPr>
        <p:spPr>
          <a:xfrm>
            <a:off x="2971800" y="1556266"/>
            <a:ext cx="1676400" cy="369332"/>
          </a:xfrm>
          <a:prstGeom prst="rect">
            <a:avLst/>
          </a:prstGeom>
          <a:noFill/>
        </p:spPr>
        <p:txBody>
          <a:bodyPr wrap="square" rtlCol="0">
            <a:spAutoFit/>
          </a:bodyPr>
          <a:lstStyle/>
          <a:p>
            <a:r>
              <a:rPr lang="en-US" b="1" dirty="0" smtClean="0"/>
              <a:t>  </a:t>
            </a:r>
            <a:r>
              <a:rPr lang="en-US" b="1" u="sng" dirty="0" smtClean="0"/>
              <a:t>Life Events</a:t>
            </a:r>
            <a:endParaRPr lang="en-US" b="1" u="sng" dirty="0"/>
          </a:p>
        </p:txBody>
      </p:sp>
      <p:sp>
        <p:nvSpPr>
          <p:cNvPr id="41" name="Text Box 21"/>
          <p:cNvSpPr txBox="1">
            <a:spLocks noChangeArrowheads="1"/>
          </p:cNvSpPr>
          <p:nvPr/>
        </p:nvSpPr>
        <p:spPr bwMode="auto">
          <a:xfrm>
            <a:off x="6019800" y="5653559"/>
            <a:ext cx="3048000" cy="430887"/>
          </a:xfrm>
          <a:prstGeom prst="rect">
            <a:avLst/>
          </a:prstGeom>
          <a:noFill/>
          <a:ln w="9525">
            <a:noFill/>
            <a:miter lim="800000"/>
            <a:headEnd/>
            <a:tailEnd/>
          </a:ln>
        </p:spPr>
        <p:txBody>
          <a:bodyPr wrap="square">
            <a:spAutoFit/>
          </a:bodyPr>
          <a:lstStyle/>
          <a:p>
            <a:pPr>
              <a:spcBef>
                <a:spcPct val="50000"/>
              </a:spcBef>
            </a:pPr>
            <a:r>
              <a:rPr lang="en-US" sz="1100" b="1" dirty="0"/>
              <a:t>Numeric examples are hypothetical and were used for educational purposes only.</a:t>
            </a:r>
          </a:p>
        </p:txBody>
      </p:sp>
      <p:sp>
        <p:nvSpPr>
          <p:cNvPr id="27" name="TextBox 26"/>
          <p:cNvSpPr txBox="1"/>
          <p:nvPr/>
        </p:nvSpPr>
        <p:spPr>
          <a:xfrm>
            <a:off x="304800" y="5334000"/>
            <a:ext cx="3124200" cy="415498"/>
          </a:xfrm>
          <a:prstGeom prst="rect">
            <a:avLst/>
          </a:prstGeom>
          <a:noFill/>
        </p:spPr>
        <p:txBody>
          <a:bodyPr wrap="square" rtlCol="0">
            <a:spAutoFit/>
          </a:bodyPr>
          <a:lstStyle/>
          <a:p>
            <a:r>
              <a:rPr lang="en-US" sz="1050" dirty="0" smtClean="0"/>
              <a:t>*Based upon joint male and female, both age 65, preferred underwriting class.</a:t>
            </a:r>
            <a:endParaRPr lang="en-US" sz="105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LTC-456</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16</a:t>
            </a:fld>
            <a:endParaRPr lang="en-US" dirty="0"/>
          </a:p>
        </p:txBody>
      </p:sp>
      <p:sp>
        <p:nvSpPr>
          <p:cNvPr id="7" name="Rectangle 2"/>
          <p:cNvSpPr>
            <a:spLocks noGrp="1" noChangeArrowheads="1"/>
          </p:cNvSpPr>
          <p:nvPr>
            <p:ph type="title"/>
          </p:nvPr>
        </p:nvSpPr>
        <p:spPr/>
        <p:txBody>
          <a:bodyPr/>
          <a:lstStyle/>
          <a:p>
            <a:pPr eaLnBrk="1" hangingPunct="1"/>
            <a:r>
              <a:rPr lang="en-US" sz="2000" b="1" i="1" dirty="0" smtClean="0"/>
              <a:t>Another example of life insurance-based long-term care</a:t>
            </a:r>
          </a:p>
        </p:txBody>
      </p:sp>
      <p:sp>
        <p:nvSpPr>
          <p:cNvPr id="8" name="Oval 7"/>
          <p:cNvSpPr/>
          <p:nvPr/>
        </p:nvSpPr>
        <p:spPr>
          <a:xfrm>
            <a:off x="152400" y="2514600"/>
            <a:ext cx="1676400" cy="16002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457200" y="2819400"/>
            <a:ext cx="1295400" cy="923330"/>
          </a:xfrm>
          <a:prstGeom prst="rect">
            <a:avLst/>
          </a:prstGeom>
          <a:noFill/>
        </p:spPr>
        <p:txBody>
          <a:bodyPr wrap="square" rtlCol="0">
            <a:spAutoFit/>
          </a:bodyPr>
          <a:lstStyle/>
          <a:p>
            <a:r>
              <a:rPr lang="en-US" dirty="0" smtClean="0"/>
              <a:t>Single Premium:</a:t>
            </a:r>
          </a:p>
          <a:p>
            <a:r>
              <a:rPr lang="en-US" dirty="0" smtClean="0"/>
              <a:t>$150,000*</a:t>
            </a:r>
            <a:endParaRPr lang="en-US" dirty="0"/>
          </a:p>
        </p:txBody>
      </p:sp>
      <p:cxnSp>
        <p:nvCxnSpPr>
          <p:cNvPr id="11" name="Straight Connector 10"/>
          <p:cNvCxnSpPr>
            <a:stCxn id="8" idx="6"/>
          </p:cNvCxnSpPr>
          <p:nvPr/>
        </p:nvCxnSpPr>
        <p:spPr>
          <a:xfrm>
            <a:off x="1828800" y="3314700"/>
            <a:ext cx="457200" cy="0"/>
          </a:xfrm>
          <a:prstGeom prst="line">
            <a:avLst/>
          </a:prstGeom>
          <a:ln w="635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286000" y="2294930"/>
            <a:ext cx="0" cy="2895600"/>
          </a:xfrm>
          <a:prstGeom prst="line">
            <a:avLst/>
          </a:prstGeom>
          <a:ln w="635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2286000" y="229493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286000" y="374273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286000" y="5181600"/>
            <a:ext cx="6096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895600" y="1991380"/>
            <a:ext cx="1981200" cy="523220"/>
          </a:xfrm>
          <a:prstGeom prst="rect">
            <a:avLst/>
          </a:prstGeom>
          <a:noFill/>
          <a:ln w="25400">
            <a:solidFill>
              <a:schemeClr val="tx1"/>
            </a:solidFill>
          </a:ln>
        </p:spPr>
        <p:txBody>
          <a:bodyPr wrap="square" rtlCol="0">
            <a:spAutoFit/>
          </a:bodyPr>
          <a:lstStyle/>
          <a:p>
            <a:r>
              <a:rPr lang="en-US" sz="1400" dirty="0" smtClean="0"/>
              <a:t>Live a long life and need long-term care</a:t>
            </a:r>
            <a:endParaRPr lang="en-US" sz="1400" dirty="0"/>
          </a:p>
        </p:txBody>
      </p:sp>
      <p:sp>
        <p:nvSpPr>
          <p:cNvPr id="25" name="TextBox 24"/>
          <p:cNvSpPr txBox="1"/>
          <p:nvPr/>
        </p:nvSpPr>
        <p:spPr>
          <a:xfrm>
            <a:off x="2895600" y="3481120"/>
            <a:ext cx="1981200" cy="523220"/>
          </a:xfrm>
          <a:prstGeom prst="rect">
            <a:avLst/>
          </a:prstGeom>
          <a:noFill/>
          <a:ln w="25400">
            <a:solidFill>
              <a:schemeClr val="tx1"/>
            </a:solidFill>
          </a:ln>
        </p:spPr>
        <p:txBody>
          <a:bodyPr wrap="square" rtlCol="0">
            <a:spAutoFit/>
          </a:bodyPr>
          <a:lstStyle/>
          <a:p>
            <a:r>
              <a:rPr lang="en-US" sz="1400" dirty="0" smtClean="0"/>
              <a:t>Decide to quit or surrender the policy</a:t>
            </a:r>
            <a:endParaRPr lang="en-US" sz="1400" dirty="0"/>
          </a:p>
        </p:txBody>
      </p:sp>
      <p:sp>
        <p:nvSpPr>
          <p:cNvPr id="26" name="TextBox 25"/>
          <p:cNvSpPr txBox="1"/>
          <p:nvPr/>
        </p:nvSpPr>
        <p:spPr>
          <a:xfrm>
            <a:off x="2895600" y="5026223"/>
            <a:ext cx="1981200" cy="307777"/>
          </a:xfrm>
          <a:prstGeom prst="rect">
            <a:avLst/>
          </a:prstGeom>
          <a:noFill/>
          <a:ln w="25400">
            <a:solidFill>
              <a:schemeClr val="tx1"/>
            </a:solidFill>
          </a:ln>
        </p:spPr>
        <p:txBody>
          <a:bodyPr wrap="square" rtlCol="0">
            <a:spAutoFit/>
          </a:bodyPr>
          <a:lstStyle/>
          <a:p>
            <a:r>
              <a:rPr lang="en-US" sz="1400" dirty="0" smtClean="0"/>
              <a:t>At death</a:t>
            </a:r>
            <a:endParaRPr lang="en-US" sz="1400" dirty="0"/>
          </a:p>
        </p:txBody>
      </p:sp>
      <p:cxnSp>
        <p:nvCxnSpPr>
          <p:cNvPr id="31" name="Straight Arrow Connector 30"/>
          <p:cNvCxnSpPr/>
          <p:nvPr/>
        </p:nvCxnSpPr>
        <p:spPr>
          <a:xfrm>
            <a:off x="4876800" y="22949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4876800" y="37427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4876800" y="5190530"/>
            <a:ext cx="457200"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5334000" y="3376136"/>
            <a:ext cx="1600200" cy="738664"/>
          </a:xfrm>
          <a:prstGeom prst="rect">
            <a:avLst/>
          </a:prstGeom>
          <a:noFill/>
          <a:ln w="25400">
            <a:solidFill>
              <a:schemeClr val="tx1"/>
            </a:solidFill>
          </a:ln>
        </p:spPr>
        <p:txBody>
          <a:bodyPr wrap="square" rtlCol="0">
            <a:spAutoFit/>
          </a:bodyPr>
          <a:lstStyle/>
          <a:p>
            <a:r>
              <a:rPr lang="en-US" sz="1400" b="1" dirty="0" smtClean="0"/>
              <a:t>Year 15 surrender value:</a:t>
            </a:r>
          </a:p>
          <a:p>
            <a:r>
              <a:rPr lang="en-US" sz="1400" b="1" u="sng" dirty="0" smtClean="0"/>
              <a:t>$171,759</a:t>
            </a:r>
            <a:endParaRPr lang="en-US" sz="1400" b="1" u="sng" dirty="0"/>
          </a:p>
        </p:txBody>
      </p:sp>
      <p:sp>
        <p:nvSpPr>
          <p:cNvPr id="37" name="TextBox 36"/>
          <p:cNvSpPr txBox="1"/>
          <p:nvPr/>
        </p:nvSpPr>
        <p:spPr>
          <a:xfrm>
            <a:off x="5334000" y="4821198"/>
            <a:ext cx="1600200" cy="738664"/>
          </a:xfrm>
          <a:prstGeom prst="rect">
            <a:avLst/>
          </a:prstGeom>
          <a:noFill/>
          <a:ln w="25400">
            <a:solidFill>
              <a:schemeClr val="tx1"/>
            </a:solidFill>
          </a:ln>
        </p:spPr>
        <p:txBody>
          <a:bodyPr wrap="square" rtlCol="0">
            <a:spAutoFit/>
          </a:bodyPr>
          <a:lstStyle/>
          <a:p>
            <a:r>
              <a:rPr lang="en-US" sz="1400" b="1" dirty="0" smtClean="0"/>
              <a:t>Death benefit:</a:t>
            </a:r>
          </a:p>
          <a:p>
            <a:r>
              <a:rPr lang="en-US" sz="1400" b="1" u="sng" dirty="0" smtClean="0"/>
              <a:t>$253,167</a:t>
            </a:r>
          </a:p>
          <a:p>
            <a:endParaRPr lang="en-US" sz="1400" dirty="0"/>
          </a:p>
        </p:txBody>
      </p:sp>
      <p:sp>
        <p:nvSpPr>
          <p:cNvPr id="40" name="TextBox 39"/>
          <p:cNvSpPr txBox="1"/>
          <p:nvPr/>
        </p:nvSpPr>
        <p:spPr>
          <a:xfrm>
            <a:off x="2971800" y="1556266"/>
            <a:ext cx="1676400" cy="369332"/>
          </a:xfrm>
          <a:prstGeom prst="rect">
            <a:avLst/>
          </a:prstGeom>
          <a:noFill/>
        </p:spPr>
        <p:txBody>
          <a:bodyPr wrap="square" rtlCol="0">
            <a:spAutoFit/>
          </a:bodyPr>
          <a:lstStyle/>
          <a:p>
            <a:r>
              <a:rPr lang="en-US" b="1" dirty="0" smtClean="0"/>
              <a:t>  </a:t>
            </a:r>
            <a:r>
              <a:rPr lang="en-US" b="1" u="sng" dirty="0" smtClean="0"/>
              <a:t>Life Events</a:t>
            </a:r>
            <a:endParaRPr lang="en-US" b="1" u="sng" dirty="0"/>
          </a:p>
        </p:txBody>
      </p:sp>
      <p:sp>
        <p:nvSpPr>
          <p:cNvPr id="41" name="Text Box 21"/>
          <p:cNvSpPr txBox="1">
            <a:spLocks noChangeArrowheads="1"/>
          </p:cNvSpPr>
          <p:nvPr/>
        </p:nvSpPr>
        <p:spPr bwMode="auto">
          <a:xfrm>
            <a:off x="6019800" y="5653559"/>
            <a:ext cx="3048000" cy="430887"/>
          </a:xfrm>
          <a:prstGeom prst="rect">
            <a:avLst/>
          </a:prstGeom>
          <a:noFill/>
          <a:ln w="9525">
            <a:noFill/>
            <a:miter lim="800000"/>
            <a:headEnd/>
            <a:tailEnd/>
          </a:ln>
        </p:spPr>
        <p:txBody>
          <a:bodyPr wrap="square">
            <a:spAutoFit/>
          </a:bodyPr>
          <a:lstStyle/>
          <a:p>
            <a:pPr>
              <a:spcBef>
                <a:spcPct val="50000"/>
              </a:spcBef>
            </a:pPr>
            <a:r>
              <a:rPr lang="en-US" sz="1100" b="1" dirty="0"/>
              <a:t>Numeric examples are hypothetical and were used for educational purposes only.</a:t>
            </a:r>
          </a:p>
        </p:txBody>
      </p:sp>
      <p:sp>
        <p:nvSpPr>
          <p:cNvPr id="27" name="Right Arrow 26"/>
          <p:cNvSpPr/>
          <p:nvPr/>
        </p:nvSpPr>
        <p:spPr>
          <a:xfrm>
            <a:off x="5334000" y="1752600"/>
            <a:ext cx="3352800" cy="990600"/>
          </a:xfrm>
          <a:prstGeom prst="rightArrow">
            <a:avLst/>
          </a:prstGeom>
          <a:noFill/>
          <a:ln w="25400" cmpd="sng">
            <a:solidFill>
              <a:srgbClr val="173D65"/>
            </a:solidFill>
          </a:ln>
          <a:effectLst>
            <a:outerShdw blurRad="40000" dist="23000" dir="5400000" rotWithShape="0">
              <a:srgbClr val="FFFFFF">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304800" y="5334000"/>
            <a:ext cx="3124200" cy="900246"/>
          </a:xfrm>
          <a:prstGeom prst="rect">
            <a:avLst/>
          </a:prstGeom>
          <a:noFill/>
        </p:spPr>
        <p:txBody>
          <a:bodyPr wrap="square" rtlCol="0">
            <a:spAutoFit/>
          </a:bodyPr>
          <a:lstStyle/>
          <a:p>
            <a:r>
              <a:rPr lang="en-US" sz="1050" dirty="0" smtClean="0"/>
              <a:t>*Single premium includes $129,622 base policy single premium and $20,378 single premium for lifetime benefit rider. Based upon joint male and female, both age 65, preferred underwriting class.</a:t>
            </a:r>
            <a:endParaRPr lang="en-US" sz="1050" dirty="0"/>
          </a:p>
        </p:txBody>
      </p:sp>
      <p:sp>
        <p:nvSpPr>
          <p:cNvPr id="29" name="TextBox 28"/>
          <p:cNvSpPr txBox="1"/>
          <p:nvPr/>
        </p:nvSpPr>
        <p:spPr>
          <a:xfrm>
            <a:off x="5334000" y="1981200"/>
            <a:ext cx="3048000" cy="523220"/>
          </a:xfrm>
          <a:prstGeom prst="rect">
            <a:avLst/>
          </a:prstGeom>
          <a:noFill/>
        </p:spPr>
        <p:txBody>
          <a:bodyPr wrap="square" rtlCol="0">
            <a:spAutoFit/>
          </a:bodyPr>
          <a:lstStyle/>
          <a:p>
            <a:r>
              <a:rPr lang="en-US" sz="1400" b="1" u="sng" dirty="0" smtClean="0"/>
              <a:t>$5,063 </a:t>
            </a:r>
            <a:r>
              <a:rPr lang="en-US" sz="1400" b="1" dirty="0" smtClean="0"/>
              <a:t>monthly LTC benefit for life</a:t>
            </a:r>
            <a:endParaRPr lang="en-US" sz="1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2"/>
          <p:cNvSpPr>
            <a:spLocks noChangeArrowheads="1"/>
          </p:cNvSpPr>
          <p:nvPr/>
        </p:nvSpPr>
        <p:spPr bwMode="auto">
          <a:xfrm>
            <a:off x="685800" y="990600"/>
            <a:ext cx="2286000" cy="2133600"/>
          </a:xfrm>
          <a:prstGeom prst="ellipse">
            <a:avLst/>
          </a:prstGeom>
          <a:noFill/>
          <a:ln w="25400">
            <a:solidFill>
              <a:schemeClr val="tx1"/>
            </a:solidFill>
            <a:round/>
            <a:headEnd/>
            <a:tailEnd/>
          </a:ln>
        </p:spPr>
        <p:txBody>
          <a:bodyPr wrap="none" anchor="ctr"/>
          <a:lstStyle/>
          <a:p>
            <a:endParaRPr lang="en-US" dirty="0"/>
          </a:p>
        </p:txBody>
      </p:sp>
      <p:sp>
        <p:nvSpPr>
          <p:cNvPr id="17411" name="Oval 3"/>
          <p:cNvSpPr>
            <a:spLocks noChangeArrowheads="1"/>
          </p:cNvSpPr>
          <p:nvPr/>
        </p:nvSpPr>
        <p:spPr bwMode="auto">
          <a:xfrm>
            <a:off x="609600" y="3886200"/>
            <a:ext cx="2438400" cy="2286000"/>
          </a:xfrm>
          <a:prstGeom prst="ellipse">
            <a:avLst/>
          </a:prstGeom>
          <a:noFill/>
          <a:ln w="25400">
            <a:solidFill>
              <a:schemeClr val="tx1"/>
            </a:solidFill>
            <a:round/>
            <a:headEnd/>
            <a:tailEnd/>
          </a:ln>
        </p:spPr>
        <p:txBody>
          <a:bodyPr wrap="none" anchor="ctr"/>
          <a:lstStyle/>
          <a:p>
            <a:endParaRPr lang="en-US"/>
          </a:p>
        </p:txBody>
      </p:sp>
      <p:sp>
        <p:nvSpPr>
          <p:cNvPr id="17412" name="Oval 4"/>
          <p:cNvSpPr>
            <a:spLocks noChangeArrowheads="1"/>
          </p:cNvSpPr>
          <p:nvPr/>
        </p:nvSpPr>
        <p:spPr bwMode="auto">
          <a:xfrm>
            <a:off x="5334000" y="2438399"/>
            <a:ext cx="2895600" cy="2576513"/>
          </a:xfrm>
          <a:prstGeom prst="ellipse">
            <a:avLst/>
          </a:prstGeom>
          <a:noFill/>
          <a:ln w="25400">
            <a:solidFill>
              <a:schemeClr val="tx1"/>
            </a:solidFill>
            <a:round/>
            <a:headEnd/>
            <a:tailEnd/>
          </a:ln>
        </p:spPr>
        <p:txBody>
          <a:bodyPr wrap="none" anchor="ctr"/>
          <a:lstStyle/>
          <a:p>
            <a:endParaRPr lang="en-US"/>
          </a:p>
        </p:txBody>
      </p:sp>
      <p:sp>
        <p:nvSpPr>
          <p:cNvPr id="17413" name="Text Box 5"/>
          <p:cNvSpPr txBox="1">
            <a:spLocks noChangeArrowheads="1"/>
          </p:cNvSpPr>
          <p:nvPr/>
        </p:nvSpPr>
        <p:spPr bwMode="auto">
          <a:xfrm>
            <a:off x="2895600" y="838200"/>
            <a:ext cx="3352800" cy="369332"/>
          </a:xfrm>
          <a:prstGeom prst="rect">
            <a:avLst/>
          </a:prstGeom>
          <a:noFill/>
          <a:ln w="9525">
            <a:noFill/>
            <a:miter lim="800000"/>
            <a:headEnd/>
            <a:tailEnd/>
          </a:ln>
        </p:spPr>
        <p:txBody>
          <a:bodyPr>
            <a:spAutoFit/>
          </a:bodyPr>
          <a:lstStyle/>
          <a:p>
            <a:pPr eaLnBrk="1" hangingPunct="1">
              <a:spcBef>
                <a:spcPct val="50000"/>
              </a:spcBef>
            </a:pPr>
            <a:endParaRPr lang="en-US">
              <a:latin typeface="Times New Roman" pitchFamily="18" charset="0"/>
            </a:endParaRPr>
          </a:p>
        </p:txBody>
      </p:sp>
      <p:sp>
        <p:nvSpPr>
          <p:cNvPr id="17414" name="Text Box 6"/>
          <p:cNvSpPr txBox="1">
            <a:spLocks noChangeArrowheads="1"/>
          </p:cNvSpPr>
          <p:nvPr/>
        </p:nvSpPr>
        <p:spPr bwMode="auto">
          <a:xfrm>
            <a:off x="3200400" y="762000"/>
            <a:ext cx="2819400" cy="369332"/>
          </a:xfrm>
          <a:prstGeom prst="rect">
            <a:avLst/>
          </a:prstGeom>
          <a:noFill/>
          <a:ln w="9525">
            <a:noFill/>
            <a:miter lim="800000"/>
            <a:headEnd/>
            <a:tailEnd/>
          </a:ln>
        </p:spPr>
        <p:txBody>
          <a:bodyPr>
            <a:spAutoFit/>
          </a:bodyPr>
          <a:lstStyle/>
          <a:p>
            <a:pPr eaLnBrk="1" hangingPunct="1">
              <a:spcBef>
                <a:spcPct val="50000"/>
              </a:spcBef>
            </a:pPr>
            <a:endParaRPr lang="en-US">
              <a:latin typeface="Times New Roman" pitchFamily="18" charset="0"/>
            </a:endParaRPr>
          </a:p>
        </p:txBody>
      </p:sp>
      <p:sp>
        <p:nvSpPr>
          <p:cNvPr id="17415" name="AutoShape 7"/>
          <p:cNvSpPr>
            <a:spLocks noChangeArrowheads="1"/>
          </p:cNvSpPr>
          <p:nvPr/>
        </p:nvSpPr>
        <p:spPr bwMode="auto">
          <a:xfrm rot="1440000">
            <a:off x="3077414" y="2084445"/>
            <a:ext cx="2590800" cy="695325"/>
          </a:xfrm>
          <a:prstGeom prst="rightArrow">
            <a:avLst>
              <a:gd name="adj1" fmla="val 50000"/>
              <a:gd name="adj2" fmla="val 93151"/>
            </a:avLst>
          </a:prstGeom>
          <a:noFill/>
          <a:ln w="25400">
            <a:solidFill>
              <a:schemeClr val="tx1"/>
            </a:solidFill>
            <a:miter lim="800000"/>
            <a:headEnd/>
            <a:tailEnd/>
          </a:ln>
        </p:spPr>
        <p:txBody>
          <a:bodyPr wrap="none" anchor="ctr"/>
          <a:lstStyle/>
          <a:p>
            <a:endParaRPr lang="en-US"/>
          </a:p>
        </p:txBody>
      </p:sp>
      <p:sp>
        <p:nvSpPr>
          <p:cNvPr id="17416" name="AutoShape 8"/>
          <p:cNvSpPr>
            <a:spLocks noChangeArrowheads="1"/>
          </p:cNvSpPr>
          <p:nvPr/>
        </p:nvSpPr>
        <p:spPr bwMode="auto">
          <a:xfrm rot="-1260000">
            <a:off x="3090503" y="4530541"/>
            <a:ext cx="2514600" cy="703263"/>
          </a:xfrm>
          <a:prstGeom prst="rightArrow">
            <a:avLst>
              <a:gd name="adj1" fmla="val 50000"/>
              <a:gd name="adj2" fmla="val 89390"/>
            </a:avLst>
          </a:prstGeom>
          <a:noFill/>
          <a:ln w="25400">
            <a:solidFill>
              <a:schemeClr val="tx1"/>
            </a:solidFill>
            <a:miter lim="800000"/>
            <a:headEnd/>
            <a:tailEnd/>
          </a:ln>
        </p:spPr>
        <p:txBody>
          <a:bodyPr wrap="none" anchor="ctr"/>
          <a:lstStyle/>
          <a:p>
            <a:endParaRPr lang="en-US"/>
          </a:p>
        </p:txBody>
      </p:sp>
      <p:sp>
        <p:nvSpPr>
          <p:cNvPr id="17417" name="AutoShape 9"/>
          <p:cNvSpPr>
            <a:spLocks noChangeArrowheads="1"/>
          </p:cNvSpPr>
          <p:nvPr/>
        </p:nvSpPr>
        <p:spPr bwMode="auto">
          <a:xfrm rot="5400000">
            <a:off x="1562100" y="3199031"/>
            <a:ext cx="533400" cy="609600"/>
          </a:xfrm>
          <a:prstGeom prst="rightArrow">
            <a:avLst>
              <a:gd name="adj1" fmla="val 50000"/>
              <a:gd name="adj2" fmla="val 25000"/>
            </a:avLst>
          </a:prstGeom>
          <a:noFill/>
          <a:ln w="25400">
            <a:solidFill>
              <a:schemeClr val="tx1"/>
            </a:solidFill>
            <a:miter lim="800000"/>
            <a:headEnd/>
            <a:tailEnd/>
          </a:ln>
        </p:spPr>
        <p:txBody>
          <a:bodyPr wrap="none" anchor="ctr"/>
          <a:lstStyle/>
          <a:p>
            <a:endParaRPr lang="en-US"/>
          </a:p>
        </p:txBody>
      </p:sp>
      <p:sp>
        <p:nvSpPr>
          <p:cNvPr id="17418" name="Text Box 10"/>
          <p:cNvSpPr txBox="1">
            <a:spLocks noChangeArrowheads="1"/>
          </p:cNvSpPr>
          <p:nvPr/>
        </p:nvSpPr>
        <p:spPr bwMode="auto">
          <a:xfrm>
            <a:off x="838200" y="1313656"/>
            <a:ext cx="2133600" cy="1335088"/>
          </a:xfrm>
          <a:prstGeom prst="rect">
            <a:avLst/>
          </a:prstGeom>
          <a:noFill/>
          <a:ln w="9525">
            <a:noFill/>
            <a:miter lim="800000"/>
            <a:headEnd/>
            <a:tailEnd/>
          </a:ln>
        </p:spPr>
        <p:txBody>
          <a:bodyPr>
            <a:spAutoFit/>
          </a:bodyPr>
          <a:lstStyle/>
          <a:p>
            <a:pPr algn="ctr" eaLnBrk="1" hangingPunct="1">
              <a:lnSpc>
                <a:spcPct val="50000"/>
              </a:lnSpc>
              <a:spcBef>
                <a:spcPct val="50000"/>
              </a:spcBef>
            </a:pPr>
            <a:r>
              <a:rPr lang="en-US" sz="1800" b="1" dirty="0">
                <a:latin typeface="Times New Roman" pitchFamily="18" charset="0"/>
              </a:rPr>
              <a:t>$50,000 basis</a:t>
            </a:r>
          </a:p>
          <a:p>
            <a:pPr algn="ctr" eaLnBrk="1" hangingPunct="1">
              <a:lnSpc>
                <a:spcPct val="50000"/>
              </a:lnSpc>
              <a:spcBef>
                <a:spcPct val="50000"/>
              </a:spcBef>
            </a:pPr>
            <a:r>
              <a:rPr lang="en-US" sz="1800" b="1" dirty="0">
                <a:latin typeface="Times New Roman" pitchFamily="18" charset="0"/>
              </a:rPr>
              <a:t>+</a:t>
            </a:r>
          </a:p>
          <a:p>
            <a:pPr algn="ctr" eaLnBrk="1" hangingPunct="1">
              <a:lnSpc>
                <a:spcPct val="50000"/>
              </a:lnSpc>
              <a:spcBef>
                <a:spcPct val="50000"/>
              </a:spcBef>
            </a:pPr>
            <a:r>
              <a:rPr lang="en-US" sz="1800" b="1" dirty="0">
                <a:latin typeface="Times New Roman" pitchFamily="18" charset="0"/>
              </a:rPr>
              <a:t>$100,000 gain</a:t>
            </a:r>
          </a:p>
          <a:p>
            <a:pPr algn="ctr" eaLnBrk="1" hangingPunct="1">
              <a:lnSpc>
                <a:spcPct val="50000"/>
              </a:lnSpc>
              <a:spcBef>
                <a:spcPct val="50000"/>
              </a:spcBef>
            </a:pPr>
            <a:r>
              <a:rPr lang="en-US" sz="1800" b="1" dirty="0">
                <a:latin typeface="Times New Roman" pitchFamily="18" charset="0"/>
              </a:rPr>
              <a:t>=</a:t>
            </a:r>
          </a:p>
          <a:p>
            <a:pPr algn="ctr" eaLnBrk="1" hangingPunct="1">
              <a:lnSpc>
                <a:spcPct val="50000"/>
              </a:lnSpc>
              <a:spcBef>
                <a:spcPct val="50000"/>
              </a:spcBef>
            </a:pPr>
            <a:r>
              <a:rPr lang="en-US" sz="1800" b="1" dirty="0">
                <a:latin typeface="Times New Roman" pitchFamily="18" charset="0"/>
              </a:rPr>
              <a:t>$150,000 cash value</a:t>
            </a:r>
          </a:p>
        </p:txBody>
      </p:sp>
      <p:sp>
        <p:nvSpPr>
          <p:cNvPr id="17419" name="Text Box 11"/>
          <p:cNvSpPr txBox="1">
            <a:spLocks noChangeArrowheads="1"/>
          </p:cNvSpPr>
          <p:nvPr/>
        </p:nvSpPr>
        <p:spPr bwMode="auto">
          <a:xfrm>
            <a:off x="2247900" y="3276600"/>
            <a:ext cx="1752600" cy="366713"/>
          </a:xfrm>
          <a:prstGeom prst="rect">
            <a:avLst/>
          </a:prstGeom>
          <a:noFill/>
          <a:ln w="9525">
            <a:noFill/>
            <a:miter lim="800000"/>
            <a:headEnd/>
            <a:tailEnd/>
          </a:ln>
        </p:spPr>
        <p:txBody>
          <a:bodyPr>
            <a:spAutoFit/>
          </a:bodyPr>
          <a:lstStyle/>
          <a:p>
            <a:pPr algn="ctr" eaLnBrk="1" hangingPunct="1">
              <a:spcBef>
                <a:spcPct val="50000"/>
              </a:spcBef>
            </a:pPr>
            <a:r>
              <a:rPr lang="en-US" sz="1800" b="1" dirty="0">
                <a:latin typeface="Times New Roman" pitchFamily="18" charset="0"/>
              </a:rPr>
              <a:t>1035 Exchange</a:t>
            </a:r>
          </a:p>
        </p:txBody>
      </p:sp>
      <p:sp>
        <p:nvSpPr>
          <p:cNvPr id="17420" name="Text Box 12"/>
          <p:cNvSpPr txBox="1">
            <a:spLocks noChangeArrowheads="1"/>
          </p:cNvSpPr>
          <p:nvPr/>
        </p:nvSpPr>
        <p:spPr bwMode="auto">
          <a:xfrm>
            <a:off x="5697628" y="3276600"/>
            <a:ext cx="2209800" cy="646331"/>
          </a:xfrm>
          <a:prstGeom prst="rect">
            <a:avLst/>
          </a:prstGeom>
          <a:noFill/>
          <a:ln w="9525">
            <a:noFill/>
            <a:miter lim="800000"/>
            <a:headEnd/>
            <a:tailEnd/>
          </a:ln>
        </p:spPr>
        <p:txBody>
          <a:bodyPr>
            <a:spAutoFit/>
          </a:bodyPr>
          <a:lstStyle/>
          <a:p>
            <a:pPr algn="ctr" eaLnBrk="1" hangingPunct="1">
              <a:spcBef>
                <a:spcPct val="50000"/>
              </a:spcBef>
            </a:pPr>
            <a:r>
              <a:rPr lang="en-US" b="1" dirty="0">
                <a:latin typeface="Times New Roman" pitchFamily="18" charset="0"/>
              </a:rPr>
              <a:t>Long-term care expenses</a:t>
            </a:r>
          </a:p>
        </p:txBody>
      </p:sp>
      <p:sp>
        <p:nvSpPr>
          <p:cNvPr id="17421" name="Text Box 13"/>
          <p:cNvSpPr txBox="1">
            <a:spLocks noChangeArrowheads="1"/>
          </p:cNvSpPr>
          <p:nvPr/>
        </p:nvSpPr>
        <p:spPr bwMode="auto">
          <a:xfrm>
            <a:off x="914400" y="4255416"/>
            <a:ext cx="1828800" cy="369332"/>
          </a:xfrm>
          <a:prstGeom prst="rect">
            <a:avLst/>
          </a:prstGeom>
          <a:noFill/>
          <a:ln w="9525">
            <a:noFill/>
            <a:miter lim="800000"/>
            <a:headEnd/>
            <a:tailEnd/>
          </a:ln>
        </p:spPr>
        <p:txBody>
          <a:bodyPr>
            <a:spAutoFit/>
          </a:bodyPr>
          <a:lstStyle/>
          <a:p>
            <a:pPr algn="ctr" eaLnBrk="1" hangingPunct="1">
              <a:spcBef>
                <a:spcPct val="50000"/>
              </a:spcBef>
            </a:pPr>
            <a:r>
              <a:rPr lang="en-US" b="1" dirty="0">
                <a:latin typeface="Times New Roman" pitchFamily="18" charset="0"/>
              </a:rPr>
              <a:t>$150,000</a:t>
            </a:r>
          </a:p>
        </p:txBody>
      </p:sp>
      <p:sp>
        <p:nvSpPr>
          <p:cNvPr id="17422" name="Text Box 14"/>
          <p:cNvSpPr txBox="1">
            <a:spLocks noChangeArrowheads="1"/>
          </p:cNvSpPr>
          <p:nvPr/>
        </p:nvSpPr>
        <p:spPr bwMode="auto">
          <a:xfrm>
            <a:off x="304800" y="463276"/>
            <a:ext cx="3352800" cy="527324"/>
          </a:xfrm>
          <a:prstGeom prst="rect">
            <a:avLst/>
          </a:prstGeom>
          <a:noFill/>
          <a:ln w="9525">
            <a:noFill/>
            <a:miter lim="800000"/>
            <a:headEnd/>
            <a:tailEnd/>
          </a:ln>
        </p:spPr>
        <p:txBody>
          <a:bodyPr wrap="square">
            <a:spAutoFit/>
          </a:bodyPr>
          <a:lstStyle/>
          <a:p>
            <a:pPr algn="ctr" eaLnBrk="1" hangingPunct="1">
              <a:lnSpc>
                <a:spcPct val="50000"/>
              </a:lnSpc>
              <a:spcBef>
                <a:spcPct val="50000"/>
              </a:spcBef>
            </a:pPr>
            <a:r>
              <a:rPr lang="en-US" sz="1800" b="1" dirty="0">
                <a:latin typeface="Times New Roman" pitchFamily="18" charset="0"/>
              </a:rPr>
              <a:t>Existing annuity </a:t>
            </a:r>
          </a:p>
          <a:p>
            <a:pPr algn="ctr" eaLnBrk="1" hangingPunct="1">
              <a:lnSpc>
                <a:spcPct val="50000"/>
              </a:lnSpc>
              <a:spcBef>
                <a:spcPct val="50000"/>
              </a:spcBef>
            </a:pPr>
            <a:r>
              <a:rPr lang="en-US" sz="1800" b="1" dirty="0">
                <a:latin typeface="Times New Roman" pitchFamily="18" charset="0"/>
              </a:rPr>
              <a:t>(funded with after-tax dollars)</a:t>
            </a:r>
          </a:p>
        </p:txBody>
      </p:sp>
      <p:sp>
        <p:nvSpPr>
          <p:cNvPr id="17423" name="Text Box 15"/>
          <p:cNvSpPr txBox="1">
            <a:spLocks noChangeArrowheads="1"/>
          </p:cNvSpPr>
          <p:nvPr/>
        </p:nvSpPr>
        <p:spPr bwMode="auto">
          <a:xfrm>
            <a:off x="838200" y="4680466"/>
            <a:ext cx="2133600" cy="1200329"/>
          </a:xfrm>
          <a:prstGeom prst="rect">
            <a:avLst/>
          </a:prstGeom>
          <a:noFill/>
          <a:ln w="9525">
            <a:noFill/>
            <a:miter lim="800000"/>
            <a:headEnd/>
            <a:tailEnd/>
          </a:ln>
        </p:spPr>
        <p:txBody>
          <a:bodyPr wrap="square">
            <a:spAutoFit/>
          </a:bodyPr>
          <a:lstStyle/>
          <a:p>
            <a:pPr algn="ctr" eaLnBrk="1" hangingPunct="1">
              <a:spcBef>
                <a:spcPct val="50000"/>
              </a:spcBef>
            </a:pPr>
            <a:r>
              <a:rPr lang="en-US" b="1" dirty="0" smtClean="0">
                <a:latin typeface="Times New Roman" pitchFamily="18" charset="0"/>
              </a:rPr>
              <a:t>Annuity with LTC benefits—Pension Protection tax advantages</a:t>
            </a:r>
            <a:endParaRPr lang="en-US" sz="1800" b="1" dirty="0">
              <a:latin typeface="Times New Roman" pitchFamily="18" charset="0"/>
            </a:endParaRPr>
          </a:p>
        </p:txBody>
      </p:sp>
      <p:sp>
        <p:nvSpPr>
          <p:cNvPr id="17424" name="Text Box 16"/>
          <p:cNvSpPr txBox="1">
            <a:spLocks noChangeArrowheads="1"/>
          </p:cNvSpPr>
          <p:nvPr/>
        </p:nvSpPr>
        <p:spPr bwMode="auto">
          <a:xfrm>
            <a:off x="3322812" y="1528291"/>
            <a:ext cx="3048000" cy="430695"/>
          </a:xfrm>
          <a:prstGeom prst="rect">
            <a:avLst/>
          </a:prstGeom>
          <a:noFill/>
          <a:ln w="9525">
            <a:noFill/>
            <a:miter lim="800000"/>
            <a:headEnd/>
            <a:tailEnd/>
          </a:ln>
        </p:spPr>
        <p:txBody>
          <a:bodyPr>
            <a:spAutoFit/>
          </a:bodyPr>
          <a:lstStyle/>
          <a:p>
            <a:pPr algn="ctr" eaLnBrk="1" hangingPunct="1">
              <a:lnSpc>
                <a:spcPct val="50000"/>
              </a:lnSpc>
              <a:spcBef>
                <a:spcPct val="50000"/>
              </a:spcBef>
            </a:pPr>
            <a:r>
              <a:rPr lang="en-US" sz="1400" b="1" dirty="0">
                <a:latin typeface="Times New Roman" pitchFamily="18" charset="0"/>
              </a:rPr>
              <a:t>Taxes owed on gain </a:t>
            </a:r>
          </a:p>
          <a:p>
            <a:pPr algn="ctr" eaLnBrk="1" hangingPunct="1">
              <a:lnSpc>
                <a:spcPct val="50000"/>
              </a:lnSpc>
              <a:spcBef>
                <a:spcPct val="50000"/>
              </a:spcBef>
            </a:pPr>
            <a:r>
              <a:rPr lang="en-US" sz="1400" b="1" dirty="0">
                <a:latin typeface="Times New Roman" pitchFamily="18" charset="0"/>
              </a:rPr>
              <a:t>which is withdrawn first</a:t>
            </a:r>
          </a:p>
        </p:txBody>
      </p:sp>
      <p:sp>
        <p:nvSpPr>
          <p:cNvPr id="17425" name="Text Box 17"/>
          <p:cNvSpPr txBox="1">
            <a:spLocks noChangeArrowheads="1"/>
          </p:cNvSpPr>
          <p:nvPr/>
        </p:nvSpPr>
        <p:spPr bwMode="auto">
          <a:xfrm>
            <a:off x="3505200" y="5345783"/>
            <a:ext cx="2743200" cy="523220"/>
          </a:xfrm>
          <a:prstGeom prst="rect">
            <a:avLst/>
          </a:prstGeom>
          <a:noFill/>
          <a:ln w="9525">
            <a:noFill/>
            <a:miter lim="800000"/>
            <a:headEnd/>
            <a:tailEnd/>
          </a:ln>
        </p:spPr>
        <p:txBody>
          <a:bodyPr>
            <a:spAutoFit/>
          </a:bodyPr>
          <a:lstStyle/>
          <a:p>
            <a:pPr algn="ctr" eaLnBrk="1" hangingPunct="1">
              <a:spcBef>
                <a:spcPct val="50000"/>
              </a:spcBef>
            </a:pPr>
            <a:r>
              <a:rPr lang="en-US" sz="1400" b="1" dirty="0" smtClean="0">
                <a:latin typeface="Times New Roman" pitchFamily="18" charset="0"/>
              </a:rPr>
              <a:t>Income </a:t>
            </a:r>
            <a:r>
              <a:rPr lang="en-US" sz="1400" b="1" dirty="0">
                <a:latin typeface="Times New Roman" pitchFamily="18" charset="0"/>
              </a:rPr>
              <a:t>tax-free as a reduction of cost basis</a:t>
            </a:r>
          </a:p>
        </p:txBody>
      </p:sp>
      <p:sp>
        <p:nvSpPr>
          <p:cNvPr id="17426" name="Text Box 18"/>
          <p:cNvSpPr txBox="1">
            <a:spLocks noChangeArrowheads="1"/>
          </p:cNvSpPr>
          <p:nvPr/>
        </p:nvSpPr>
        <p:spPr bwMode="auto">
          <a:xfrm rot="1380000">
            <a:off x="3432716" y="2236578"/>
            <a:ext cx="1554480" cy="274320"/>
          </a:xfrm>
          <a:prstGeom prst="rect">
            <a:avLst/>
          </a:prstGeom>
          <a:noFill/>
          <a:ln w="9525">
            <a:noFill/>
            <a:miter lim="800000"/>
            <a:headEnd/>
            <a:tailEnd/>
          </a:ln>
        </p:spPr>
        <p:txBody>
          <a:bodyPr anchor="ctr">
            <a:spAutoFit/>
          </a:bodyPr>
          <a:lstStyle/>
          <a:p>
            <a:pPr algn="ctr" eaLnBrk="1" hangingPunct="1">
              <a:spcBef>
                <a:spcPct val="50000"/>
              </a:spcBef>
            </a:pPr>
            <a:r>
              <a:rPr lang="en-US" sz="1400" b="1" dirty="0">
                <a:latin typeface="Times New Roman" pitchFamily="18" charset="0"/>
              </a:rPr>
              <a:t>Withdrawal</a:t>
            </a:r>
          </a:p>
        </p:txBody>
      </p:sp>
      <p:sp>
        <p:nvSpPr>
          <p:cNvPr id="17427" name="Text Box 19"/>
          <p:cNvSpPr txBox="1">
            <a:spLocks noChangeArrowheads="1"/>
          </p:cNvSpPr>
          <p:nvPr/>
        </p:nvSpPr>
        <p:spPr bwMode="auto">
          <a:xfrm rot="-1200000">
            <a:off x="3317494" y="4724399"/>
            <a:ext cx="1905000" cy="304800"/>
          </a:xfrm>
          <a:prstGeom prst="rect">
            <a:avLst/>
          </a:prstGeom>
          <a:noFill/>
          <a:ln w="9525">
            <a:solidFill>
              <a:srgbClr val="FFFFFF"/>
            </a:solidFill>
            <a:miter lim="800000"/>
            <a:headEnd/>
            <a:tailEnd/>
          </a:ln>
        </p:spPr>
        <p:txBody>
          <a:bodyPr>
            <a:spAutoFit/>
          </a:bodyPr>
          <a:lstStyle/>
          <a:p>
            <a:pPr algn="ctr" eaLnBrk="1" hangingPunct="1">
              <a:spcBef>
                <a:spcPct val="50000"/>
              </a:spcBef>
            </a:pPr>
            <a:r>
              <a:rPr lang="en-US" sz="1400" b="1" dirty="0">
                <a:latin typeface="Times New Roman" pitchFamily="18" charset="0"/>
              </a:rPr>
              <a:t>Withdrawal</a:t>
            </a:r>
          </a:p>
        </p:txBody>
      </p:sp>
      <p:sp>
        <p:nvSpPr>
          <p:cNvPr id="17428" name="Text Box 21"/>
          <p:cNvSpPr txBox="1">
            <a:spLocks noChangeArrowheads="1"/>
          </p:cNvSpPr>
          <p:nvPr/>
        </p:nvSpPr>
        <p:spPr bwMode="auto">
          <a:xfrm>
            <a:off x="6019800" y="5869003"/>
            <a:ext cx="3048000" cy="430887"/>
          </a:xfrm>
          <a:prstGeom prst="rect">
            <a:avLst/>
          </a:prstGeom>
          <a:noFill/>
          <a:ln w="9525">
            <a:noFill/>
            <a:miter lim="800000"/>
            <a:headEnd/>
            <a:tailEnd/>
          </a:ln>
        </p:spPr>
        <p:txBody>
          <a:bodyPr wrap="square">
            <a:spAutoFit/>
          </a:bodyPr>
          <a:lstStyle/>
          <a:p>
            <a:pPr>
              <a:spcBef>
                <a:spcPct val="50000"/>
              </a:spcBef>
            </a:pPr>
            <a:r>
              <a:rPr lang="en-US" sz="1100" b="1" dirty="0"/>
              <a:t>Numeric examples are hypothetical and were used for educational purposes only.</a:t>
            </a:r>
          </a:p>
        </p:txBody>
      </p:sp>
      <p:sp>
        <p:nvSpPr>
          <p:cNvPr id="21" name="Rectangle 2"/>
          <p:cNvSpPr>
            <a:spLocks noGrp="1" noChangeArrowheads="1"/>
          </p:cNvSpPr>
          <p:nvPr>
            <p:ph type="title"/>
          </p:nvPr>
        </p:nvSpPr>
        <p:spPr>
          <a:xfrm>
            <a:off x="4000500" y="357981"/>
            <a:ext cx="4686300" cy="960438"/>
          </a:xfrm>
        </p:spPr>
        <p:txBody>
          <a:bodyPr/>
          <a:lstStyle/>
          <a:p>
            <a:pPr eaLnBrk="1" hangingPunct="1"/>
            <a:r>
              <a:rPr lang="en-US" sz="2000" b="1" i="1" dirty="0" smtClean="0"/>
              <a:t>Example of annuity-based </a:t>
            </a:r>
            <a:br>
              <a:rPr lang="en-US" sz="2000" b="1" i="1" dirty="0" smtClean="0"/>
            </a:br>
            <a:r>
              <a:rPr lang="en-US" sz="2000" b="1" i="1" dirty="0" smtClean="0"/>
              <a:t>long-term care</a:t>
            </a:r>
          </a:p>
        </p:txBody>
      </p:sp>
      <p:sp>
        <p:nvSpPr>
          <p:cNvPr id="22" name="TextBox 21"/>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points to remember</a:t>
            </a:r>
            <a:endParaRPr lang="en-US" dirty="0"/>
          </a:p>
        </p:txBody>
      </p:sp>
      <p:sp>
        <p:nvSpPr>
          <p:cNvPr id="3" name="Content Placeholder 2"/>
          <p:cNvSpPr>
            <a:spLocks noGrp="1"/>
          </p:cNvSpPr>
          <p:nvPr>
            <p:ph idx="1"/>
          </p:nvPr>
        </p:nvSpPr>
        <p:spPr/>
        <p:txBody>
          <a:bodyPr/>
          <a:lstStyle/>
          <a:p>
            <a:r>
              <a:rPr lang="en-US" dirty="0" smtClean="0"/>
              <a:t>Extended health care is not only a life changing event for an individual, It’s also life changing for the family</a:t>
            </a:r>
          </a:p>
          <a:p>
            <a:endParaRPr lang="en-US" sz="1200" dirty="0" smtClean="0"/>
          </a:p>
          <a:p>
            <a:r>
              <a:rPr lang="en-US" dirty="0" smtClean="0"/>
              <a:t>Preparing can help lessen the impact</a:t>
            </a:r>
          </a:p>
          <a:p>
            <a:endParaRPr lang="en-US" sz="1200" dirty="0" smtClean="0"/>
          </a:p>
          <a:p>
            <a:r>
              <a:rPr lang="en-US" dirty="0" smtClean="0"/>
              <a:t>Options exist </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18</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A trusted professional can help you prepare</a:t>
            </a:r>
          </a:p>
          <a:p>
            <a:endParaRPr lang="en-US" dirty="0" smtClean="0"/>
          </a:p>
          <a:p>
            <a:endParaRPr lang="en-US" dirty="0" smtClean="0"/>
          </a:p>
          <a:p>
            <a:r>
              <a:rPr lang="en-US" dirty="0" smtClean="0"/>
              <a:t>Talk with [name of professional] about your extended health care strategy</a:t>
            </a:r>
          </a:p>
          <a:p>
            <a:endParaRPr lang="en-US" dirty="0" smtClean="0"/>
          </a:p>
          <a:p>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19</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Before we begin…</a:t>
            </a:r>
          </a:p>
        </p:txBody>
      </p:sp>
      <p:sp>
        <p:nvSpPr>
          <p:cNvPr id="3" name="Content Placeholder 2"/>
          <p:cNvSpPr>
            <a:spLocks noGrp="1"/>
          </p:cNvSpPr>
          <p:nvPr>
            <p:ph idx="1"/>
          </p:nvPr>
        </p:nvSpPr>
        <p:spPr>
          <a:xfrm>
            <a:off x="457200" y="1417638"/>
            <a:ext cx="8229600" cy="4419600"/>
          </a:xfrm>
        </p:spPr>
        <p:txBody>
          <a:bodyPr/>
          <a:lstStyle/>
          <a:p>
            <a:pPr>
              <a:buFontTx/>
              <a:buNone/>
              <a:defRPr/>
            </a:pPr>
            <a:r>
              <a:rPr lang="en-US" sz="1100" dirty="0" smtClean="0">
                <a:cs typeface="Times New Roman" pitchFamily="18" charset="0"/>
              </a:rPr>
              <a:t>         </a:t>
            </a:r>
          </a:p>
          <a:p>
            <a:pPr>
              <a:buFontTx/>
              <a:buNone/>
              <a:defRPr/>
            </a:pPr>
            <a:r>
              <a:rPr lang="en-US" sz="1100" dirty="0" smtClean="0">
                <a:cs typeface="Times New Roman" pitchFamily="18" charset="0"/>
              </a:rPr>
              <a:t>         As your personal situations change (i.e., marriage, birth of a child or job promotion), so will your life insurance needs. Care should be taken to ensure this product is suitable for your long-term life insurance needs. You should weigh any associated costs before making a purchase. Life insurance has fees and charges associated with it that include costs of insurance that vary with such characteristics of the insured as gender, health and age, and has additional charges for riders that customize a policy to fit your individual needs.</a:t>
            </a:r>
          </a:p>
          <a:p>
            <a:pPr>
              <a:buFontTx/>
              <a:buNone/>
              <a:defRPr/>
            </a:pPr>
            <a:endParaRPr lang="en-US" sz="1100" dirty="0" smtClean="0">
              <a:cs typeface="Times New Roman" pitchFamily="18" charset="0"/>
            </a:endParaRPr>
          </a:p>
          <a:p>
            <a:pPr>
              <a:buFontTx/>
              <a:buNone/>
              <a:defRPr/>
            </a:pPr>
            <a:r>
              <a:rPr lang="en-US" sz="1100" dirty="0" smtClean="0"/>
              <a:t>         </a:t>
            </a:r>
            <a:r>
              <a:rPr lang="en-US" sz="1100" dirty="0" smtClean="0">
                <a:cs typeface="Times New Roman" pitchFamily="18" charset="0"/>
              </a:rPr>
              <a:t> A fixed annuity is a long-term, tax-deferred insurance contract designed for retirement. It allows you to create a fixed stream of income through a process called </a:t>
            </a:r>
            <a:r>
              <a:rPr lang="en-US" sz="1100" dirty="0" err="1" smtClean="0">
                <a:cs typeface="Times New Roman" pitchFamily="18" charset="0"/>
              </a:rPr>
              <a:t>annuitization</a:t>
            </a:r>
            <a:r>
              <a:rPr lang="en-US" sz="1100" dirty="0" smtClean="0">
                <a:cs typeface="Times New Roman" pitchFamily="18" charset="0"/>
              </a:rPr>
              <a:t> and also provides a fixed rate of return based on the terms of the contract. Fixed annuities have limitations. If you decide to take your money out early, you may face fees called surrender charges. Plus, if you’re not yet 59 ½, you may also have to pay an additional 10% tax penalty on top of ordinary income taxes. You should also know that a fixed annuity contains guarantees and protections that are subject to the issuing insurance company’s ability to pay for them.</a:t>
            </a:r>
          </a:p>
          <a:p>
            <a:pPr>
              <a:buFontTx/>
              <a:buNone/>
              <a:defRPr/>
            </a:pPr>
            <a:endParaRPr lang="en-US" sz="1100" dirty="0" smtClean="0"/>
          </a:p>
          <a:p>
            <a:pPr>
              <a:buNone/>
              <a:defRPr/>
            </a:pPr>
            <a:r>
              <a:rPr lang="en-US" sz="1100" dirty="0" smtClean="0"/>
              <a:t>	Products are underwritten and issued by The State Life Insurance Company, Indianapolis, Indiana.  Policy Forms: Asset-Care – L301, SA31; Annuity Care – SA34, R508; and Annuity Care II/III – SA35. Products may not be available in all states and state variations may apply.</a:t>
            </a:r>
          </a:p>
          <a:p>
            <a:pPr>
              <a:buFontTx/>
              <a:buNone/>
              <a:defRPr/>
            </a:pPr>
            <a:endParaRPr lang="en-US" sz="1100" dirty="0" smtClean="0"/>
          </a:p>
          <a:p>
            <a:pPr>
              <a:buFontTx/>
              <a:buNone/>
              <a:defRPr/>
            </a:pPr>
            <a:r>
              <a:rPr lang="en-US" sz="1100" dirty="0" smtClean="0"/>
              <a:t>	Numeric examples are hypothetical and were used for educational purposes only.</a:t>
            </a:r>
          </a:p>
          <a:p>
            <a:pPr>
              <a:buFontTx/>
              <a:buNone/>
              <a:defRPr/>
            </a:pPr>
            <a:endParaRPr lang="en-US" sz="1100" dirty="0" smtClean="0"/>
          </a:p>
          <a:p>
            <a:pPr>
              <a:buFontTx/>
              <a:buNone/>
              <a:defRPr/>
            </a:pPr>
            <a:r>
              <a:rPr lang="en-US" sz="1100" dirty="0" smtClean="0"/>
              <a:t>         All guarantees are subject to the claims paying ability of State</a:t>
            </a:r>
            <a:r>
              <a:rPr lang="en-US" sz="800" dirty="0" smtClean="0"/>
              <a:t> </a:t>
            </a:r>
            <a:r>
              <a:rPr lang="en-US" sz="1100" dirty="0" smtClean="0"/>
              <a:t>Life.</a:t>
            </a:r>
          </a:p>
          <a:p>
            <a:pPr>
              <a:buFontTx/>
              <a:buNone/>
              <a:defRPr/>
            </a:pPr>
            <a:endParaRPr lang="en-US" sz="1100" dirty="0" smtClean="0"/>
          </a:p>
          <a:p>
            <a:pPr>
              <a:buFontTx/>
              <a:buNone/>
              <a:defRPr/>
            </a:pPr>
            <a:r>
              <a:rPr lang="en-US" sz="1100" dirty="0" smtClean="0"/>
              <a:t>         State Life does not provide tax or legal advice. Please consult with an attorney or tax advisor</a:t>
            </a:r>
            <a:endParaRPr lang="en-US" sz="1000" dirty="0" smtClean="0"/>
          </a:p>
          <a:p>
            <a:pPr>
              <a:lnSpc>
                <a:spcPct val="90000"/>
              </a:lnSpc>
              <a:buFontTx/>
              <a:buNone/>
              <a:defRPr/>
            </a:pPr>
            <a:r>
              <a:rPr lang="en-US" sz="1000" dirty="0" smtClean="0"/>
              <a:t>	</a:t>
            </a:r>
            <a:endParaRPr lang="en-US" sz="1100" dirty="0" smtClean="0"/>
          </a:p>
          <a:p>
            <a:pPr>
              <a:lnSpc>
                <a:spcPct val="90000"/>
              </a:lnSpc>
              <a:buFontTx/>
              <a:buNone/>
              <a:defRPr/>
            </a:pPr>
            <a:endParaRPr lang="en-US" sz="1100" dirty="0" smtClean="0"/>
          </a:p>
          <a:p>
            <a:pPr>
              <a:lnSpc>
                <a:spcPct val="90000"/>
              </a:lnSpc>
              <a:buFontTx/>
              <a:buNone/>
              <a:defRPr/>
            </a:pPr>
            <a:r>
              <a:rPr lang="en-US" sz="1100" dirty="0" smtClean="0"/>
              <a:t>	</a:t>
            </a:r>
          </a:p>
          <a:p>
            <a:pPr>
              <a:buFontTx/>
              <a:buNone/>
              <a:defRPr/>
            </a:pPr>
            <a:endParaRPr lang="en-US" sz="1100" dirty="0" smtClean="0">
              <a:cs typeface="Times New Roman" pitchFamily="18" charset="0"/>
            </a:endParaRPr>
          </a:p>
          <a:p>
            <a:pPr>
              <a:defRPr/>
            </a:pPr>
            <a:r>
              <a:rPr lang="en-US" sz="1100" dirty="0" smtClean="0">
                <a:cs typeface="Times New Roman" pitchFamily="18" charset="0"/>
              </a:rPr>
              <a:t> </a:t>
            </a:r>
          </a:p>
          <a:p>
            <a:pPr>
              <a:buFontTx/>
              <a:buNone/>
              <a:defRPr/>
            </a:pPr>
            <a:endParaRPr lang="en-US" sz="1100" dirty="0" smtClean="0"/>
          </a:p>
          <a:p>
            <a:pPr>
              <a:buFontTx/>
              <a:buNone/>
              <a:defRPr/>
            </a:pPr>
            <a:endParaRPr lang="en-US" sz="1100" dirty="0" smtClean="0">
              <a:cs typeface="Times New Roman" pitchFamily="18" charset="0"/>
            </a:endParaRPr>
          </a:p>
          <a:p>
            <a:pPr>
              <a:buFontTx/>
              <a:buNone/>
              <a:defRPr/>
            </a:pPr>
            <a:endParaRPr lang="en-US" sz="1100" dirty="0" smtClean="0">
              <a:cs typeface="Times New Roman" pitchFamily="18" charset="0"/>
            </a:endParaRPr>
          </a:p>
          <a:p>
            <a:pPr>
              <a:buFontTx/>
              <a:buNone/>
              <a:defRPr/>
            </a:pPr>
            <a:endParaRPr lang="en-US" dirty="0"/>
          </a:p>
        </p:txBody>
      </p:sp>
      <p:sp>
        <p:nvSpPr>
          <p:cNvPr id="4" name="Slide Number Placeholder 4"/>
          <p:cNvSpPr>
            <a:spLocks noGrp="1"/>
          </p:cNvSpPr>
          <p:nvPr>
            <p:ph type="sldNum" sz="quarter" idx="11"/>
          </p:nvPr>
        </p:nvSpPr>
        <p:spPr>
          <a:xfrm>
            <a:off x="7924800" y="6356350"/>
            <a:ext cx="762000" cy="365125"/>
          </a:xfrm>
        </p:spPr>
        <p:txBody>
          <a:bodyPr/>
          <a:lstStyle/>
          <a:p>
            <a:pPr>
              <a:defRPr/>
            </a:pPr>
            <a:fld id="{3BA339AB-5DE5-41EB-B773-B2B9BC33F083}" type="slidenum">
              <a:rPr lang="en-US" smtClean="0"/>
              <a:pPr>
                <a:defRPr/>
              </a:pPr>
              <a:t>2</a:t>
            </a:fld>
            <a:endParaRPr lang="en-US" dirty="0"/>
          </a:p>
        </p:txBody>
      </p:sp>
      <p:sp>
        <p:nvSpPr>
          <p:cNvPr id="5" name="TextBox 4"/>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
        <p:nvSpPr>
          <p:cNvPr id="6" name="TextBox 5"/>
          <p:cNvSpPr txBox="1"/>
          <p:nvPr/>
        </p:nvSpPr>
        <p:spPr>
          <a:xfrm>
            <a:off x="914400" y="5710019"/>
            <a:ext cx="7467600" cy="480131"/>
          </a:xfrm>
          <a:prstGeom prst="rect">
            <a:avLst/>
          </a:prstGeom>
          <a:noFill/>
        </p:spPr>
        <p:txBody>
          <a:bodyPr wrap="square" rtlCol="0">
            <a:spAutoFit/>
          </a:bodyPr>
          <a:lstStyle/>
          <a:p>
            <a:pPr algn="ctr">
              <a:lnSpc>
                <a:spcPct val="90000"/>
              </a:lnSpc>
              <a:buFontTx/>
              <a:buNone/>
              <a:defRPr/>
            </a:pPr>
            <a:r>
              <a:rPr lang="en-US" sz="1200" dirty="0" smtClean="0"/>
              <a:t>Not a deposit </a:t>
            </a:r>
            <a:r>
              <a:rPr lang="en-US" sz="1200" dirty="0" smtClean="0">
                <a:cs typeface="Arial" pitchFamily="34" charset="0"/>
              </a:rPr>
              <a:t>• </a:t>
            </a:r>
            <a:r>
              <a:rPr lang="en-US" sz="1200" dirty="0" smtClean="0"/>
              <a:t>Not FDIC insured </a:t>
            </a:r>
            <a:r>
              <a:rPr lang="en-US" sz="1200" dirty="0" smtClean="0">
                <a:cs typeface="Arial" pitchFamily="34" charset="0"/>
              </a:rPr>
              <a:t>• </a:t>
            </a:r>
            <a:r>
              <a:rPr lang="en-US" sz="1200" dirty="0" smtClean="0"/>
              <a:t>Not guaranteed by any bank </a:t>
            </a:r>
            <a:r>
              <a:rPr lang="en-US" sz="1200" dirty="0" smtClean="0">
                <a:cs typeface="Arial" pitchFamily="34" charset="0"/>
              </a:rPr>
              <a:t>• </a:t>
            </a:r>
          </a:p>
          <a:p>
            <a:pPr algn="ctr">
              <a:lnSpc>
                <a:spcPct val="90000"/>
              </a:lnSpc>
              <a:buFontTx/>
              <a:buNone/>
              <a:defRPr/>
            </a:pPr>
            <a:r>
              <a:rPr lang="en-US" sz="1200" dirty="0" smtClean="0"/>
              <a:t>Not insured by any federal government agency</a:t>
            </a:r>
            <a:r>
              <a:rPr lang="en-US" sz="1600"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txBox="1">
            <a:spLocks noChangeArrowheads="1"/>
          </p:cNvSpPr>
          <p:nvPr/>
        </p:nvSpPr>
        <p:spPr bwMode="auto">
          <a:xfrm>
            <a:off x="762000" y="1066800"/>
            <a:ext cx="7467600" cy="4724400"/>
          </a:xfrm>
          <a:prstGeom prst="rect">
            <a:avLst/>
          </a:prstGeom>
          <a:noFill/>
          <a:ln w="9525">
            <a:noFill/>
            <a:miter lim="800000"/>
            <a:headEnd/>
            <a:tailEnd/>
          </a:ln>
        </p:spPr>
        <p:txBody>
          <a:bodyPr anchor="ctr"/>
          <a:lstStyle/>
          <a:p>
            <a:pPr marL="342900" indent="-342900" algn="ctr" eaLnBrk="1" hangingPunct="1">
              <a:spcBef>
                <a:spcPct val="20000"/>
              </a:spcBef>
            </a:pPr>
            <a:r>
              <a:rPr lang="en-US" sz="2200" dirty="0">
                <a:latin typeface="Times New Roman" pitchFamily="18" charset="0"/>
              </a:rPr>
              <a:t>L</a:t>
            </a:r>
            <a:r>
              <a:rPr lang="en-US" sz="1800" dirty="0">
                <a:latin typeface="Times New Roman" pitchFamily="18" charset="0"/>
              </a:rPr>
              <a:t>IFE</a:t>
            </a:r>
            <a:r>
              <a:rPr lang="en-US" sz="2200" dirty="0">
                <a:latin typeface="Times New Roman" pitchFamily="18" charset="0"/>
              </a:rPr>
              <a:t> I</a:t>
            </a:r>
            <a:r>
              <a:rPr lang="en-US" sz="1800" dirty="0">
                <a:latin typeface="Times New Roman" pitchFamily="18" charset="0"/>
              </a:rPr>
              <a:t>NSURANCE</a:t>
            </a:r>
            <a:r>
              <a:rPr lang="en-US" sz="2000" dirty="0">
                <a:latin typeface="Times New Roman" pitchFamily="18" charset="0"/>
              </a:rPr>
              <a:t>  </a:t>
            </a:r>
            <a:r>
              <a:rPr lang="en-US" sz="2200" dirty="0">
                <a:latin typeface="Times New Roman" pitchFamily="18" charset="0"/>
              </a:rPr>
              <a:t>|  R</a:t>
            </a:r>
            <a:r>
              <a:rPr lang="en-US" sz="1800" dirty="0">
                <a:latin typeface="Times New Roman" pitchFamily="18" charset="0"/>
              </a:rPr>
              <a:t>ETIREMENT</a:t>
            </a:r>
            <a:r>
              <a:rPr lang="en-US" sz="2200" dirty="0">
                <a:latin typeface="Times New Roman" pitchFamily="18" charset="0"/>
              </a:rPr>
              <a:t>  |  E</a:t>
            </a:r>
            <a:r>
              <a:rPr lang="en-US" sz="1800" dirty="0">
                <a:latin typeface="Times New Roman" pitchFamily="18" charset="0"/>
              </a:rPr>
              <a:t>MPLOYEE</a:t>
            </a:r>
            <a:r>
              <a:rPr lang="en-US" sz="2200" dirty="0">
                <a:latin typeface="Times New Roman" pitchFamily="18" charset="0"/>
              </a:rPr>
              <a:t> B</a:t>
            </a:r>
            <a:r>
              <a:rPr lang="en-US" sz="1800" dirty="0">
                <a:latin typeface="Times New Roman" pitchFamily="18" charset="0"/>
              </a:rPr>
              <a:t>ENEFITS</a:t>
            </a:r>
            <a:br>
              <a:rPr lang="en-US" sz="1800" dirty="0">
                <a:latin typeface="Times New Roman" pitchFamily="18" charset="0"/>
              </a:rPr>
            </a:br>
            <a:r>
              <a:rPr lang="en-US" sz="1800" dirty="0">
                <a:latin typeface="Times New Roman" pitchFamily="18" charset="0"/>
              </a:rPr>
              <a:t/>
            </a:r>
            <a:br>
              <a:rPr lang="en-US" sz="1800" dirty="0">
                <a:latin typeface="Times New Roman" pitchFamily="18" charset="0"/>
              </a:rPr>
            </a:br>
            <a:endParaRPr lang="en-US" sz="1600" dirty="0">
              <a:latin typeface="Times New Roman" pitchFamily="18" charset="0"/>
            </a:endParaRPr>
          </a:p>
          <a:p>
            <a:pPr marL="342900" indent="-342900" algn="ctr" eaLnBrk="1" hangingPunct="1">
              <a:spcBef>
                <a:spcPct val="20000"/>
              </a:spcBef>
            </a:pPr>
            <a:r>
              <a:rPr lang="en-US" sz="1600" i="1" dirty="0">
                <a:latin typeface="Times New Roman" pitchFamily="18" charset="0"/>
              </a:rPr>
              <a:t>The companies of </a:t>
            </a:r>
            <a:r>
              <a:rPr lang="en-US" sz="1600" dirty="0">
                <a:latin typeface="Times New Roman" pitchFamily="18" charset="0"/>
              </a:rPr>
              <a:t>O</a:t>
            </a:r>
            <a:r>
              <a:rPr lang="en-US" sz="1200" dirty="0">
                <a:latin typeface="Times New Roman" pitchFamily="18" charset="0"/>
              </a:rPr>
              <a:t>NE</a:t>
            </a:r>
            <a:r>
              <a:rPr lang="en-US" sz="1600" dirty="0">
                <a:latin typeface="Times New Roman" pitchFamily="18" charset="0"/>
              </a:rPr>
              <a:t>A</a:t>
            </a:r>
            <a:r>
              <a:rPr lang="en-US" sz="1200" dirty="0">
                <a:latin typeface="Times New Roman" pitchFamily="18" charset="0"/>
              </a:rPr>
              <a:t>MERICA</a:t>
            </a:r>
            <a:r>
              <a:rPr lang="en-US" sz="1200" baseline="30000" dirty="0">
                <a:latin typeface="Times New Roman" pitchFamily="18" charset="0"/>
              </a:rPr>
              <a:t>®</a:t>
            </a:r>
            <a:r>
              <a:rPr lang="en-US" sz="1600" dirty="0">
                <a:latin typeface="Times New Roman" pitchFamily="18" charset="0"/>
              </a:rPr>
              <a:t>:</a:t>
            </a:r>
          </a:p>
          <a:p>
            <a:pPr marL="342900" indent="-342900" algn="ctr" eaLnBrk="1" hangingPunct="1">
              <a:spcBef>
                <a:spcPct val="20000"/>
              </a:spcBef>
            </a:pPr>
            <a:r>
              <a:rPr lang="en-US" sz="1600" dirty="0">
                <a:latin typeface="Times New Roman" pitchFamily="18" charset="0"/>
              </a:rPr>
              <a:t>A</a:t>
            </a:r>
            <a:r>
              <a:rPr lang="en-US" sz="1200" dirty="0">
                <a:latin typeface="Times New Roman" pitchFamily="18" charset="0"/>
              </a:rPr>
              <a:t>MERICAN </a:t>
            </a:r>
            <a:r>
              <a:rPr lang="en-US" sz="1600" dirty="0">
                <a:latin typeface="Times New Roman" pitchFamily="18" charset="0"/>
              </a:rPr>
              <a:t>U</a:t>
            </a:r>
            <a:r>
              <a:rPr lang="en-US" sz="1200" dirty="0">
                <a:latin typeface="Times New Roman" pitchFamily="18" charset="0"/>
              </a:rPr>
              <a:t>NITED </a:t>
            </a:r>
            <a:r>
              <a:rPr lang="en-US" sz="1600" dirty="0">
                <a:latin typeface="Times New Roman" pitchFamily="18" charset="0"/>
              </a:rPr>
              <a:t>L</a:t>
            </a:r>
            <a:r>
              <a:rPr lang="en-US" sz="1200" dirty="0">
                <a:latin typeface="Times New Roman" pitchFamily="18" charset="0"/>
              </a:rPr>
              <a:t>IFE </a:t>
            </a:r>
            <a:r>
              <a:rPr lang="en-US" sz="1600" dirty="0">
                <a:latin typeface="Times New Roman" pitchFamily="18" charset="0"/>
              </a:rPr>
              <a:t>I</a:t>
            </a:r>
            <a:r>
              <a:rPr lang="en-US" sz="1200" dirty="0">
                <a:latin typeface="Times New Roman" pitchFamily="18" charset="0"/>
              </a:rPr>
              <a:t>NSURANCE </a:t>
            </a:r>
            <a:r>
              <a:rPr lang="en-US" sz="1600" dirty="0">
                <a:latin typeface="Times New Roman" pitchFamily="18" charset="0"/>
              </a:rPr>
              <a:t>C</a:t>
            </a:r>
            <a:r>
              <a:rPr lang="en-US" sz="1200" dirty="0">
                <a:latin typeface="Times New Roman" pitchFamily="18" charset="0"/>
              </a:rPr>
              <a:t>OMPANY</a:t>
            </a:r>
            <a:r>
              <a:rPr lang="en-US" sz="1200" baseline="30000" dirty="0">
                <a:latin typeface="Times New Roman" pitchFamily="18" charset="0"/>
              </a:rPr>
              <a:t>®</a:t>
            </a:r>
            <a:endParaRPr lang="en-US" sz="1200" dirty="0">
              <a:latin typeface="Times New Roman" pitchFamily="18" charset="0"/>
            </a:endParaRPr>
          </a:p>
          <a:p>
            <a:pPr marL="342900" indent="-342900" algn="ctr" eaLnBrk="1" hangingPunct="1">
              <a:spcBef>
                <a:spcPct val="20000"/>
              </a:spcBef>
            </a:pPr>
            <a:r>
              <a:rPr lang="en-US" sz="1600" dirty="0">
                <a:latin typeface="Times New Roman" pitchFamily="18" charset="0"/>
              </a:rPr>
              <a:t>AUL</a:t>
            </a:r>
            <a:r>
              <a:rPr lang="en-US" sz="1200" dirty="0">
                <a:latin typeface="Times New Roman" pitchFamily="18" charset="0"/>
              </a:rPr>
              <a:t> </a:t>
            </a:r>
            <a:r>
              <a:rPr lang="en-US" sz="1600" dirty="0">
                <a:latin typeface="Times New Roman" pitchFamily="18" charset="0"/>
              </a:rPr>
              <a:t>R</a:t>
            </a:r>
            <a:r>
              <a:rPr lang="en-US" sz="1200" dirty="0">
                <a:latin typeface="Times New Roman" pitchFamily="18" charset="0"/>
              </a:rPr>
              <a:t>EINSURANCE </a:t>
            </a:r>
            <a:r>
              <a:rPr lang="en-US" sz="1600" dirty="0">
                <a:latin typeface="Times New Roman" pitchFamily="18" charset="0"/>
              </a:rPr>
              <a:t>M</a:t>
            </a:r>
            <a:r>
              <a:rPr lang="en-US" sz="1200" dirty="0">
                <a:latin typeface="Times New Roman" pitchFamily="18" charset="0"/>
              </a:rPr>
              <a:t>ANAGEMENT </a:t>
            </a:r>
            <a:r>
              <a:rPr lang="en-US" sz="1600" dirty="0">
                <a:latin typeface="Times New Roman" pitchFamily="18" charset="0"/>
              </a:rPr>
              <a:t>S</a:t>
            </a:r>
            <a:r>
              <a:rPr lang="en-US" sz="1200" dirty="0">
                <a:latin typeface="Times New Roman" pitchFamily="18" charset="0"/>
              </a:rPr>
              <a:t>ERVICES, </a:t>
            </a:r>
            <a:r>
              <a:rPr lang="en-US" sz="1600" dirty="0">
                <a:latin typeface="Times New Roman" pitchFamily="18" charset="0"/>
              </a:rPr>
              <a:t>LLC</a:t>
            </a:r>
            <a:endParaRPr lang="en-US" sz="1200" dirty="0">
              <a:latin typeface="Times New Roman" pitchFamily="18" charset="0"/>
            </a:endParaRPr>
          </a:p>
          <a:p>
            <a:pPr marL="342900" indent="-342900" algn="ctr" eaLnBrk="1" hangingPunct="1">
              <a:spcBef>
                <a:spcPct val="20000"/>
              </a:spcBef>
            </a:pPr>
            <a:r>
              <a:rPr lang="en-US" sz="1600" dirty="0">
                <a:latin typeface="Times New Roman" pitchFamily="18" charset="0"/>
              </a:rPr>
              <a:t>O</a:t>
            </a:r>
            <a:r>
              <a:rPr lang="en-US" sz="1200" dirty="0">
                <a:latin typeface="Times New Roman" pitchFamily="18" charset="0"/>
              </a:rPr>
              <a:t>NE</a:t>
            </a:r>
            <a:r>
              <a:rPr lang="en-US" sz="1600" dirty="0">
                <a:latin typeface="Times New Roman" pitchFamily="18" charset="0"/>
              </a:rPr>
              <a:t>A</a:t>
            </a:r>
            <a:r>
              <a:rPr lang="en-US" sz="1200" dirty="0">
                <a:latin typeface="Times New Roman" pitchFamily="18" charset="0"/>
              </a:rPr>
              <a:t>MERICA </a:t>
            </a:r>
            <a:r>
              <a:rPr lang="en-US" sz="1600" dirty="0">
                <a:latin typeface="Times New Roman" pitchFamily="18" charset="0"/>
              </a:rPr>
              <a:t>S</a:t>
            </a:r>
            <a:r>
              <a:rPr lang="en-US" sz="1200" dirty="0">
                <a:latin typeface="Times New Roman" pitchFamily="18" charset="0"/>
              </a:rPr>
              <a:t>ECURITIES, </a:t>
            </a:r>
            <a:r>
              <a:rPr lang="en-US" sz="1600" dirty="0">
                <a:latin typeface="Times New Roman" pitchFamily="18" charset="0"/>
              </a:rPr>
              <a:t>I</a:t>
            </a:r>
            <a:r>
              <a:rPr lang="en-US" sz="1200" dirty="0">
                <a:latin typeface="Times New Roman" pitchFamily="18" charset="0"/>
              </a:rPr>
              <a:t>NC.   </a:t>
            </a:r>
          </a:p>
          <a:p>
            <a:pPr marL="342900" indent="-342900" algn="ctr" eaLnBrk="1" hangingPunct="1">
              <a:spcBef>
                <a:spcPct val="20000"/>
              </a:spcBef>
            </a:pPr>
            <a:r>
              <a:rPr lang="en-US" sz="1200" dirty="0">
                <a:latin typeface="Times New Roman" pitchFamily="18" charset="0"/>
              </a:rPr>
              <a:t>	</a:t>
            </a:r>
            <a:r>
              <a:rPr lang="en-US" sz="1600" dirty="0">
                <a:latin typeface="Times New Roman" pitchFamily="18" charset="0"/>
              </a:rPr>
              <a:t>P</a:t>
            </a:r>
            <a:r>
              <a:rPr lang="en-US" sz="1200" dirty="0">
                <a:latin typeface="Times New Roman" pitchFamily="18" charset="0"/>
              </a:rPr>
              <a:t>IONEER </a:t>
            </a:r>
            <a:r>
              <a:rPr lang="en-US" sz="1600" dirty="0">
                <a:latin typeface="Times New Roman" pitchFamily="18" charset="0"/>
              </a:rPr>
              <a:t>M</a:t>
            </a:r>
            <a:r>
              <a:rPr lang="en-US" sz="1200" dirty="0">
                <a:latin typeface="Times New Roman" pitchFamily="18" charset="0"/>
              </a:rPr>
              <a:t>UTUAL </a:t>
            </a:r>
            <a:r>
              <a:rPr lang="en-US" sz="1600" dirty="0">
                <a:latin typeface="Times New Roman" pitchFamily="18" charset="0"/>
              </a:rPr>
              <a:t>L</a:t>
            </a:r>
            <a:r>
              <a:rPr lang="en-US" sz="1200" dirty="0">
                <a:latin typeface="Times New Roman" pitchFamily="18" charset="0"/>
              </a:rPr>
              <a:t>IFE </a:t>
            </a:r>
            <a:r>
              <a:rPr lang="en-US" sz="1600" dirty="0">
                <a:latin typeface="Times New Roman" pitchFamily="18" charset="0"/>
              </a:rPr>
              <a:t>I</a:t>
            </a:r>
            <a:r>
              <a:rPr lang="en-US" sz="1200" dirty="0">
                <a:latin typeface="Times New Roman" pitchFamily="18" charset="0"/>
              </a:rPr>
              <a:t>NSURANCE </a:t>
            </a:r>
            <a:r>
              <a:rPr lang="en-US" sz="1600" dirty="0">
                <a:latin typeface="Times New Roman" pitchFamily="18" charset="0"/>
              </a:rPr>
              <a:t>C</a:t>
            </a:r>
            <a:r>
              <a:rPr lang="en-US" sz="1200" dirty="0">
                <a:latin typeface="Times New Roman" pitchFamily="18" charset="0"/>
              </a:rPr>
              <a:t>OMPANY</a:t>
            </a:r>
          </a:p>
          <a:p>
            <a:pPr marL="342900" indent="-342900" algn="ctr" eaLnBrk="1" hangingPunct="1">
              <a:spcBef>
                <a:spcPct val="20000"/>
              </a:spcBef>
            </a:pPr>
            <a:r>
              <a:rPr lang="en-US" sz="1200" i="1" dirty="0">
                <a:latin typeface="Times New Roman" pitchFamily="18" charset="0"/>
              </a:rPr>
              <a:t>A stock subsidiary of American United Mutual Insurance Holding Company</a:t>
            </a:r>
            <a:endParaRPr lang="en-US" sz="1200" dirty="0">
              <a:latin typeface="Times New Roman" pitchFamily="18" charset="0"/>
            </a:endParaRPr>
          </a:p>
          <a:p>
            <a:pPr marL="342900" indent="-342900" algn="ctr" eaLnBrk="1" hangingPunct="1">
              <a:spcBef>
                <a:spcPct val="20000"/>
              </a:spcBef>
            </a:pPr>
            <a:r>
              <a:rPr lang="en-US" sz="1600" dirty="0" smtClean="0">
                <a:latin typeface="Times New Roman" pitchFamily="18" charset="0"/>
              </a:rPr>
              <a:t>T</a:t>
            </a:r>
            <a:r>
              <a:rPr lang="en-US" sz="1200" dirty="0" smtClean="0">
                <a:latin typeface="Times New Roman" pitchFamily="18" charset="0"/>
              </a:rPr>
              <a:t>HE </a:t>
            </a:r>
            <a:r>
              <a:rPr lang="en-US" sz="1600" dirty="0">
                <a:latin typeface="Times New Roman" pitchFamily="18" charset="0"/>
              </a:rPr>
              <a:t>S</a:t>
            </a:r>
            <a:r>
              <a:rPr lang="en-US" sz="1200" dirty="0">
                <a:latin typeface="Times New Roman" pitchFamily="18" charset="0"/>
              </a:rPr>
              <a:t>TATE </a:t>
            </a:r>
            <a:r>
              <a:rPr lang="en-US" sz="1600" dirty="0">
                <a:latin typeface="Times New Roman" pitchFamily="18" charset="0"/>
              </a:rPr>
              <a:t>L</a:t>
            </a:r>
            <a:r>
              <a:rPr lang="en-US" sz="1200" dirty="0">
                <a:latin typeface="Times New Roman" pitchFamily="18" charset="0"/>
              </a:rPr>
              <a:t>IFE </a:t>
            </a:r>
            <a:r>
              <a:rPr lang="en-US" sz="1600" dirty="0">
                <a:latin typeface="Times New Roman" pitchFamily="18" charset="0"/>
              </a:rPr>
              <a:t>I</a:t>
            </a:r>
            <a:r>
              <a:rPr lang="en-US" sz="1200" dirty="0">
                <a:latin typeface="Times New Roman" pitchFamily="18" charset="0"/>
              </a:rPr>
              <a:t>NSURANCE </a:t>
            </a:r>
            <a:r>
              <a:rPr lang="en-US" sz="1600" dirty="0">
                <a:latin typeface="Times New Roman" pitchFamily="18" charset="0"/>
              </a:rPr>
              <a:t>C</a:t>
            </a:r>
            <a:r>
              <a:rPr lang="en-US" sz="1200" dirty="0">
                <a:latin typeface="Times New Roman" pitchFamily="18" charset="0"/>
              </a:rPr>
              <a:t>OMPANY</a:t>
            </a:r>
          </a:p>
        </p:txBody>
      </p:sp>
      <p:sp>
        <p:nvSpPr>
          <p:cNvPr id="3" name="TextBox 2"/>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
        <p:nvSpPr>
          <p:cNvPr id="4" name="Slide Number Placeholder 4"/>
          <p:cNvSpPr>
            <a:spLocks noGrp="1"/>
          </p:cNvSpPr>
          <p:nvPr>
            <p:ph type="sldNum" sz="quarter" idx="11"/>
          </p:nvPr>
        </p:nvSpPr>
        <p:spPr>
          <a:xfrm>
            <a:off x="7924800" y="6356350"/>
            <a:ext cx="762000" cy="365125"/>
          </a:xfrm>
        </p:spPr>
        <p:txBody>
          <a:bodyPr/>
          <a:lstStyle/>
          <a:p>
            <a:pPr>
              <a:defRPr/>
            </a:pPr>
            <a:fld id="{CCD0AA4C-7E19-4C98-83A8-51006888FB08}"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What’s more important</a:t>
            </a:r>
            <a:br>
              <a:rPr lang="en-US" dirty="0" smtClean="0"/>
            </a:br>
            <a:r>
              <a:rPr lang="en-US" dirty="0" smtClean="0"/>
              <a:t>at retirement?</a:t>
            </a:r>
            <a:endParaRPr lang="en-US" dirty="0"/>
          </a:p>
        </p:txBody>
      </p:sp>
      <p:sp>
        <p:nvSpPr>
          <p:cNvPr id="8" name="Content Placeholder 7"/>
          <p:cNvSpPr>
            <a:spLocks noGrp="1"/>
          </p:cNvSpPr>
          <p:nvPr>
            <p:ph idx="1"/>
          </p:nvPr>
        </p:nvSpPr>
        <p:spPr/>
        <p:txBody>
          <a:bodyPr/>
          <a:lstStyle/>
          <a:p>
            <a:endParaRPr lang="en-US" dirty="0" smtClean="0"/>
          </a:p>
          <a:p>
            <a:r>
              <a:rPr lang="en-US" dirty="0" smtClean="0"/>
              <a:t>Assets—relates to legacy, gifting and the next generation</a:t>
            </a:r>
          </a:p>
          <a:p>
            <a:endParaRPr lang="en-US" dirty="0" smtClean="0"/>
          </a:p>
          <a:p>
            <a:r>
              <a:rPr lang="en-US" dirty="0" smtClean="0"/>
              <a:t>Income—correlates to lifestyle and maintaining a standard of living</a:t>
            </a:r>
            <a:endParaRPr lang="en-US" dirty="0"/>
          </a:p>
        </p:txBody>
      </p:sp>
      <p:sp>
        <p:nvSpPr>
          <p:cNvPr id="5" name="Slide Number Placeholder 4"/>
          <p:cNvSpPr>
            <a:spLocks noGrp="1"/>
          </p:cNvSpPr>
          <p:nvPr>
            <p:ph type="sldNum" sz="quarter" idx="11"/>
          </p:nvPr>
        </p:nvSpPr>
        <p:spPr/>
        <p:txBody>
          <a:bodyPr/>
          <a:lstStyle/>
          <a:p>
            <a:pPr>
              <a:defRPr/>
            </a:pPr>
            <a:fld id="{3BA339AB-5DE5-41EB-B773-B2B9BC33F083}" type="slidenum">
              <a:rPr lang="en-US" smtClean="0"/>
              <a:pPr>
                <a:defRPr/>
              </a:pPr>
              <a:t>3</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Ways expenses could exceed income in retirement?</a:t>
            </a:r>
            <a:endParaRPr lang="en-US" dirty="0"/>
          </a:p>
        </p:txBody>
      </p:sp>
      <p:sp>
        <p:nvSpPr>
          <p:cNvPr id="8" name="Content Placeholder 7"/>
          <p:cNvSpPr>
            <a:spLocks noGrp="1"/>
          </p:cNvSpPr>
          <p:nvPr>
            <p:ph idx="1"/>
          </p:nvPr>
        </p:nvSpPr>
        <p:spPr/>
        <p:txBody>
          <a:bodyPr/>
          <a:lstStyle/>
          <a:p>
            <a:endParaRPr lang="en-US" dirty="0" smtClean="0"/>
          </a:p>
          <a:p>
            <a:r>
              <a:rPr lang="en-US" dirty="0" smtClean="0"/>
              <a:t>Inflation</a:t>
            </a:r>
          </a:p>
          <a:p>
            <a:endParaRPr lang="en-US" dirty="0" smtClean="0"/>
          </a:p>
          <a:p>
            <a:r>
              <a:rPr lang="en-US" dirty="0" smtClean="0"/>
              <a:t>Market downturns</a:t>
            </a:r>
          </a:p>
          <a:p>
            <a:endParaRPr lang="en-US" dirty="0" smtClean="0"/>
          </a:p>
          <a:p>
            <a:r>
              <a:rPr lang="en-US" dirty="0" smtClean="0"/>
              <a:t>Heath care</a:t>
            </a:r>
          </a:p>
          <a:p>
            <a:pPr lvl="1"/>
            <a:r>
              <a:rPr lang="en-US" dirty="0" smtClean="0"/>
              <a:t>Especially extended health care needs</a:t>
            </a:r>
            <a:endParaRPr lang="en-US" dirty="0"/>
          </a:p>
        </p:txBody>
      </p:sp>
      <p:sp>
        <p:nvSpPr>
          <p:cNvPr id="5" name="Slide Number Placeholder 4"/>
          <p:cNvSpPr>
            <a:spLocks noGrp="1"/>
          </p:cNvSpPr>
          <p:nvPr>
            <p:ph type="sldNum" sz="quarter" idx="11"/>
          </p:nvPr>
        </p:nvSpPr>
        <p:spPr/>
        <p:txBody>
          <a:bodyPr/>
          <a:lstStyle/>
          <a:p>
            <a:pPr>
              <a:defRPr/>
            </a:pPr>
            <a:fld id="{3BA339AB-5DE5-41EB-B773-B2B9BC33F083}" type="slidenum">
              <a:rPr lang="en-US" smtClean="0"/>
              <a:pPr>
                <a:defRPr/>
              </a:pPr>
              <a:t>4</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 calcmode="lin" valueType="num">
                                      <p:cBhvr additive="base">
                                        <p:cTn id="1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 calcmode="lin" valueType="num">
                                      <p:cBhvr additive="base">
                                        <p:cTn id="2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extended health care?</a:t>
            </a:r>
            <a:endParaRPr lang="en-US" dirty="0"/>
          </a:p>
        </p:txBody>
      </p:sp>
      <p:sp>
        <p:nvSpPr>
          <p:cNvPr id="3" name="Content Placeholder 2"/>
          <p:cNvSpPr>
            <a:spLocks noGrp="1"/>
          </p:cNvSpPr>
          <p:nvPr>
            <p:ph idx="1"/>
          </p:nvPr>
        </p:nvSpPr>
        <p:spPr/>
        <p:txBody>
          <a:bodyPr/>
          <a:lstStyle/>
          <a:p>
            <a:r>
              <a:rPr lang="en-US" dirty="0" smtClean="0"/>
              <a:t>Also referred to as custodial care or long-term care</a:t>
            </a:r>
          </a:p>
          <a:p>
            <a:endParaRPr lang="en-US" sz="2000" dirty="0" smtClean="0"/>
          </a:p>
          <a:p>
            <a:r>
              <a:rPr lang="en-US" dirty="0" smtClean="0"/>
              <a:t>Requiring assistance with the activities of daily living—or a cognitive impairment</a:t>
            </a:r>
          </a:p>
          <a:p>
            <a:endParaRPr lang="en-US" sz="2000" dirty="0" smtClean="0"/>
          </a:p>
          <a:p>
            <a:r>
              <a:rPr lang="en-US" dirty="0" smtClean="0"/>
              <a:t>Not necessarily nursing home care</a:t>
            </a:r>
          </a:p>
          <a:p>
            <a:pPr lvl="1"/>
            <a:r>
              <a:rPr lang="en-US" dirty="0" smtClean="0"/>
              <a:t>Most prefer home health care if given the option</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5</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extended </a:t>
            </a:r>
            <a:br>
              <a:rPr lang="en-US" dirty="0" smtClean="0"/>
            </a:br>
            <a:r>
              <a:rPr lang="en-US" dirty="0" smtClean="0"/>
              <a:t>health care </a:t>
            </a:r>
            <a:r>
              <a:rPr lang="en-US" u="sng" dirty="0" smtClean="0"/>
              <a:t>practically</a:t>
            </a:r>
            <a:r>
              <a:rPr lang="en-US" dirty="0" smtClean="0"/>
              <a:t>?</a:t>
            </a:r>
            <a:endParaRPr lang="en-US" dirty="0"/>
          </a:p>
        </p:txBody>
      </p:sp>
      <p:sp>
        <p:nvSpPr>
          <p:cNvPr id="3" name="Content Placeholder 2"/>
          <p:cNvSpPr>
            <a:spLocks noGrp="1"/>
          </p:cNvSpPr>
          <p:nvPr>
            <p:ph idx="1"/>
          </p:nvPr>
        </p:nvSpPr>
        <p:spPr/>
        <p:txBody>
          <a:bodyPr/>
          <a:lstStyle/>
          <a:p>
            <a:endParaRPr lang="en-US" dirty="0" smtClean="0"/>
          </a:p>
          <a:p>
            <a:r>
              <a:rPr lang="en-US" dirty="0" smtClean="0"/>
              <a:t>Care that provides the ability to live out the last phase of our lives as </a:t>
            </a:r>
            <a:r>
              <a:rPr lang="en-US" u="sng" dirty="0" smtClean="0"/>
              <a:t>comfortably</a:t>
            </a:r>
            <a:r>
              <a:rPr lang="en-US" dirty="0" smtClean="0"/>
              <a:t> and with as much </a:t>
            </a:r>
            <a:r>
              <a:rPr lang="en-US" u="sng" dirty="0" smtClean="0"/>
              <a:t>dignity</a:t>
            </a:r>
            <a:r>
              <a:rPr lang="en-US" dirty="0" smtClean="0"/>
              <a:t> as possible</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6</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a:t>
            </a:r>
            <a:br>
              <a:rPr lang="en-US" dirty="0" smtClean="0"/>
            </a:br>
            <a:r>
              <a:rPr lang="en-US" dirty="0" smtClean="0"/>
              <a:t>being unprepared</a:t>
            </a:r>
            <a:endParaRPr lang="en-US" dirty="0"/>
          </a:p>
        </p:txBody>
      </p:sp>
      <p:sp>
        <p:nvSpPr>
          <p:cNvPr id="3" name="Content Placeholder 2"/>
          <p:cNvSpPr>
            <a:spLocks noGrp="1"/>
          </p:cNvSpPr>
          <p:nvPr>
            <p:ph idx="1"/>
          </p:nvPr>
        </p:nvSpPr>
        <p:spPr>
          <a:xfrm>
            <a:off x="457200" y="1600200"/>
            <a:ext cx="8458200" cy="4419600"/>
          </a:xfrm>
        </p:spPr>
        <p:txBody>
          <a:bodyPr/>
          <a:lstStyle/>
          <a:p>
            <a:r>
              <a:rPr lang="en-US" u="sng" dirty="0" smtClean="0"/>
              <a:t>To your spouse</a:t>
            </a:r>
            <a:r>
              <a:rPr lang="en-US" dirty="0" smtClean="0"/>
              <a:t>—many times caring for a chronically ill loved one makes the caregiver chronically ill as well</a:t>
            </a:r>
          </a:p>
          <a:p>
            <a:endParaRPr lang="en-US" sz="1100" dirty="0" smtClean="0"/>
          </a:p>
          <a:p>
            <a:r>
              <a:rPr lang="en-US" u="sng" dirty="0" smtClean="0"/>
              <a:t>To your children </a:t>
            </a:r>
            <a:r>
              <a:rPr lang="en-US" dirty="0" smtClean="0"/>
              <a:t>—When a spouse isn’t involved, other loved ones carry the burden</a:t>
            </a:r>
          </a:p>
          <a:p>
            <a:pPr lvl="1"/>
            <a:r>
              <a:rPr lang="en-US" sz="2000" dirty="0" smtClean="0"/>
              <a:t>When you need care, your life doesn’t end – someone else’s may. </a:t>
            </a:r>
          </a:p>
          <a:p>
            <a:pPr lvl="1"/>
            <a:r>
              <a:rPr lang="en-US" sz="2000" dirty="0" smtClean="0"/>
              <a:t>Often the eldest daughter quits job, moves in or moves parent in her home, gives up career—as any decent child would feel obligated to do</a:t>
            </a:r>
            <a:endParaRPr lang="en-US" sz="2000"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7</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a:t>
            </a:r>
            <a:br>
              <a:rPr lang="en-US" dirty="0" smtClean="0"/>
            </a:br>
            <a:r>
              <a:rPr lang="en-US" dirty="0" smtClean="0"/>
              <a:t>being unprepared</a:t>
            </a:r>
            <a:endParaRPr lang="en-US" dirty="0"/>
          </a:p>
        </p:txBody>
      </p:sp>
      <p:sp>
        <p:nvSpPr>
          <p:cNvPr id="3" name="Content Placeholder 2"/>
          <p:cNvSpPr>
            <a:spLocks noGrp="1"/>
          </p:cNvSpPr>
          <p:nvPr>
            <p:ph idx="1"/>
          </p:nvPr>
        </p:nvSpPr>
        <p:spPr/>
        <p:txBody>
          <a:bodyPr/>
          <a:lstStyle/>
          <a:p>
            <a:r>
              <a:rPr lang="en-US" u="sng" dirty="0" smtClean="0"/>
              <a:t>To family dynamics</a:t>
            </a:r>
            <a:r>
              <a:rPr lang="en-US" dirty="0" smtClean="0"/>
              <a:t>—When informal care is needed, it may not be shared equally amongst the adult children</a:t>
            </a:r>
          </a:p>
          <a:p>
            <a:pPr lvl="1"/>
            <a:r>
              <a:rPr lang="en-US" dirty="0" smtClean="0"/>
              <a:t>Often one sibling bears the most burden</a:t>
            </a:r>
          </a:p>
          <a:p>
            <a:pPr lvl="1"/>
            <a:r>
              <a:rPr lang="en-US" dirty="0" smtClean="0"/>
              <a:t>Can affect relationship with siblings</a:t>
            </a: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8</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a:t>
            </a:r>
            <a:br>
              <a:rPr lang="en-US" dirty="0" smtClean="0"/>
            </a:br>
            <a:r>
              <a:rPr lang="en-US" dirty="0" smtClean="0"/>
              <a:t>being unprepared</a:t>
            </a:r>
            <a:endParaRPr lang="en-US" dirty="0"/>
          </a:p>
        </p:txBody>
      </p:sp>
      <p:sp>
        <p:nvSpPr>
          <p:cNvPr id="3" name="Content Placeholder 2"/>
          <p:cNvSpPr>
            <a:spLocks noGrp="1"/>
          </p:cNvSpPr>
          <p:nvPr>
            <p:ph idx="1"/>
          </p:nvPr>
        </p:nvSpPr>
        <p:spPr/>
        <p:txBody>
          <a:bodyPr/>
          <a:lstStyle/>
          <a:p>
            <a:r>
              <a:rPr lang="en-US" u="sng" dirty="0" smtClean="0"/>
              <a:t>Unnecessary losses</a:t>
            </a:r>
          </a:p>
          <a:p>
            <a:pPr lvl="1"/>
            <a:r>
              <a:rPr lang="en-US" dirty="0" smtClean="0"/>
              <a:t>You can never avoid all losses</a:t>
            </a:r>
          </a:p>
          <a:p>
            <a:pPr lvl="1"/>
            <a:r>
              <a:rPr lang="en-US" dirty="0" smtClean="0"/>
              <a:t>However, the </a:t>
            </a:r>
            <a:r>
              <a:rPr lang="en-US" i="1" u="sng" dirty="0" smtClean="0"/>
              <a:t>unnecessary </a:t>
            </a:r>
            <a:r>
              <a:rPr lang="en-US" dirty="0" smtClean="0"/>
              <a:t> spiritual, emotional, physical  and familial losses could be mitigated when you are prepared</a:t>
            </a:r>
          </a:p>
          <a:p>
            <a:pPr lvl="1">
              <a:buNone/>
            </a:pPr>
            <a:endParaRPr lang="en-US" dirty="0" smtClean="0"/>
          </a:p>
          <a:p>
            <a:r>
              <a:rPr lang="en-US" dirty="0" smtClean="0"/>
              <a:t>Unnecessary financial losses could be mitigated as well. </a:t>
            </a:r>
          </a:p>
          <a:p>
            <a:pPr lvl="1">
              <a:buNone/>
            </a:pPr>
            <a:endParaRPr lang="en-US" dirty="0"/>
          </a:p>
        </p:txBody>
      </p:sp>
      <p:sp>
        <p:nvSpPr>
          <p:cNvPr id="5" name="Slide Number Placeholder 4"/>
          <p:cNvSpPr>
            <a:spLocks noGrp="1"/>
          </p:cNvSpPr>
          <p:nvPr>
            <p:ph type="sldNum" sz="quarter" idx="11"/>
          </p:nvPr>
        </p:nvSpPr>
        <p:spPr/>
        <p:txBody>
          <a:bodyPr/>
          <a:lstStyle/>
          <a:p>
            <a:pPr>
              <a:defRPr/>
            </a:pPr>
            <a:fld id="{CCD0AA4C-7E19-4C98-83A8-51006888FB08}" type="slidenum">
              <a:rPr lang="en-US" smtClean="0"/>
              <a:pPr>
                <a:defRPr/>
              </a:pPr>
              <a:t>9</a:t>
            </a:fld>
            <a:endParaRPr lang="en-US" dirty="0"/>
          </a:p>
        </p:txBody>
      </p:sp>
      <p:sp>
        <p:nvSpPr>
          <p:cNvPr id="6" name="TextBox 5"/>
          <p:cNvSpPr txBox="1"/>
          <p:nvPr/>
        </p:nvSpPr>
        <p:spPr>
          <a:xfrm>
            <a:off x="266700" y="6467559"/>
            <a:ext cx="1295400" cy="253916"/>
          </a:xfrm>
          <a:prstGeom prst="rect">
            <a:avLst/>
          </a:prstGeom>
          <a:noFill/>
        </p:spPr>
        <p:txBody>
          <a:bodyPr wrap="square" rtlCol="0">
            <a:spAutoFit/>
          </a:bodyPr>
          <a:lstStyle/>
          <a:p>
            <a:r>
              <a:rPr lang="en-US" sz="1050" dirty="0" smtClean="0">
                <a:solidFill>
                  <a:srgbClr val="FFFFFF"/>
                </a:solidFill>
              </a:rPr>
              <a:t>LTC-456</a:t>
            </a:r>
            <a:endParaRPr lang="en-US" sz="105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ateLife">
  <a:themeElements>
    <a:clrScheme name="OneAmericaColors">
      <a:dk1>
        <a:srgbClr val="173D65"/>
      </a:dk1>
      <a:lt1>
        <a:srgbClr val="E8DBBA"/>
      </a:lt1>
      <a:dk2>
        <a:srgbClr val="173D65"/>
      </a:dk2>
      <a:lt2>
        <a:srgbClr val="F6F1E4"/>
      </a:lt2>
      <a:accent1>
        <a:srgbClr val="9B2535"/>
      </a:accent1>
      <a:accent2>
        <a:srgbClr val="CD7824"/>
      </a:accent2>
      <a:accent3>
        <a:srgbClr val="60798D"/>
      </a:accent3>
      <a:accent4>
        <a:srgbClr val="5E7731"/>
      </a:accent4>
      <a:accent5>
        <a:srgbClr val="E8B446"/>
      </a:accent5>
      <a:accent6>
        <a:srgbClr val="6F93B8"/>
      </a:accent6>
      <a:hlink>
        <a:srgbClr val="999999"/>
      </a:hlink>
      <a:folHlink>
        <a:srgbClr val="999999"/>
      </a:folHlink>
    </a:clrScheme>
    <a:fontScheme name="OneAmericaFonts">
      <a:majorFont>
        <a:latin typeface="Georgia"/>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neAmericaFonts">
      <a:majorFont>
        <a:latin typeface="Georgia"/>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neAmericaFonts">
      <a:majorFont>
        <a:latin typeface="Georgia"/>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neAmericaColors">
    <a:dk1>
      <a:srgbClr val="173D65"/>
    </a:dk1>
    <a:lt1>
      <a:srgbClr val="E8DBBA"/>
    </a:lt1>
    <a:dk2>
      <a:srgbClr val="173D65"/>
    </a:dk2>
    <a:lt2>
      <a:srgbClr val="F6F1E4"/>
    </a:lt2>
    <a:accent1>
      <a:srgbClr val="9B2535"/>
    </a:accent1>
    <a:accent2>
      <a:srgbClr val="CD7824"/>
    </a:accent2>
    <a:accent3>
      <a:srgbClr val="60798D"/>
    </a:accent3>
    <a:accent4>
      <a:srgbClr val="5E7731"/>
    </a:accent4>
    <a:accent5>
      <a:srgbClr val="E8B446"/>
    </a:accent5>
    <a:accent6>
      <a:srgbClr val="6F93B8"/>
    </a:accent6>
    <a:hlink>
      <a:srgbClr val="999999"/>
    </a:hlink>
    <a:folHlink>
      <a:srgbClr val="999999"/>
    </a:folHlink>
  </a:clrScheme>
</a:themeOverride>
</file>

<file path=docProps/app.xml><?xml version="1.0" encoding="utf-8"?>
<Properties xmlns="http://schemas.openxmlformats.org/officeDocument/2006/extended-properties" xmlns:vt="http://schemas.openxmlformats.org/officeDocument/2006/docPropsVTypes">
  <Template>StateLife</Template>
  <TotalTime>2032</TotalTime>
  <Words>2435</Words>
  <Application>Microsoft Office PowerPoint</Application>
  <PresentationFormat>On-screen Show (4:3)</PresentationFormat>
  <Paragraphs>315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StateLife</vt:lpstr>
      <vt:lpstr>Protecting your  retirement nest egg</vt:lpstr>
      <vt:lpstr>Before we begin…</vt:lpstr>
      <vt:lpstr>What’s more important at retirement?</vt:lpstr>
      <vt:lpstr>Ways expenses could exceed income in retirement?</vt:lpstr>
      <vt:lpstr>What is extended health care?</vt:lpstr>
      <vt:lpstr>What is extended  health care practically?</vt:lpstr>
      <vt:lpstr>Consequences of being unprepared</vt:lpstr>
      <vt:lpstr>Consequences of being unprepared</vt:lpstr>
      <vt:lpstr>Consequences of  being unprepared</vt:lpstr>
      <vt:lpstr>How to fund  extended health care</vt:lpstr>
      <vt:lpstr>Long-term care insurance</vt:lpstr>
      <vt:lpstr>Government programs </vt:lpstr>
      <vt:lpstr>Self funding</vt:lpstr>
      <vt:lpstr>Asset-based long-term care</vt:lpstr>
      <vt:lpstr>Example of life insurance-based long-term care</vt:lpstr>
      <vt:lpstr>Another example of life insurance-based long-term care</vt:lpstr>
      <vt:lpstr>Example of annuity-based  long-term care</vt:lpstr>
      <vt:lpstr>Important points to remember</vt:lpstr>
      <vt:lpstr>Next steps</vt:lpstr>
      <vt:lpstr>Slide 20</vt:lpstr>
    </vt:vector>
  </TitlesOfParts>
  <Manager/>
  <Company>OneAmerica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Asset-Based  Long-Term Care Training</dc:title>
  <dc:subject/>
  <dc:creator>I115TMK</dc:creator>
  <cp:keywords/>
  <dc:description/>
  <cp:lastModifiedBy>I830JJV</cp:lastModifiedBy>
  <cp:revision>254</cp:revision>
  <dcterms:created xsi:type="dcterms:W3CDTF">2011-07-14T20:14:44Z</dcterms:created>
  <dcterms:modified xsi:type="dcterms:W3CDTF">2012-08-14T17:58:39Z</dcterms:modified>
  <cp:category/>
</cp:coreProperties>
</file>