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63" r:id="rId2"/>
    <p:sldId id="265" r:id="rId3"/>
    <p:sldId id="266" r:id="rId4"/>
    <p:sldId id="267" r:id="rId5"/>
    <p:sldId id="268" r:id="rId6"/>
    <p:sldId id="269" r:id="rId7"/>
    <p:sldId id="270" r:id="rId8"/>
    <p:sldId id="297"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5"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EF8"/>
    <a:srgbClr val="60798D"/>
    <a:srgbClr val="FFFFFF"/>
    <a:srgbClr val="1A1A19"/>
    <a:srgbClr val="E8DBBA"/>
    <a:srgbClr val="F6F1E4"/>
    <a:srgbClr val="173D6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3" autoAdjust="0"/>
  </p:normalViewPr>
  <p:slideViewPr>
    <p:cSldViewPr snapToObjects="1">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6" d="100"/>
          <a:sy n="106" d="100"/>
        </p:scale>
        <p:origin x="-3368"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0"/>
            <a:ext cx="5791200" cy="457200"/>
          </a:xfrm>
          <a:prstGeom prst="rect">
            <a:avLst/>
          </a:prstGeom>
        </p:spPr>
        <p:txBody>
          <a:bodyPr vert="horz" wrap="square" lIns="0" tIns="0" rIns="0" bIns="0" numCol="1" anchor="ctr" anchorCtr="0" compatLnSpc="1">
            <a:prstTxWarp prst="textNoShape">
              <a:avLst/>
            </a:prstTxWarp>
          </a:bodyPr>
          <a:lstStyle>
            <a:lvl1pPr algn="ctr">
              <a:defRPr sz="1100" cap="small">
                <a:latin typeface="+mj-lt"/>
                <a:ea typeface="ヒラギノ角ゴ Pro W3" pitchFamily="-111" charset="-128"/>
                <a:cs typeface="ヒラギノ角ゴ Pro W3" pitchFamily="-111" charset="-128"/>
              </a:defRPr>
            </a:lvl1pPr>
          </a:lstStyle>
          <a:p>
            <a:pPr>
              <a:defRPr/>
            </a:pPr>
            <a:endParaRPr lang="en-US"/>
          </a:p>
        </p:txBody>
      </p:sp>
      <p:sp>
        <p:nvSpPr>
          <p:cNvPr id="3" name="Date Placeholder 2"/>
          <p:cNvSpPr>
            <a:spLocks noGrp="1"/>
          </p:cNvSpPr>
          <p:nvPr>
            <p:ph type="dt" sz="quarter" idx="1"/>
          </p:nvPr>
        </p:nvSpPr>
        <p:spPr>
          <a:xfrm>
            <a:off x="533400" y="8763000"/>
            <a:ext cx="609600" cy="277813"/>
          </a:xfrm>
          <a:prstGeom prst="rect">
            <a:avLst/>
          </a:prstGeom>
        </p:spPr>
        <p:txBody>
          <a:bodyPr vert="horz" wrap="square" lIns="0" tIns="0" rIns="0" bIns="0" numCol="1" anchor="b" anchorCtr="0" compatLnSpc="1">
            <a:prstTxWarp prst="textNoShape">
              <a:avLst/>
            </a:prstTxWarp>
          </a:bodyPr>
          <a:lstStyle>
            <a:lvl1pPr algn="l">
              <a:defRPr sz="1000">
                <a:latin typeface="+mj-lt"/>
                <a:ea typeface="ヒラギノ角ゴ Pro W3" pitchFamily="-111" charset="-128"/>
                <a:cs typeface="ヒラギノ角ゴ Pro W3" pitchFamily="-111" charset="-128"/>
              </a:defRPr>
            </a:lvl1pPr>
          </a:lstStyle>
          <a:p>
            <a:pPr>
              <a:defRPr/>
            </a:pPr>
            <a:fld id="{6CBF906A-5794-4F8C-8483-28E7E7B3F8C6}" type="datetime1">
              <a:rPr lang="en-US"/>
              <a:pPr>
                <a:defRPr/>
              </a:pPr>
              <a:t>9/1/2011</a:t>
            </a:fld>
            <a:r>
              <a:rPr lang="en-US"/>
              <a:t>   </a:t>
            </a:r>
            <a:endParaRPr lang="en-US" dirty="0"/>
          </a:p>
        </p:txBody>
      </p:sp>
      <p:sp>
        <p:nvSpPr>
          <p:cNvPr id="5" name="Slide Number Placeholder 4"/>
          <p:cNvSpPr>
            <a:spLocks noGrp="1"/>
          </p:cNvSpPr>
          <p:nvPr>
            <p:ph type="sldNum" sz="quarter" idx="3"/>
          </p:nvPr>
        </p:nvSpPr>
        <p:spPr>
          <a:xfrm>
            <a:off x="5715000" y="8755063"/>
            <a:ext cx="609600" cy="277812"/>
          </a:xfrm>
          <a:prstGeom prst="rect">
            <a:avLst/>
          </a:prstGeom>
        </p:spPr>
        <p:txBody>
          <a:bodyPr vert="horz" wrap="square" lIns="0" tIns="0" rIns="0" bIns="0" numCol="1" anchor="b" anchorCtr="0" compatLnSpc="1">
            <a:prstTxWarp prst="textNoShape">
              <a:avLst/>
            </a:prstTxWarp>
          </a:bodyPr>
          <a:lstStyle>
            <a:lvl1pPr algn="r">
              <a:defRPr sz="1000">
                <a:latin typeface="+mj-lt"/>
                <a:ea typeface="ヒラギノ角ゴ Pro W3" pitchFamily="-111" charset="-128"/>
                <a:cs typeface="ヒラギノ角ゴ Pro W3" pitchFamily="-111" charset="-128"/>
              </a:defRPr>
            </a:lvl1pPr>
          </a:lstStyle>
          <a:p>
            <a:pPr>
              <a:defRPr/>
            </a:pPr>
            <a:fld id="{8544368D-BAC8-480D-B19E-C210D72E44D3}" type="slidenum">
              <a:rPr lang="en-US"/>
              <a:pPr>
                <a:defRPr/>
              </a:pPr>
              <a:t>‹#›</a:t>
            </a:fld>
            <a:endParaRPr lang="en-US" dirty="0"/>
          </a:p>
        </p:txBody>
      </p:sp>
      <p:cxnSp>
        <p:nvCxnSpPr>
          <p:cNvPr id="7" name="Straight Connector 6"/>
          <p:cNvCxnSpPr/>
          <p:nvPr/>
        </p:nvCxnSpPr>
        <p:spPr>
          <a:xfrm>
            <a:off x="533400" y="8572500"/>
            <a:ext cx="5791200" cy="1588"/>
          </a:xfrm>
          <a:prstGeom prst="line">
            <a:avLst/>
          </a:prstGeom>
          <a:ln w="6350">
            <a:solidFill>
              <a:srgbClr val="1A1A1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3400" y="8615363"/>
            <a:ext cx="5791200" cy="139700"/>
          </a:xfrm>
          <a:prstGeom prst="rect">
            <a:avLst/>
          </a:prstGeom>
          <a:noFill/>
        </p:spPr>
        <p:txBody>
          <a:bodyPr lIns="0" tIns="0" rIns="0" bIns="0" anchor="b">
            <a:spAutoFit/>
          </a:bodyPr>
          <a:lstStyle/>
          <a:p>
            <a:pPr algn="ctr">
              <a:defRPr/>
            </a:pPr>
            <a:r>
              <a:rPr lang="en-US" sz="900" i="1" dirty="0">
                <a:latin typeface="+mj-lt"/>
                <a:ea typeface="ヒラギノ角ゴ Pro W3" pitchFamily="-111" charset="-128"/>
                <a:cs typeface="ヒラギノ角ゴ Pro W3" pitchFamily="-111" charset="-128"/>
              </a:rPr>
              <a:t>Products and financial services provided by</a:t>
            </a:r>
          </a:p>
        </p:txBody>
      </p:sp>
      <p:sp>
        <p:nvSpPr>
          <p:cNvPr id="10" name="Footer Placeholder 9"/>
          <p:cNvSpPr>
            <a:spLocks noGrp="1"/>
          </p:cNvSpPr>
          <p:nvPr>
            <p:ph type="ftr" sz="quarter" idx="2"/>
          </p:nvPr>
        </p:nvSpPr>
        <p:spPr>
          <a:xfrm>
            <a:off x="533400" y="8305800"/>
            <a:ext cx="5791200" cy="266700"/>
          </a:xfrm>
          <a:prstGeom prst="rect">
            <a:avLst/>
          </a:prstGeom>
        </p:spPr>
        <p:txBody>
          <a:bodyPr vert="horz" lIns="0" tIns="0" rIns="0" bIns="0" rtlCol="0" anchor="ctr" anchorCtr="0"/>
          <a:lstStyle>
            <a:lvl1pPr algn="l">
              <a:defRPr sz="900" b="1">
                <a:latin typeface="Arial" pitchFamily="-111" charset="0"/>
                <a:ea typeface="ヒラギノ角ゴ Pro W3" pitchFamily="-111" charset="-128"/>
                <a:cs typeface="ヒラギノ角ゴ Pro W3" pitchFamily="-111" charset="-128"/>
              </a:defRPr>
            </a:lvl1pPr>
          </a:lstStyle>
          <a:p>
            <a:pPr>
              <a:defRPr/>
            </a:pPr>
            <a:r>
              <a:rPr lang="en-US"/>
              <a:t>For company and recruiting use only. Not for public distribution.</a:t>
            </a:r>
            <a:endParaRPr lang="en-US" dirty="0"/>
          </a:p>
        </p:txBody>
      </p:sp>
      <p:sp>
        <p:nvSpPr>
          <p:cNvPr id="12" name="TextBox 11"/>
          <p:cNvSpPr txBox="1"/>
          <p:nvPr/>
        </p:nvSpPr>
        <p:spPr>
          <a:xfrm>
            <a:off x="533400" y="8763000"/>
            <a:ext cx="5791200" cy="200025"/>
          </a:xfrm>
          <a:prstGeom prst="rect">
            <a:avLst/>
          </a:prstGeom>
          <a:noFill/>
        </p:spPr>
        <p:txBody>
          <a:bodyPr lIns="0" tIns="0" rIns="0" bIns="0" anchor="b">
            <a:spAutoFit/>
          </a:bodyPr>
          <a:lstStyle/>
          <a:p>
            <a:pPr algn="ctr">
              <a:defRPr/>
            </a:pPr>
            <a:r>
              <a:rPr lang="en-US" sz="1300" cap="small" dirty="0">
                <a:latin typeface="+mj-lt"/>
                <a:ea typeface="ヒラギノ角ゴ Pro W3" pitchFamily="-111" charset="-128"/>
                <a:cs typeface="ヒラギノ角ゴ Pro W3" pitchFamily="-111" charset="-128"/>
              </a:rPr>
              <a:t>The State Life Insurance Company</a:t>
            </a:r>
            <a:endParaRPr lang="en-US" sz="1300" cap="small" baseline="30000" dirty="0">
              <a:latin typeface="+mj-lt"/>
              <a:ea typeface="ヒラギノ角ゴ Pro W3" pitchFamily="-111" charset="-128"/>
              <a:cs typeface="ヒラギノ角ゴ Pro W3" pitchFamily="-111" charset="-128"/>
            </a:endParaRP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0"/>
            <a:ext cx="5791200" cy="457200"/>
          </a:xfrm>
          <a:prstGeom prst="rect">
            <a:avLst/>
          </a:prstGeom>
        </p:spPr>
        <p:txBody>
          <a:bodyPr vert="horz" wrap="square" lIns="91440" tIns="0" rIns="91440" bIns="0" numCol="1" anchor="ctr" anchorCtr="0" compatLnSpc="1">
            <a:prstTxWarp prst="textNoShape">
              <a:avLst/>
            </a:prstTxWarp>
          </a:bodyPr>
          <a:lstStyle>
            <a:lvl1pPr algn="ctr">
              <a:defRPr sz="1200" cap="small">
                <a:latin typeface="Georgia"/>
                <a:ea typeface="ヒラギノ角ゴ Pro W3" pitchFamily="-111" charset="-128"/>
                <a:cs typeface="Georgia"/>
              </a:defRPr>
            </a:lvl1pPr>
          </a:lstStyle>
          <a:p>
            <a:pPr>
              <a:defRPr/>
            </a:pPr>
            <a:endParaRPr lang="en-US"/>
          </a:p>
        </p:txBody>
      </p:sp>
      <p:sp>
        <p:nvSpPr>
          <p:cNvPr id="3" name="Date Placeholder 2"/>
          <p:cNvSpPr>
            <a:spLocks noGrp="1"/>
          </p:cNvSpPr>
          <p:nvPr>
            <p:ph type="dt" idx="1"/>
          </p:nvPr>
        </p:nvSpPr>
        <p:spPr>
          <a:xfrm>
            <a:off x="533400" y="8755063"/>
            <a:ext cx="609600" cy="277812"/>
          </a:xfrm>
          <a:prstGeom prst="rect">
            <a:avLst/>
          </a:prstGeom>
        </p:spPr>
        <p:txBody>
          <a:bodyPr vert="horz" wrap="square" lIns="0" tIns="0" rIns="0" bIns="0" numCol="1" anchor="b" anchorCtr="0" compatLnSpc="1">
            <a:prstTxWarp prst="textNoShape">
              <a:avLst/>
            </a:prstTxWarp>
          </a:bodyPr>
          <a:lstStyle>
            <a:lvl1pPr algn="l">
              <a:defRPr sz="1000">
                <a:latin typeface="Georgia"/>
                <a:ea typeface="ヒラギノ角ゴ Pro W3" pitchFamily="-111" charset="-128"/>
                <a:cs typeface="Georgia"/>
              </a:defRPr>
            </a:lvl1pPr>
          </a:lstStyle>
          <a:p>
            <a:pPr>
              <a:defRPr/>
            </a:pPr>
            <a:fld id="{86677A0B-8EBD-447E-AC51-6C96014E61B8}" type="datetime1">
              <a:rPr lang="en-US"/>
              <a:pPr>
                <a:defRPr/>
              </a:pPr>
              <a:t>9/1/2011</a:t>
            </a:fld>
            <a:endParaRPr lang="en-US" dirty="0"/>
          </a:p>
        </p:txBody>
      </p:sp>
      <p:sp>
        <p:nvSpPr>
          <p:cNvPr id="4" name="Slide Image Placeholder 3"/>
          <p:cNvSpPr>
            <a:spLocks noGrp="1" noRot="1" noChangeAspect="1"/>
          </p:cNvSpPr>
          <p:nvPr>
            <p:ph type="sldImg" idx="2"/>
          </p:nvPr>
        </p:nvSpPr>
        <p:spPr>
          <a:xfrm>
            <a:off x="1143000" y="5334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533400" y="4114800"/>
            <a:ext cx="57912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533400" y="8307388"/>
            <a:ext cx="5791200" cy="266700"/>
          </a:xfrm>
          <a:prstGeom prst="rect">
            <a:avLst/>
          </a:prstGeom>
        </p:spPr>
        <p:txBody>
          <a:bodyPr vert="horz" wrap="square" lIns="0" tIns="0" rIns="91440" bIns="0" numCol="1" anchor="ctr" anchorCtr="0" compatLnSpc="1">
            <a:prstTxWarp prst="textNoShape">
              <a:avLst/>
            </a:prstTxWarp>
          </a:bodyPr>
          <a:lstStyle>
            <a:lvl1pPr>
              <a:defRPr sz="1100" b="1">
                <a:latin typeface="Arial"/>
                <a:ea typeface="ヒラギノ角ゴ Pro W3" pitchFamily="-111" charset="-128"/>
                <a:cs typeface="Arial"/>
              </a:defRPr>
            </a:lvl1pPr>
          </a:lstStyle>
          <a:p>
            <a:pPr>
              <a:defRPr/>
            </a:pPr>
            <a:r>
              <a:rPr lang="en-US"/>
              <a:t>For company and recruiting use only. Not for public distribution.</a:t>
            </a:r>
            <a:endParaRPr lang="en-US" dirty="0"/>
          </a:p>
        </p:txBody>
      </p:sp>
      <p:sp>
        <p:nvSpPr>
          <p:cNvPr id="7" name="Slide Number Placeholder 6"/>
          <p:cNvSpPr>
            <a:spLocks noGrp="1"/>
          </p:cNvSpPr>
          <p:nvPr>
            <p:ph type="sldNum" sz="quarter" idx="5"/>
          </p:nvPr>
        </p:nvSpPr>
        <p:spPr>
          <a:xfrm>
            <a:off x="5715000" y="8775700"/>
            <a:ext cx="609600" cy="277813"/>
          </a:xfrm>
          <a:prstGeom prst="rect">
            <a:avLst/>
          </a:prstGeom>
        </p:spPr>
        <p:txBody>
          <a:bodyPr vert="horz" wrap="square" lIns="91440" tIns="0" rIns="0" bIns="0" numCol="1" anchor="b" anchorCtr="0" compatLnSpc="1">
            <a:prstTxWarp prst="textNoShape">
              <a:avLst/>
            </a:prstTxWarp>
          </a:bodyPr>
          <a:lstStyle>
            <a:lvl1pPr algn="r">
              <a:defRPr sz="1000">
                <a:latin typeface="Georgia"/>
                <a:ea typeface="ヒラギノ角ゴ Pro W3" pitchFamily="-111" charset="-128"/>
                <a:cs typeface="Georgia"/>
              </a:defRPr>
            </a:lvl1pPr>
          </a:lstStyle>
          <a:p>
            <a:pPr>
              <a:defRPr/>
            </a:pPr>
            <a:fld id="{37178C4D-FD2B-4086-9F42-859D70D45178}" type="slidenum">
              <a:rPr lang="en-US"/>
              <a:pPr>
                <a:defRPr/>
              </a:pPr>
              <a:t>‹#›</a:t>
            </a:fld>
            <a:endParaRPr lang="en-US" dirty="0"/>
          </a:p>
        </p:txBody>
      </p:sp>
      <p:cxnSp>
        <p:nvCxnSpPr>
          <p:cNvPr id="17" name="Straight Connector 16"/>
          <p:cNvCxnSpPr/>
          <p:nvPr/>
        </p:nvCxnSpPr>
        <p:spPr>
          <a:xfrm>
            <a:off x="533400" y="8572500"/>
            <a:ext cx="5791200" cy="1588"/>
          </a:xfrm>
          <a:prstGeom prst="line">
            <a:avLst/>
          </a:prstGeom>
          <a:ln w="6350">
            <a:solidFill>
              <a:srgbClr val="1A1A19"/>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33400" y="8615363"/>
            <a:ext cx="5791200" cy="139700"/>
          </a:xfrm>
          <a:prstGeom prst="rect">
            <a:avLst/>
          </a:prstGeom>
          <a:noFill/>
        </p:spPr>
        <p:txBody>
          <a:bodyPr lIns="0" tIns="0" rIns="0" bIns="0" anchor="b">
            <a:spAutoFit/>
          </a:bodyPr>
          <a:lstStyle/>
          <a:p>
            <a:pPr algn="ctr">
              <a:defRPr/>
            </a:pPr>
            <a:r>
              <a:rPr lang="en-US" sz="900" i="1" dirty="0">
                <a:latin typeface="+mj-lt"/>
                <a:ea typeface="ヒラギノ角ゴ Pro W3" pitchFamily="-111" charset="-128"/>
                <a:cs typeface="ヒラギノ角ゴ Pro W3" pitchFamily="-111" charset="-128"/>
              </a:rPr>
              <a:t>Products and financial services provided by</a:t>
            </a:r>
          </a:p>
        </p:txBody>
      </p:sp>
      <p:sp>
        <p:nvSpPr>
          <p:cNvPr id="19" name="TextBox 18"/>
          <p:cNvSpPr txBox="1"/>
          <p:nvPr/>
        </p:nvSpPr>
        <p:spPr>
          <a:xfrm>
            <a:off x="533400" y="8763000"/>
            <a:ext cx="5791200" cy="200025"/>
          </a:xfrm>
          <a:prstGeom prst="rect">
            <a:avLst/>
          </a:prstGeom>
          <a:noFill/>
        </p:spPr>
        <p:txBody>
          <a:bodyPr lIns="0" tIns="0" rIns="0" bIns="0" anchor="b">
            <a:spAutoFit/>
          </a:bodyPr>
          <a:lstStyle/>
          <a:p>
            <a:pPr algn="ctr">
              <a:defRPr/>
            </a:pPr>
            <a:r>
              <a:rPr lang="en-US" sz="1300" cap="small" dirty="0">
                <a:latin typeface="+mj-lt"/>
                <a:ea typeface="ヒラギノ角ゴ Pro W3" pitchFamily="-111" charset="-128"/>
                <a:cs typeface="ヒラギノ角ゴ Pro W3" pitchFamily="-111" charset="-128"/>
              </a:rPr>
              <a:t>The State Life Insurance Company</a:t>
            </a:r>
            <a:endParaRPr lang="en-US" sz="1300" cap="small" baseline="30000" dirty="0">
              <a:latin typeface="+mj-lt"/>
              <a:ea typeface="ヒラギノ角ゴ Pro W3" pitchFamily="-111" charset="-128"/>
              <a:cs typeface="ヒラギノ角ゴ Pro W3" pitchFamily="-111" charset="-128"/>
            </a:endParaRPr>
          </a:p>
        </p:txBody>
      </p:sp>
    </p:spTree>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US" smtClean="0">
                <a:ea typeface="ヒラギノ角ゴ Pro W3"/>
                <a:cs typeface="ヒラギノ角ゴ Pro W3"/>
              </a:rPr>
              <a:t>Welcome.</a:t>
            </a:r>
          </a:p>
          <a:p>
            <a:endParaRPr lang="en-US" smtClean="0">
              <a:ea typeface="ヒラギノ角ゴ Pro W3"/>
              <a:cs typeface="ヒラギノ角ゴ Pro W3"/>
            </a:endParaRPr>
          </a:p>
          <a:p>
            <a:r>
              <a:rPr lang="en-US" smtClean="0">
                <a:ea typeface="ヒラギノ角ゴ Pro W3"/>
                <a:cs typeface="ヒラギノ角ゴ Pro W3"/>
              </a:rPr>
              <a:t>The purpose of this webinar is to get your familiar with several of the asset-based long-term care products offered by State Life.  The information will not be all inclusive—so it is important that you review each product guide.</a:t>
            </a:r>
          </a:p>
          <a:p>
            <a:endParaRPr lang="en-US" smtClean="0">
              <a:ea typeface="ヒラギノ角ゴ Pro W3"/>
              <a:cs typeface="ヒラギノ角ゴ Pro W3"/>
            </a:endParaRPr>
          </a:p>
        </p:txBody>
      </p:sp>
      <p:sp>
        <p:nvSpPr>
          <p:cNvPr id="35844"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35845" name="Slide Number Placeholder 4"/>
          <p:cNvSpPr>
            <a:spLocks noGrp="1"/>
          </p:cNvSpPr>
          <p:nvPr>
            <p:ph type="sldNum" sz="quarter" idx="5"/>
          </p:nvPr>
        </p:nvSpPr>
        <p:spPr bwMode="auto">
          <a:noFill/>
          <a:ln>
            <a:miter lim="800000"/>
            <a:headEnd/>
            <a:tailEnd/>
          </a:ln>
        </p:spPr>
        <p:txBody>
          <a:bodyPr/>
          <a:lstStyle/>
          <a:p>
            <a:fld id="{7726B11A-FACA-46E9-B2F6-6F73E43EDB4F}" type="slidenum">
              <a:rPr lang="en-US" smtClean="0">
                <a:latin typeface="Georgia" pitchFamily="18" charset="0"/>
                <a:ea typeface="ヒラギノ角ゴ Pro W3"/>
                <a:cs typeface="ヒラギノ角ゴ Pro W3"/>
              </a:rPr>
              <a:pPr/>
              <a:t>1</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r>
              <a:rPr lang="en-US" smtClean="0">
                <a:ea typeface="ヒラギノ角ゴ Pro W3"/>
                <a:cs typeface="ヒラギノ角ゴ Pro W3"/>
              </a:rPr>
              <a:t>With its four versions, almost any asset can be used as a premium for Asset-Care.  One of the most popular versions, Asset-Care III, utilizes qualified money as its premium. </a:t>
            </a:r>
          </a:p>
          <a:p>
            <a:endParaRPr lang="en-US" smtClean="0">
              <a:ea typeface="ヒラギノ角ゴ Pro W3"/>
              <a:cs typeface="ヒラギノ角ゴ Pro W3"/>
            </a:endParaRPr>
          </a:p>
        </p:txBody>
      </p:sp>
      <p:sp>
        <p:nvSpPr>
          <p:cNvPr id="45060"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45061" name="Slide Number Placeholder 4"/>
          <p:cNvSpPr>
            <a:spLocks noGrp="1"/>
          </p:cNvSpPr>
          <p:nvPr>
            <p:ph type="sldNum" sz="quarter" idx="5"/>
          </p:nvPr>
        </p:nvSpPr>
        <p:spPr bwMode="auto">
          <a:noFill/>
          <a:ln>
            <a:miter lim="800000"/>
            <a:headEnd/>
            <a:tailEnd/>
          </a:ln>
        </p:spPr>
        <p:txBody>
          <a:bodyPr/>
          <a:lstStyle/>
          <a:p>
            <a:fld id="{9627F73A-DAAA-4B4C-B177-EA20E9BAF3F2}" type="slidenum">
              <a:rPr lang="en-US" smtClean="0">
                <a:latin typeface="Georgia" pitchFamily="18" charset="0"/>
                <a:ea typeface="ヒラギノ角ゴ Pro W3"/>
                <a:cs typeface="ヒラギノ角ゴ Pro W3"/>
              </a:rPr>
              <a:pPr/>
              <a:t>10</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r>
              <a:rPr lang="en-US" smtClean="0">
                <a:ea typeface="ヒラギノ角ゴ Pro W3"/>
                <a:cs typeface="ヒラギノ角ゴ Pro W3"/>
              </a:rPr>
              <a:t>You can see in this example how a lump sum of qualified money can be used to provide LTC protection to both spouses.</a:t>
            </a:r>
          </a:p>
          <a:p>
            <a:endParaRPr lang="en-US" smtClean="0">
              <a:ea typeface="ヒラギノ角ゴ Pro W3"/>
              <a:cs typeface="ヒラギノ角ゴ Pro W3"/>
            </a:endParaRPr>
          </a:p>
          <a:p>
            <a:r>
              <a:rPr lang="en-US" smtClean="0">
                <a:ea typeface="ヒラギノ角ゴ Pro W3"/>
                <a:cs typeface="ヒラギノ角ゴ Pro W3"/>
              </a:rPr>
              <a:t>The single premium is directly rolled into a single premium deferred annuity.  From that lump sum a withdrawal is taken annually to fund a 20-pay whole life policy with LTC benefits. In this example, $110,000 is rolled into the annuity.  The first annual distribution of $7,178 is taken and provides an initial death benefit of $104,817. This amount, combined with the remaining $102,822 in the annuity, provides a total LTC benefit of $207,639.  2% of this amount may be accessed for qualifying LTC benefits.</a:t>
            </a:r>
          </a:p>
        </p:txBody>
      </p:sp>
      <p:sp>
        <p:nvSpPr>
          <p:cNvPr id="46084"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46085" name="Slide Number Placeholder 4"/>
          <p:cNvSpPr>
            <a:spLocks noGrp="1"/>
          </p:cNvSpPr>
          <p:nvPr>
            <p:ph type="sldNum" sz="quarter" idx="5"/>
          </p:nvPr>
        </p:nvSpPr>
        <p:spPr bwMode="auto">
          <a:noFill/>
          <a:ln>
            <a:miter lim="800000"/>
            <a:headEnd/>
            <a:tailEnd/>
          </a:ln>
        </p:spPr>
        <p:txBody>
          <a:bodyPr/>
          <a:lstStyle/>
          <a:p>
            <a:fld id="{7EE5604B-B742-4E89-A5B1-82C520BC4F5E}" type="slidenum">
              <a:rPr lang="en-US" smtClean="0">
                <a:latin typeface="Georgia" pitchFamily="18" charset="0"/>
                <a:ea typeface="ヒラギノ角ゴ Pro W3"/>
                <a:cs typeface="ヒラギノ角ゴ Pro W3"/>
              </a:rPr>
              <a:pPr/>
              <a:t>11</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US" smtClean="0">
                <a:ea typeface="ヒラギノ角ゴ Pro W3"/>
                <a:cs typeface="ヒラギノ角ゴ Pro W3"/>
              </a:rPr>
              <a:t>Asset-Care III can provide a useful outlet for unneeded Required Minimum Distributions and offer estate advantages by slowly turning taxable qualified money into non-income taxable LTC and death benefits.</a:t>
            </a:r>
          </a:p>
        </p:txBody>
      </p:sp>
      <p:sp>
        <p:nvSpPr>
          <p:cNvPr id="47108"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47109" name="Slide Number Placeholder 4"/>
          <p:cNvSpPr>
            <a:spLocks noGrp="1"/>
          </p:cNvSpPr>
          <p:nvPr>
            <p:ph type="sldNum" sz="quarter" idx="5"/>
          </p:nvPr>
        </p:nvSpPr>
        <p:spPr bwMode="auto">
          <a:noFill/>
          <a:ln>
            <a:miter lim="800000"/>
            <a:headEnd/>
            <a:tailEnd/>
          </a:ln>
        </p:spPr>
        <p:txBody>
          <a:bodyPr/>
          <a:lstStyle/>
          <a:p>
            <a:fld id="{D5682559-5C3F-4D47-A0B0-449F2231F410}" type="slidenum">
              <a:rPr lang="en-US" smtClean="0">
                <a:latin typeface="Georgia" pitchFamily="18" charset="0"/>
                <a:ea typeface="ヒラギノ角ゴ Pro W3"/>
                <a:cs typeface="ヒラギノ角ゴ Pro W3"/>
              </a:rPr>
              <a:pPr/>
              <a:t>12</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defTabSz="447675"/>
            <a:r>
              <a:rPr lang="en-US" smtClean="0">
                <a:ea typeface="ヒラギノ角ゴ Pro W3"/>
                <a:cs typeface="ヒラギノ角ゴ Pro W3"/>
              </a:rPr>
              <a:t>The potential to use annuities to fund LTC expenses is also significant, because the annuity market is so large.  There are huge numbers of assets in annuities and the average age of annuity owners is around where preparring for LTC becomes more important.</a:t>
            </a:r>
          </a:p>
          <a:p>
            <a:pPr defTabSz="447675"/>
            <a:endParaRPr lang="en-US" smtClean="0">
              <a:ea typeface="ヒラギノ角ゴ Pro W3"/>
              <a:cs typeface="ヒラギノ角ゴ Pro W3"/>
            </a:endParaRPr>
          </a:p>
        </p:txBody>
      </p:sp>
      <p:sp>
        <p:nvSpPr>
          <p:cNvPr id="48132"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48133" name="Slide Number Placeholder 4"/>
          <p:cNvSpPr>
            <a:spLocks noGrp="1"/>
          </p:cNvSpPr>
          <p:nvPr>
            <p:ph type="sldNum" sz="quarter" idx="5"/>
          </p:nvPr>
        </p:nvSpPr>
        <p:spPr bwMode="auto">
          <a:noFill/>
          <a:ln>
            <a:miter lim="800000"/>
            <a:headEnd/>
            <a:tailEnd/>
          </a:ln>
        </p:spPr>
        <p:txBody>
          <a:bodyPr/>
          <a:lstStyle/>
          <a:p>
            <a:fld id="{EE61BA9B-7F55-459D-8005-76D301F69A19}" type="slidenum">
              <a:rPr lang="en-US" smtClean="0">
                <a:latin typeface="Georgia" pitchFamily="18" charset="0"/>
                <a:ea typeface="ヒラギノ角ゴ Pro W3"/>
                <a:cs typeface="ヒラギノ角ゴ Pro W3"/>
              </a:rPr>
              <a:pPr/>
              <a:t>13</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US" smtClean="0">
                <a:ea typeface="ヒラギノ角ゴ Pro W3"/>
                <a:cs typeface="ヒラギノ角ゴ Pro W3"/>
              </a:rPr>
              <a:t>Some research even indicates that annuity owners purchased their annuity with unexpected medical and health care costs in mind.</a:t>
            </a:r>
          </a:p>
        </p:txBody>
      </p:sp>
      <p:sp>
        <p:nvSpPr>
          <p:cNvPr id="49156"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49157" name="Slide Number Placeholder 4"/>
          <p:cNvSpPr>
            <a:spLocks noGrp="1"/>
          </p:cNvSpPr>
          <p:nvPr>
            <p:ph type="sldNum" sz="quarter" idx="5"/>
          </p:nvPr>
        </p:nvSpPr>
        <p:spPr bwMode="auto">
          <a:noFill/>
          <a:ln>
            <a:miter lim="800000"/>
            <a:headEnd/>
            <a:tailEnd/>
          </a:ln>
        </p:spPr>
        <p:txBody>
          <a:bodyPr/>
          <a:lstStyle/>
          <a:p>
            <a:fld id="{4E40770C-C131-4E1D-8759-0136B04A3B2C}" type="slidenum">
              <a:rPr lang="en-US" smtClean="0">
                <a:latin typeface="Georgia" pitchFamily="18" charset="0"/>
                <a:ea typeface="ヒラギノ角ゴ Pro W3"/>
                <a:cs typeface="ヒラギノ角ゴ Pro W3"/>
              </a:rPr>
              <a:pPr/>
              <a:t>14</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r>
              <a:rPr lang="en-US" smtClean="0">
                <a:ea typeface="ヒラギノ角ゴ Pro W3"/>
                <a:cs typeface="ヒラギノ角ゴ Pro W3"/>
              </a:rPr>
              <a:t>With the current sustained low interest rate environment, annuity selling points like guaranteed rate are less important.  What is important is value.  Value like the Pension Protection Act tax advantages.</a:t>
            </a:r>
          </a:p>
        </p:txBody>
      </p:sp>
      <p:sp>
        <p:nvSpPr>
          <p:cNvPr id="50180"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50181" name="Slide Number Placeholder 4"/>
          <p:cNvSpPr>
            <a:spLocks noGrp="1"/>
          </p:cNvSpPr>
          <p:nvPr>
            <p:ph type="sldNum" sz="quarter" idx="5"/>
          </p:nvPr>
        </p:nvSpPr>
        <p:spPr bwMode="auto">
          <a:noFill/>
          <a:ln>
            <a:miter lim="800000"/>
            <a:headEnd/>
            <a:tailEnd/>
          </a:ln>
        </p:spPr>
        <p:txBody>
          <a:bodyPr/>
          <a:lstStyle/>
          <a:p>
            <a:fld id="{3A4EDFB8-23F8-4F54-B1E2-354B1917309F}" type="slidenum">
              <a:rPr lang="en-US" smtClean="0">
                <a:latin typeface="Georgia" pitchFamily="18" charset="0"/>
                <a:ea typeface="ヒラギノ角ゴ Pro W3"/>
                <a:cs typeface="ヒラギノ角ゴ Pro W3"/>
              </a:rPr>
              <a:pPr/>
              <a:t>15</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smtClean="0">
                <a:ea typeface="ヒラギノ角ゴ Pro W3"/>
                <a:cs typeface="ヒラギノ角ゴ Pro W3"/>
              </a:rPr>
              <a:t>Just like Asset-Care, Annuity solutions offer the opportunity to leverage existing assets for long-term care benefits.  We offer two such solutions, </a:t>
            </a:r>
            <a:br>
              <a:rPr lang="en-US" smtClean="0">
                <a:ea typeface="ヒラギノ角ゴ Pro W3"/>
                <a:cs typeface="ヒラギノ角ゴ Pro W3"/>
              </a:rPr>
            </a:br>
            <a:r>
              <a:rPr lang="en-US" smtClean="0">
                <a:ea typeface="ヒラギノ角ゴ Pro W3"/>
                <a:cs typeface="ヒラギノ角ゴ Pro W3"/>
              </a:rPr>
              <a:t>Annuity Care and Annuity Care II.</a:t>
            </a:r>
          </a:p>
        </p:txBody>
      </p:sp>
      <p:sp>
        <p:nvSpPr>
          <p:cNvPr id="51204"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51205" name="Slide Number Placeholder 4"/>
          <p:cNvSpPr>
            <a:spLocks noGrp="1"/>
          </p:cNvSpPr>
          <p:nvPr>
            <p:ph type="sldNum" sz="quarter" idx="5"/>
          </p:nvPr>
        </p:nvSpPr>
        <p:spPr bwMode="auto">
          <a:noFill/>
          <a:ln>
            <a:miter lim="800000"/>
            <a:headEnd/>
            <a:tailEnd/>
          </a:ln>
        </p:spPr>
        <p:txBody>
          <a:bodyPr/>
          <a:lstStyle/>
          <a:p>
            <a:fld id="{730B63D6-1D4D-4321-909C-F1D96D1ECC20}" type="slidenum">
              <a:rPr lang="en-US" smtClean="0">
                <a:latin typeface="Georgia" pitchFamily="18" charset="0"/>
                <a:ea typeface="ヒラギノ角ゴ Pro W3"/>
                <a:cs typeface="ヒラギノ角ゴ Pro W3"/>
              </a:rPr>
              <a:pPr/>
              <a:t>16</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r>
              <a:rPr lang="en-US" smtClean="0">
                <a:ea typeface="ヒラギノ角ゴ Pro W3"/>
                <a:cs typeface="ヒラギノ角ゴ Pro W3"/>
              </a:rPr>
              <a:t>Both products are eligible for the tax advantages of the Pension Protection Act.  As you know the PPA only applies to policies funded with nonqualified after-tax dollars. Now let’s look at how each product works.</a:t>
            </a:r>
          </a:p>
        </p:txBody>
      </p:sp>
      <p:sp>
        <p:nvSpPr>
          <p:cNvPr id="52228" name="Slide Number Placeholder 3"/>
          <p:cNvSpPr>
            <a:spLocks noGrp="1"/>
          </p:cNvSpPr>
          <p:nvPr>
            <p:ph type="sldNum" sz="quarter" idx="5"/>
          </p:nvPr>
        </p:nvSpPr>
        <p:spPr bwMode="auto">
          <a:noFill/>
          <a:ln>
            <a:miter lim="800000"/>
            <a:headEnd/>
            <a:tailEnd/>
          </a:ln>
        </p:spPr>
        <p:txBody>
          <a:bodyPr/>
          <a:lstStyle/>
          <a:p>
            <a:fld id="{50251327-E2D8-46C9-A224-929AB5592582}" type="slidenum">
              <a:rPr lang="en-US" smtClean="0">
                <a:latin typeface="Georgia" pitchFamily="18" charset="0"/>
                <a:ea typeface="ヒラギノ角ゴ Pro W3"/>
                <a:cs typeface="ヒラギノ角ゴ Pro W3"/>
              </a:rPr>
              <a:pPr/>
              <a:t>17</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US" smtClean="0">
                <a:ea typeface="ヒラギノ角ゴ Pro W3"/>
                <a:cs typeface="ヒラギノ角ゴ Pro W3"/>
              </a:rPr>
              <a:t>With original Annuity Care, the base annuity and continuation of benefits are purchased separately.  The continuation of benefits is optional.</a:t>
            </a:r>
          </a:p>
        </p:txBody>
      </p:sp>
      <p:sp>
        <p:nvSpPr>
          <p:cNvPr id="53252" name="Slide Number Placeholder 3"/>
          <p:cNvSpPr>
            <a:spLocks noGrp="1"/>
          </p:cNvSpPr>
          <p:nvPr>
            <p:ph type="sldNum" sz="quarter" idx="5"/>
          </p:nvPr>
        </p:nvSpPr>
        <p:spPr bwMode="auto">
          <a:noFill/>
          <a:ln>
            <a:miter lim="800000"/>
            <a:headEnd/>
            <a:tailEnd/>
          </a:ln>
        </p:spPr>
        <p:txBody>
          <a:bodyPr/>
          <a:lstStyle/>
          <a:p>
            <a:fld id="{5FD902AB-165D-4001-8451-87D091B1FEAA}" type="slidenum">
              <a:rPr lang="en-US" smtClean="0">
                <a:latin typeface="Georgia" pitchFamily="18" charset="0"/>
                <a:ea typeface="ヒラギノ角ゴ Pro W3"/>
                <a:cs typeface="ヒラギノ角ゴ Pro W3"/>
              </a:rPr>
              <a:pPr/>
              <a:t>18</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r>
              <a:rPr lang="en-US" smtClean="0">
                <a:ea typeface="ヒラギノ角ゴ Pro W3"/>
                <a:cs typeface="ヒラギノ角ゴ Pro W3"/>
              </a:rPr>
              <a:t>What is unique about Annuity Care though, is that the continuation of benefits offers a lifetime benefit option and premiums that are guaranteed never to increase.</a:t>
            </a:r>
          </a:p>
        </p:txBody>
      </p:sp>
      <p:sp>
        <p:nvSpPr>
          <p:cNvPr id="54276"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54277" name="Slide Number Placeholder 4"/>
          <p:cNvSpPr>
            <a:spLocks noGrp="1"/>
          </p:cNvSpPr>
          <p:nvPr>
            <p:ph type="sldNum" sz="quarter" idx="5"/>
          </p:nvPr>
        </p:nvSpPr>
        <p:spPr bwMode="auto">
          <a:noFill/>
          <a:ln>
            <a:miter lim="800000"/>
            <a:headEnd/>
            <a:tailEnd/>
          </a:ln>
        </p:spPr>
        <p:txBody>
          <a:bodyPr/>
          <a:lstStyle/>
          <a:p>
            <a:fld id="{60F4ECD4-EFC7-4DD3-8C3B-10E28BAC3051}" type="slidenum">
              <a:rPr lang="en-US" smtClean="0">
                <a:latin typeface="Georgia" pitchFamily="18" charset="0"/>
                <a:ea typeface="ヒラギノ角ゴ Pro W3"/>
                <a:cs typeface="ヒラギノ角ゴ Pro W3"/>
              </a:rPr>
              <a:pPr/>
              <a:t>19</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smtClean="0">
                <a:ea typeface="ヒラギノ角ゴ Pro W3"/>
                <a:cs typeface="ヒラギノ角ゴ Pro W3"/>
              </a:rPr>
              <a:t>We will pause for a moment and let you read that following disclosures.</a:t>
            </a:r>
          </a:p>
        </p:txBody>
      </p:sp>
      <p:sp>
        <p:nvSpPr>
          <p:cNvPr id="36868"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36869" name="Slide Number Placeholder 4"/>
          <p:cNvSpPr>
            <a:spLocks noGrp="1"/>
          </p:cNvSpPr>
          <p:nvPr>
            <p:ph type="sldNum" sz="quarter" idx="5"/>
          </p:nvPr>
        </p:nvSpPr>
        <p:spPr bwMode="auto">
          <a:noFill/>
          <a:ln>
            <a:miter lim="800000"/>
            <a:headEnd/>
            <a:tailEnd/>
          </a:ln>
        </p:spPr>
        <p:txBody>
          <a:bodyPr/>
          <a:lstStyle/>
          <a:p>
            <a:fld id="{A40AB959-284B-4A6E-8E89-CFE08FA653BA}" type="slidenum">
              <a:rPr lang="en-US" smtClean="0">
                <a:latin typeface="Georgia" pitchFamily="18" charset="0"/>
                <a:ea typeface="ヒラギノ角ゴ Pro W3"/>
                <a:cs typeface="ヒラギノ角ゴ Pro W3"/>
              </a:rPr>
              <a:pPr/>
              <a:t>2</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US" smtClean="0">
                <a:ea typeface="ヒラギノ角ゴ Pro W3"/>
                <a:cs typeface="ヒラギノ角ゴ Pro W3"/>
              </a:rPr>
              <a:t>Annuity Care’s maximum issue age is 85 and here is an example of what a single premium of $150,000 can do.  This example is based upon current interest rates.</a:t>
            </a:r>
          </a:p>
          <a:p>
            <a:endParaRPr lang="en-US" smtClean="0">
              <a:ea typeface="ヒラギノ角ゴ Pro W3"/>
              <a:cs typeface="ヒラギノ角ゴ Pro W3"/>
            </a:endParaRPr>
          </a:p>
          <a:p>
            <a:r>
              <a:rPr lang="en-US" smtClean="0">
                <a:ea typeface="ヒラギノ角ゴ Pro W3"/>
                <a:cs typeface="ヒラギノ角ゴ Pro W3"/>
              </a:rPr>
              <a:t>As you can see, the continuation of benefits two options.  The first is to double the annuity benefit period. The second is lifetime coverage.  </a:t>
            </a:r>
          </a:p>
        </p:txBody>
      </p:sp>
      <p:sp>
        <p:nvSpPr>
          <p:cNvPr id="55300"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55301" name="Slide Number Placeholder 4"/>
          <p:cNvSpPr>
            <a:spLocks noGrp="1"/>
          </p:cNvSpPr>
          <p:nvPr>
            <p:ph type="sldNum" sz="quarter" idx="5"/>
          </p:nvPr>
        </p:nvSpPr>
        <p:spPr bwMode="auto">
          <a:noFill/>
          <a:ln>
            <a:miter lim="800000"/>
            <a:headEnd/>
            <a:tailEnd/>
          </a:ln>
        </p:spPr>
        <p:txBody>
          <a:bodyPr/>
          <a:lstStyle/>
          <a:p>
            <a:fld id="{8EADE568-5513-4EED-8950-2789C4B2D079}" type="slidenum">
              <a:rPr lang="en-US" smtClean="0">
                <a:latin typeface="Georgia" pitchFamily="18" charset="0"/>
                <a:ea typeface="ヒラギノ角ゴ Pro W3"/>
                <a:cs typeface="ヒラギノ角ゴ Pro W3"/>
              </a:rPr>
              <a:pPr/>
              <a:t>20</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smtClean="0">
                <a:ea typeface="ヒラギノ角ゴ Pro W3"/>
                <a:cs typeface="ヒラギノ角ゴ Pro W3"/>
              </a:rPr>
              <a:t>With Annuity Care II, The continuation of benefits is built-in.  Annuity Care II cannot be purchased without the continuation of benefits.</a:t>
            </a:r>
          </a:p>
        </p:txBody>
      </p:sp>
      <p:sp>
        <p:nvSpPr>
          <p:cNvPr id="56324" name="Slide Number Placeholder 3"/>
          <p:cNvSpPr>
            <a:spLocks noGrp="1"/>
          </p:cNvSpPr>
          <p:nvPr>
            <p:ph type="sldNum" sz="quarter" idx="5"/>
          </p:nvPr>
        </p:nvSpPr>
        <p:spPr bwMode="auto">
          <a:noFill/>
          <a:ln>
            <a:miter lim="800000"/>
            <a:headEnd/>
            <a:tailEnd/>
          </a:ln>
        </p:spPr>
        <p:txBody>
          <a:bodyPr/>
          <a:lstStyle/>
          <a:p>
            <a:fld id="{292DD3D6-B87F-44F1-BA3F-33BB9F0FA943}" type="slidenum">
              <a:rPr lang="en-US" smtClean="0">
                <a:latin typeface="Georgia" pitchFamily="18" charset="0"/>
                <a:ea typeface="ヒラギノ角ゴ Pro W3"/>
                <a:cs typeface="ヒラギノ角ゴ Pro W3"/>
              </a:rPr>
              <a:pPr/>
              <a:t>21</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mtClean="0">
                <a:ea typeface="ヒラギノ角ゴ Pro W3"/>
                <a:cs typeface="ヒラギノ角ゴ Pro W3"/>
              </a:rPr>
              <a:t>Rather than paying for the continuation of benefits out-of-pocket as with Annuity Care, Annuity Care II’s continuation of benefits is funded by a monthly charge deducted from the annuity values.</a:t>
            </a:r>
          </a:p>
        </p:txBody>
      </p:sp>
      <p:sp>
        <p:nvSpPr>
          <p:cNvPr id="57348" name="Slide Number Placeholder 3"/>
          <p:cNvSpPr>
            <a:spLocks noGrp="1"/>
          </p:cNvSpPr>
          <p:nvPr>
            <p:ph type="sldNum" sz="quarter" idx="5"/>
          </p:nvPr>
        </p:nvSpPr>
        <p:spPr bwMode="auto">
          <a:noFill/>
          <a:ln>
            <a:miter lim="800000"/>
            <a:headEnd/>
            <a:tailEnd/>
          </a:ln>
        </p:spPr>
        <p:txBody>
          <a:bodyPr/>
          <a:lstStyle/>
          <a:p>
            <a:fld id="{7722787C-FFA2-492B-83B6-9F131A6CD9A2}" type="slidenum">
              <a:rPr lang="en-US" smtClean="0">
                <a:latin typeface="Georgia" pitchFamily="18" charset="0"/>
                <a:ea typeface="ヒラギノ角ゴ Pro W3"/>
                <a:cs typeface="ヒラギノ角ゴ Pro W3"/>
              </a:rPr>
              <a:pPr/>
              <a:t>22</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r>
              <a:rPr lang="en-US" smtClean="0">
                <a:ea typeface="ヒラギノ角ゴ Pro W3"/>
                <a:cs typeface="ヒラギノ角ゴ Pro W3"/>
              </a:rPr>
              <a:t>Annuity Care II offers three COB options.  The first is an additional 36 months, or three years.</a:t>
            </a:r>
          </a:p>
        </p:txBody>
      </p:sp>
      <p:sp>
        <p:nvSpPr>
          <p:cNvPr id="58372" name="Slide Number Placeholder 3"/>
          <p:cNvSpPr>
            <a:spLocks noGrp="1"/>
          </p:cNvSpPr>
          <p:nvPr>
            <p:ph type="sldNum" sz="quarter" idx="5"/>
          </p:nvPr>
        </p:nvSpPr>
        <p:spPr bwMode="auto">
          <a:noFill/>
          <a:ln>
            <a:miter lim="800000"/>
            <a:headEnd/>
            <a:tailEnd/>
          </a:ln>
        </p:spPr>
        <p:txBody>
          <a:bodyPr/>
          <a:lstStyle/>
          <a:p>
            <a:fld id="{AD92849E-C669-477E-A5AA-0CE5497A6418}" type="slidenum">
              <a:rPr lang="en-US" smtClean="0">
                <a:latin typeface="Georgia" pitchFamily="18" charset="0"/>
                <a:ea typeface="ヒラギノ角ゴ Pro W3"/>
                <a:cs typeface="ヒラギノ角ゴ Pro W3"/>
              </a:rPr>
              <a:pPr/>
              <a:t>23</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smtClean="0">
                <a:ea typeface="ヒラギノ角ゴ Pro W3"/>
                <a:cs typeface="ヒラギノ角ゴ Pro W3"/>
              </a:rPr>
              <a:t>The second is an additional 72 months, or 6 years</a:t>
            </a:r>
          </a:p>
        </p:txBody>
      </p:sp>
      <p:sp>
        <p:nvSpPr>
          <p:cNvPr id="59396"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59397" name="Slide Number Placeholder 4"/>
          <p:cNvSpPr>
            <a:spLocks noGrp="1"/>
          </p:cNvSpPr>
          <p:nvPr>
            <p:ph type="sldNum" sz="quarter" idx="5"/>
          </p:nvPr>
        </p:nvSpPr>
        <p:spPr bwMode="auto">
          <a:noFill/>
          <a:ln>
            <a:miter lim="800000"/>
            <a:headEnd/>
            <a:tailEnd/>
          </a:ln>
        </p:spPr>
        <p:txBody>
          <a:bodyPr/>
          <a:lstStyle/>
          <a:p>
            <a:fld id="{E44A5852-6D61-41AE-803B-BAFB7C71F2BF}" type="slidenum">
              <a:rPr lang="en-US" smtClean="0">
                <a:latin typeface="Georgia" pitchFamily="18" charset="0"/>
                <a:ea typeface="ヒラギノ角ゴ Pro W3"/>
                <a:cs typeface="ヒラギノ角ゴ Pro W3"/>
              </a:rPr>
              <a:pPr/>
              <a:t>24</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smtClean="0">
                <a:ea typeface="ヒラギノ角ゴ Pro W3"/>
                <a:cs typeface="ヒラギノ角ゴ Pro W3"/>
              </a:rPr>
              <a:t>The third is an additional 108 months, or 9 years.</a:t>
            </a:r>
          </a:p>
          <a:p>
            <a:endParaRPr lang="en-US" smtClean="0">
              <a:ea typeface="ヒラギノ角ゴ Pro W3"/>
              <a:cs typeface="ヒラギノ角ゴ Pro W3"/>
            </a:endParaRPr>
          </a:p>
          <a:p>
            <a:r>
              <a:rPr lang="en-US" smtClean="0">
                <a:ea typeface="ヒラギノ角ゴ Pro W3"/>
                <a:cs typeface="ヒラギノ角ゴ Pro W3"/>
              </a:rPr>
              <a:t>Annuity Care II’s base policy provides the first 24 or 30 months of LTC benefit depending on whether the policy is joint or single.  From there the three continuation of benefits options are available based upon the applicant’s age.</a:t>
            </a:r>
          </a:p>
          <a:p>
            <a:endParaRPr lang="en-US" smtClean="0">
              <a:ea typeface="ヒラギノ角ゴ Pro W3"/>
              <a:cs typeface="ヒラギノ角ゴ Pro W3"/>
            </a:endParaRPr>
          </a:p>
          <a:p>
            <a:r>
              <a:rPr lang="en-US" smtClean="0">
                <a:ea typeface="ヒラギノ角ゴ Pro W3"/>
                <a:cs typeface="ヒラギノ角ゴ Pro W3"/>
              </a:rPr>
              <a:t>The 36 month continuation of benefits is available to age 80, or all issue ages.</a:t>
            </a:r>
          </a:p>
          <a:p>
            <a:r>
              <a:rPr lang="en-US" smtClean="0">
                <a:ea typeface="ヒラギノ角ゴ Pro W3"/>
                <a:cs typeface="ヒラギノ角ゴ Pro W3"/>
              </a:rPr>
              <a:t>The 72 month continuation of benefits is available to age 75.</a:t>
            </a:r>
          </a:p>
          <a:p>
            <a:r>
              <a:rPr lang="en-US" smtClean="0">
                <a:ea typeface="ヒラギノ角ゴ Pro W3"/>
                <a:cs typeface="ヒラギノ角ゴ Pro W3"/>
              </a:rPr>
              <a:t>The 108 month continuation of benefits is available to age 70.</a:t>
            </a:r>
          </a:p>
          <a:p>
            <a:endParaRPr lang="en-US" smtClean="0">
              <a:ea typeface="ヒラギノ角ゴ Pro W3"/>
              <a:cs typeface="ヒラギノ角ゴ Pro W3"/>
            </a:endParaRPr>
          </a:p>
        </p:txBody>
      </p:sp>
      <p:sp>
        <p:nvSpPr>
          <p:cNvPr id="60420"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60421" name="Slide Number Placeholder 4"/>
          <p:cNvSpPr>
            <a:spLocks noGrp="1"/>
          </p:cNvSpPr>
          <p:nvPr>
            <p:ph type="sldNum" sz="quarter" idx="5"/>
          </p:nvPr>
        </p:nvSpPr>
        <p:spPr bwMode="auto">
          <a:noFill/>
          <a:ln>
            <a:miter lim="800000"/>
            <a:headEnd/>
            <a:tailEnd/>
          </a:ln>
        </p:spPr>
        <p:txBody>
          <a:bodyPr/>
          <a:lstStyle/>
          <a:p>
            <a:fld id="{952D6205-8219-479C-9CC8-1AAD29177897}" type="slidenum">
              <a:rPr lang="en-US" smtClean="0">
                <a:latin typeface="Georgia" pitchFamily="18" charset="0"/>
                <a:ea typeface="ヒラギノ角ゴ Pro W3"/>
                <a:cs typeface="ヒラギノ角ゴ Pro W3"/>
              </a:rPr>
              <a:pPr/>
              <a:t>25</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r>
              <a:rPr lang="en-US" smtClean="0">
                <a:ea typeface="ヒラギノ角ゴ Pro W3"/>
                <a:cs typeface="ヒラギノ角ゴ Pro W3"/>
              </a:rPr>
              <a:t>Here is a real basic example of how Annuity Care II can work.  In this example, $100,000 is the single premium and purchases an additional $150,000 of COB benefit for a total benefit of $250,000.</a:t>
            </a:r>
          </a:p>
          <a:p>
            <a:endParaRPr lang="en-US" smtClean="0">
              <a:ea typeface="ヒラギノ角ゴ Pro W3"/>
              <a:cs typeface="ヒラギノ角ゴ Pro W3"/>
            </a:endParaRPr>
          </a:p>
          <a:p>
            <a:r>
              <a:rPr lang="en-US" smtClean="0">
                <a:ea typeface="ヒラギノ角ゴ Pro W3"/>
                <a:cs typeface="ヒラギノ角ゴ Pro W3"/>
              </a:rPr>
              <a:t>Again, these are just round numbers for example purposes.</a:t>
            </a:r>
          </a:p>
        </p:txBody>
      </p:sp>
      <p:sp>
        <p:nvSpPr>
          <p:cNvPr id="61444"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61445" name="Slide Number Placeholder 4"/>
          <p:cNvSpPr>
            <a:spLocks noGrp="1"/>
          </p:cNvSpPr>
          <p:nvPr>
            <p:ph type="sldNum" sz="quarter" idx="5"/>
          </p:nvPr>
        </p:nvSpPr>
        <p:spPr bwMode="auto">
          <a:noFill/>
          <a:ln>
            <a:miter lim="800000"/>
            <a:headEnd/>
            <a:tailEnd/>
          </a:ln>
        </p:spPr>
        <p:txBody>
          <a:bodyPr/>
          <a:lstStyle/>
          <a:p>
            <a:fld id="{F9C07230-D80A-476E-B113-1117D5723CCA}" type="slidenum">
              <a:rPr lang="en-US" smtClean="0">
                <a:latin typeface="Georgia" pitchFamily="18" charset="0"/>
                <a:ea typeface="ヒラギノ角ゴ Pro W3"/>
                <a:cs typeface="ヒラギノ角ゴ Pro W3"/>
              </a:rPr>
              <a:pPr/>
              <a:t>26</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US" smtClean="0">
                <a:ea typeface="ヒラギノ角ゴ Pro W3"/>
                <a:cs typeface="ヒラギノ角ゴ Pro W3"/>
              </a:rPr>
              <a:t>The 72 months continuation of benefit would provide an even larger pool of potential long-term care benefits.</a:t>
            </a:r>
          </a:p>
          <a:p>
            <a:endParaRPr lang="en-US" smtClean="0">
              <a:ea typeface="ヒラギノ角ゴ Pro W3"/>
              <a:cs typeface="ヒラギノ角ゴ Pro W3"/>
            </a:endParaRPr>
          </a:p>
        </p:txBody>
      </p:sp>
      <p:sp>
        <p:nvSpPr>
          <p:cNvPr id="62468"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62469" name="Slide Number Placeholder 4"/>
          <p:cNvSpPr>
            <a:spLocks noGrp="1"/>
          </p:cNvSpPr>
          <p:nvPr>
            <p:ph type="sldNum" sz="quarter" idx="5"/>
          </p:nvPr>
        </p:nvSpPr>
        <p:spPr bwMode="auto">
          <a:noFill/>
          <a:ln>
            <a:miter lim="800000"/>
            <a:headEnd/>
            <a:tailEnd/>
          </a:ln>
        </p:spPr>
        <p:txBody>
          <a:bodyPr/>
          <a:lstStyle/>
          <a:p>
            <a:fld id="{99EC0BE1-1183-4D8C-A642-4C0698626723}" type="slidenum">
              <a:rPr lang="en-US" smtClean="0">
                <a:latin typeface="Georgia" pitchFamily="18" charset="0"/>
                <a:ea typeface="ヒラギノ角ゴ Pro W3"/>
                <a:cs typeface="ヒラギノ角ゴ Pro W3"/>
              </a:rPr>
              <a:pPr/>
              <a:t>27</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r>
              <a:rPr lang="en-US" smtClean="0">
                <a:ea typeface="ヒラギノ角ゴ Pro W3"/>
                <a:cs typeface="ヒラギノ角ゴ Pro W3"/>
              </a:rPr>
              <a:t>While the 108 month continuation of benefit can provide the largest potential benefit.  Again, continuation of benefit option availability is based upon the age of the applicant.</a:t>
            </a:r>
          </a:p>
        </p:txBody>
      </p:sp>
      <p:sp>
        <p:nvSpPr>
          <p:cNvPr id="63492"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63493" name="Slide Number Placeholder 4"/>
          <p:cNvSpPr>
            <a:spLocks noGrp="1"/>
          </p:cNvSpPr>
          <p:nvPr>
            <p:ph type="sldNum" sz="quarter" idx="5"/>
          </p:nvPr>
        </p:nvSpPr>
        <p:spPr bwMode="auto">
          <a:noFill/>
          <a:ln>
            <a:miter lim="800000"/>
            <a:headEnd/>
            <a:tailEnd/>
          </a:ln>
        </p:spPr>
        <p:txBody>
          <a:bodyPr/>
          <a:lstStyle/>
          <a:p>
            <a:fld id="{CF310F21-C915-46CF-AD5A-88BCD63619D9}" type="slidenum">
              <a:rPr lang="en-US" smtClean="0">
                <a:latin typeface="Georgia" pitchFamily="18" charset="0"/>
                <a:ea typeface="ヒラギノ角ゴ Pro W3"/>
                <a:cs typeface="ヒラギノ角ゴ Pro W3"/>
              </a:rPr>
              <a:pPr/>
              <a:t>28</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r>
              <a:rPr lang="en-US" smtClean="0">
                <a:ea typeface="ヒラギノ角ゴ Pro W3"/>
                <a:cs typeface="ヒラギノ角ゴ Pro W3"/>
              </a:rPr>
              <a:t>There are also other key differences between the products.  Annuity Care can accept partial 1035 exchanges, however, because of partial 1035 exchange rules, Annuity Care II cannot.</a:t>
            </a:r>
          </a:p>
          <a:p>
            <a:endParaRPr lang="en-US" smtClean="0">
              <a:ea typeface="ヒラギノ角ゴ Pro W3"/>
              <a:cs typeface="ヒラギノ角ゴ Pro W3"/>
            </a:endParaRPr>
          </a:p>
          <a:p>
            <a:r>
              <a:rPr lang="en-US" smtClean="0">
                <a:ea typeface="ヒラギノ角ゴ Pro W3"/>
                <a:cs typeface="ヒラギノ角ゴ Pro W3"/>
              </a:rPr>
              <a:t>Annuity Care claims are paid on a reimbursement basis, while Annuity Care II applicants may select either the  reimbursement or Indemnity claim payment method at the time of application.</a:t>
            </a:r>
          </a:p>
          <a:p>
            <a:endParaRPr lang="en-US" smtClean="0">
              <a:ea typeface="ヒラギノ角ゴ Pro W3"/>
              <a:cs typeface="ヒラギノ角ゴ Pro W3"/>
            </a:endParaRPr>
          </a:p>
          <a:p>
            <a:r>
              <a:rPr lang="en-US" smtClean="0">
                <a:ea typeface="ヒラギノ角ゴ Pro W3"/>
                <a:cs typeface="ヒラギノ角ゴ Pro W3"/>
              </a:rPr>
              <a:t>Annuity Care has a 7-day elimination period while Annuity Care II’s elimination period is 90-days</a:t>
            </a:r>
          </a:p>
          <a:p>
            <a:endParaRPr lang="en-US" smtClean="0">
              <a:ea typeface="ヒラギノ角ゴ Pro W3"/>
              <a:cs typeface="ヒラギノ角ゴ Pro W3"/>
            </a:endParaRPr>
          </a:p>
          <a:p>
            <a:r>
              <a:rPr lang="en-US" smtClean="0">
                <a:ea typeface="ヒラギノ角ゴ Pro W3"/>
                <a:cs typeface="ヒラギノ角ゴ Pro W3"/>
              </a:rPr>
              <a:t>Finally, Annuity Care can accept both qualified and non-qualified funding sources while Annuity Care II only accepts non-qualified sources.</a:t>
            </a:r>
          </a:p>
          <a:p>
            <a:endParaRPr lang="en-US" smtClean="0">
              <a:ea typeface="ヒラギノ角ゴ Pro W3"/>
              <a:cs typeface="ヒラギノ角ゴ Pro W3"/>
            </a:endParaRPr>
          </a:p>
          <a:p>
            <a:endParaRPr lang="en-US" smtClean="0">
              <a:ea typeface="ヒラギノ角ゴ Pro W3"/>
              <a:cs typeface="ヒラギノ角ゴ Pro W3"/>
            </a:endParaRPr>
          </a:p>
          <a:p>
            <a:endParaRPr lang="en-US" smtClean="0">
              <a:ea typeface="ヒラギノ角ゴ Pro W3"/>
              <a:cs typeface="ヒラギノ角ゴ Pro W3"/>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1F0FF6FA-5D2D-46A3-BEF1-2ACCF63E9B76}" type="slidenum">
              <a:rPr lang="en-US" smtClean="0">
                <a:latin typeface="Georgia" pitchFamily="18" charset="0"/>
                <a:ea typeface="ヒラギノ角ゴ Pro W3"/>
                <a:cs typeface="ヒラギノ角ゴ Pro W3"/>
              </a:rPr>
              <a:pPr/>
              <a:t>29</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r>
              <a:rPr lang="en-US" smtClean="0">
                <a:ea typeface="ヒラギノ角ゴ Pro W3"/>
                <a:cs typeface="ヒラギノ角ゴ Pro W3"/>
              </a:rPr>
              <a:t>At State Life and OneAmerica, we believe in providing a robust product portfolio.  But just as important, we back up our products with strong company financials. In fact, we were recently upgrade by A.M. Best to A+!</a:t>
            </a:r>
          </a:p>
        </p:txBody>
      </p:sp>
      <p:sp>
        <p:nvSpPr>
          <p:cNvPr id="37892" name="Slide Number Placeholder 3"/>
          <p:cNvSpPr>
            <a:spLocks noGrp="1"/>
          </p:cNvSpPr>
          <p:nvPr>
            <p:ph type="sldNum" sz="quarter" idx="5"/>
          </p:nvPr>
        </p:nvSpPr>
        <p:spPr bwMode="auto">
          <a:noFill/>
          <a:ln>
            <a:miter lim="800000"/>
            <a:headEnd/>
            <a:tailEnd/>
          </a:ln>
        </p:spPr>
        <p:txBody>
          <a:bodyPr/>
          <a:lstStyle/>
          <a:p>
            <a:fld id="{30FDCADB-B89D-4252-A7F6-EE60E7521E3C}" type="slidenum">
              <a:rPr lang="en-US" smtClean="0">
                <a:latin typeface="Georgia" pitchFamily="18" charset="0"/>
                <a:ea typeface="ヒラギノ角ゴ Pro W3"/>
                <a:cs typeface="ヒラギノ角ゴ Pro W3"/>
              </a:rPr>
              <a:pPr/>
              <a:t>3</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r>
              <a:rPr lang="en-US" smtClean="0">
                <a:ea typeface="ヒラギノ角ゴ Pro W3"/>
                <a:cs typeface="ヒラギノ角ゴ Pro W3"/>
              </a:rPr>
              <a:t>At this point I would be happy to answer any questions. Also remember that you can contact the State Life Sales Desk for more information and training on the Care Solutions products.</a:t>
            </a:r>
          </a:p>
        </p:txBody>
      </p:sp>
      <p:sp>
        <p:nvSpPr>
          <p:cNvPr id="65540"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65541" name="Slide Number Placeholder 4"/>
          <p:cNvSpPr>
            <a:spLocks noGrp="1"/>
          </p:cNvSpPr>
          <p:nvPr>
            <p:ph type="sldNum" sz="quarter" idx="5"/>
          </p:nvPr>
        </p:nvSpPr>
        <p:spPr bwMode="auto">
          <a:noFill/>
          <a:ln>
            <a:miter lim="800000"/>
            <a:headEnd/>
            <a:tailEnd/>
          </a:ln>
        </p:spPr>
        <p:txBody>
          <a:bodyPr/>
          <a:lstStyle/>
          <a:p>
            <a:fld id="{C7A64E7E-33BE-4376-8BE7-1FB24EC11C5E}" type="slidenum">
              <a:rPr lang="en-US" smtClean="0">
                <a:latin typeface="Georgia" pitchFamily="18" charset="0"/>
                <a:ea typeface="ヒラギノ角ゴ Pro W3"/>
                <a:cs typeface="ヒラギノ角ゴ Pro W3"/>
              </a:rPr>
              <a:pPr/>
              <a:t>30</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r>
              <a:rPr lang="en-US" smtClean="0">
                <a:ea typeface="ヒラギノ角ゴ Pro W3"/>
                <a:cs typeface="ヒラギノ角ゴ Pro W3"/>
              </a:rPr>
              <a:t>Before we get too in depth on the Care Solutions portfolio of asset-based long-term care products, let’s first discuss the long-term care market as a whole.</a:t>
            </a:r>
          </a:p>
        </p:txBody>
      </p:sp>
      <p:sp>
        <p:nvSpPr>
          <p:cNvPr id="38916"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38917" name="Slide Number Placeholder 4"/>
          <p:cNvSpPr>
            <a:spLocks noGrp="1"/>
          </p:cNvSpPr>
          <p:nvPr>
            <p:ph type="sldNum" sz="quarter" idx="5"/>
          </p:nvPr>
        </p:nvSpPr>
        <p:spPr bwMode="auto">
          <a:noFill/>
          <a:ln>
            <a:miter lim="800000"/>
            <a:headEnd/>
            <a:tailEnd/>
          </a:ln>
        </p:spPr>
        <p:txBody>
          <a:bodyPr/>
          <a:lstStyle/>
          <a:p>
            <a:fld id="{A0BF0B10-1F15-41F5-95CC-E4F2E747BB68}" type="slidenum">
              <a:rPr lang="en-US" smtClean="0">
                <a:latin typeface="Georgia" pitchFamily="18" charset="0"/>
                <a:ea typeface="ヒラギノ角ゴ Pro W3"/>
                <a:cs typeface="ヒラギノ角ゴ Pro W3"/>
              </a:rPr>
              <a:pPr/>
              <a:t>4</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r>
              <a:rPr lang="en-US" smtClean="0">
                <a:ea typeface="ヒラギノ角ゴ Pro W3"/>
                <a:cs typeface="ヒラギノ角ゴ Pro W3"/>
              </a:rPr>
              <a:t>According to LIMRA, long-term care insurance sales have had a challenging five years.  </a:t>
            </a:r>
          </a:p>
        </p:txBody>
      </p:sp>
      <p:sp>
        <p:nvSpPr>
          <p:cNvPr id="39940"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39941" name="Slide Number Placeholder 4"/>
          <p:cNvSpPr>
            <a:spLocks noGrp="1"/>
          </p:cNvSpPr>
          <p:nvPr>
            <p:ph type="sldNum" sz="quarter" idx="5"/>
          </p:nvPr>
        </p:nvSpPr>
        <p:spPr bwMode="auto">
          <a:noFill/>
          <a:ln>
            <a:miter lim="800000"/>
            <a:headEnd/>
            <a:tailEnd/>
          </a:ln>
        </p:spPr>
        <p:txBody>
          <a:bodyPr/>
          <a:lstStyle/>
          <a:p>
            <a:fld id="{6F6F1409-0718-4B9B-B51A-52CB0270A20D}" type="slidenum">
              <a:rPr lang="en-US" smtClean="0">
                <a:latin typeface="Georgia" pitchFamily="18" charset="0"/>
                <a:ea typeface="ヒラギノ角ゴ Pro W3"/>
                <a:cs typeface="ヒラギノ角ゴ Pro W3"/>
              </a:rPr>
              <a:pPr/>
              <a:t>5</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US" smtClean="0">
                <a:ea typeface="ヒラギノ角ゴ Pro W3"/>
                <a:cs typeface="ヒラギノ角ゴ Pro W3"/>
              </a:rPr>
              <a:t>As a result, more and more individuals are relying on their own assets to pay for any future long-term care costs.  Here is what a portfolio might look like—painted with a broad brush.</a:t>
            </a:r>
          </a:p>
        </p:txBody>
      </p:sp>
      <p:sp>
        <p:nvSpPr>
          <p:cNvPr id="40964"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40965" name="Slide Number Placeholder 4"/>
          <p:cNvSpPr>
            <a:spLocks noGrp="1"/>
          </p:cNvSpPr>
          <p:nvPr>
            <p:ph type="sldNum" sz="quarter" idx="5"/>
          </p:nvPr>
        </p:nvSpPr>
        <p:spPr bwMode="auto">
          <a:noFill/>
          <a:ln>
            <a:miter lim="800000"/>
            <a:headEnd/>
            <a:tailEnd/>
          </a:ln>
        </p:spPr>
        <p:txBody>
          <a:bodyPr/>
          <a:lstStyle/>
          <a:p>
            <a:fld id="{C0934D17-355B-4236-AF71-FB42E2D9835A}" type="slidenum">
              <a:rPr lang="en-US" smtClean="0">
                <a:latin typeface="Georgia" pitchFamily="18" charset="0"/>
                <a:ea typeface="ヒラギノ角ゴ Pro W3"/>
                <a:cs typeface="ヒラギノ角ゴ Pro W3"/>
              </a:rPr>
              <a:pPr/>
              <a:t>6</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smtClean="0">
                <a:ea typeface="ヒラギノ角ゴ Pro W3"/>
                <a:cs typeface="ヒラギノ角ゴ Pro W3"/>
              </a:rPr>
              <a:t>When we say individuals are relying on assets to pay for long-term care, it can mean two different things.  First, they may decide to go-it-alone and pay for any expenses out of pocket.  More recently, though, solutions that leverage existing assets for long-term care have gained popularity. </a:t>
            </a:r>
          </a:p>
        </p:txBody>
      </p:sp>
      <p:sp>
        <p:nvSpPr>
          <p:cNvPr id="41988"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41989" name="Slide Number Placeholder 4"/>
          <p:cNvSpPr>
            <a:spLocks noGrp="1"/>
          </p:cNvSpPr>
          <p:nvPr>
            <p:ph type="sldNum" sz="quarter" idx="5"/>
          </p:nvPr>
        </p:nvSpPr>
        <p:spPr bwMode="auto">
          <a:noFill/>
          <a:ln>
            <a:miter lim="800000"/>
            <a:headEnd/>
            <a:tailEnd/>
          </a:ln>
        </p:spPr>
        <p:txBody>
          <a:bodyPr/>
          <a:lstStyle/>
          <a:p>
            <a:fld id="{65A02A9F-C1DC-46CD-A6D9-593EF946F176}" type="slidenum">
              <a:rPr lang="en-US" smtClean="0">
                <a:latin typeface="Georgia" pitchFamily="18" charset="0"/>
                <a:ea typeface="ヒラギノ角ゴ Pro W3"/>
                <a:cs typeface="ヒラギノ角ゴ Pro W3"/>
              </a:rPr>
              <a:pPr/>
              <a:t>7</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r>
              <a:rPr lang="en-US" smtClean="0">
                <a:ea typeface="ヒラギノ角ゴ Pro W3"/>
                <a:cs typeface="ヒラギノ角ゴ Pro W3"/>
              </a:rPr>
              <a:t>Let’s looks at a brief overview of the Care Solutions portfolio and how each solution is funded.</a:t>
            </a:r>
          </a:p>
        </p:txBody>
      </p:sp>
      <p:sp>
        <p:nvSpPr>
          <p:cNvPr id="43012"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43013" name="Slide Number Placeholder 4"/>
          <p:cNvSpPr>
            <a:spLocks noGrp="1"/>
          </p:cNvSpPr>
          <p:nvPr>
            <p:ph type="sldNum" sz="quarter" idx="5"/>
          </p:nvPr>
        </p:nvSpPr>
        <p:spPr bwMode="auto">
          <a:noFill/>
          <a:ln>
            <a:miter lim="800000"/>
            <a:headEnd/>
            <a:tailEnd/>
          </a:ln>
        </p:spPr>
        <p:txBody>
          <a:bodyPr/>
          <a:lstStyle/>
          <a:p>
            <a:fld id="{D95B552D-8244-4F43-B85E-B5842521F8A0}" type="slidenum">
              <a:rPr lang="en-US" smtClean="0">
                <a:latin typeface="Georgia" pitchFamily="18" charset="0"/>
                <a:ea typeface="ヒラギノ角ゴ Pro W3"/>
                <a:cs typeface="ヒラギノ角ゴ Pro W3"/>
              </a:rPr>
              <a:pPr/>
              <a:t>8</a:t>
            </a:fld>
            <a:endParaRPr lang="en-US" smtClean="0">
              <a:latin typeface="Georgia" pitchFamily="18"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US" smtClean="0">
                <a:ea typeface="ヒラギノ角ゴ Pro W3"/>
                <a:cs typeface="ヒラギノ角ゴ Pro W3"/>
              </a:rPr>
              <a:t>Asset-Care is whole life insurance that leverages a single premium into a death benefit that can be used for qualifying long-term care expenses.  Unlike traditional long-term care insurance, Asset-Care provides a benefit if care is never needed.</a:t>
            </a:r>
          </a:p>
        </p:txBody>
      </p:sp>
      <p:sp>
        <p:nvSpPr>
          <p:cNvPr id="44036"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a:cs typeface="Arial" pitchFamily="34" charset="0"/>
              </a:rPr>
              <a:t>For company and recruiting use only. Not for public distribution.</a:t>
            </a:r>
          </a:p>
        </p:txBody>
      </p:sp>
      <p:sp>
        <p:nvSpPr>
          <p:cNvPr id="44037" name="Slide Number Placeholder 4"/>
          <p:cNvSpPr>
            <a:spLocks noGrp="1"/>
          </p:cNvSpPr>
          <p:nvPr>
            <p:ph type="sldNum" sz="quarter" idx="5"/>
          </p:nvPr>
        </p:nvSpPr>
        <p:spPr bwMode="auto">
          <a:noFill/>
          <a:ln>
            <a:miter lim="800000"/>
            <a:headEnd/>
            <a:tailEnd/>
          </a:ln>
        </p:spPr>
        <p:txBody>
          <a:bodyPr/>
          <a:lstStyle/>
          <a:p>
            <a:fld id="{18702212-C957-41A5-ACFC-D40331C811E4}" type="slidenum">
              <a:rPr lang="en-US" smtClean="0">
                <a:latin typeface="Georgia" pitchFamily="18" charset="0"/>
                <a:ea typeface="ヒラギノ角ゴ Pro W3"/>
                <a:cs typeface="ヒラギノ角ゴ Pro W3"/>
              </a:rPr>
              <a:pPr/>
              <a:t>9</a:t>
            </a:fld>
            <a:endParaRPr lang="en-US" smtClean="0">
              <a:latin typeface="Georgia" pitchFamily="18"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1" descr="WhiteMask_title.pn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179388" y="6251575"/>
            <a:ext cx="8786812" cy="606425"/>
          </a:xfrm>
          <a:prstGeom prst="rect">
            <a:avLst/>
          </a:prstGeom>
          <a:solidFill>
            <a:srgbClr val="173D6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8DBBA"/>
              </a:solidFill>
              <a:ea typeface="ヒラギノ角ゴ Pro W3" pitchFamily="-111" charset="-128"/>
              <a:cs typeface="ヒラギノ角ゴ Pro W3" pitchFamily="-111" charset="-128"/>
            </a:endParaRPr>
          </a:p>
        </p:txBody>
      </p:sp>
      <p:cxnSp>
        <p:nvCxnSpPr>
          <p:cNvPr id="6" name="Straight Connector 5"/>
          <p:cNvCxnSpPr/>
          <p:nvPr userDrawn="1"/>
        </p:nvCxnSpPr>
        <p:spPr>
          <a:xfrm rot="10800000" flipH="1">
            <a:off x="179388" y="6276975"/>
            <a:ext cx="8786812" cy="1588"/>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179388" y="0"/>
            <a:ext cx="8786812" cy="357188"/>
          </a:xfrm>
          <a:prstGeom prst="rect">
            <a:avLst/>
          </a:prstGeom>
          <a:solidFill>
            <a:srgbClr val="173D6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8DBBA"/>
              </a:solidFill>
              <a:ea typeface="ヒラギノ角ゴ Pro W3" pitchFamily="-111" charset="-128"/>
              <a:cs typeface="ヒラギノ角ゴ Pro W3" pitchFamily="-111" charset="-128"/>
            </a:endParaRPr>
          </a:p>
        </p:txBody>
      </p:sp>
      <p:cxnSp>
        <p:nvCxnSpPr>
          <p:cNvPr id="8" name="Straight Connector 7"/>
          <p:cNvCxnSpPr/>
          <p:nvPr userDrawn="1"/>
        </p:nvCxnSpPr>
        <p:spPr>
          <a:xfrm rot="10800000" flipH="1">
            <a:off x="179388" y="320675"/>
            <a:ext cx="8786812" cy="1588"/>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23" descr="OA_Logo-hailo_32.png"/>
          <p:cNvPicPr>
            <a:picLocks noChangeAspect="1"/>
          </p:cNvPicPr>
          <p:nvPr userDrawn="1"/>
        </p:nvPicPr>
        <p:blipFill>
          <a:blip r:embed="rId4"/>
          <a:srcRect/>
          <a:stretch>
            <a:fillRect/>
          </a:stretch>
        </p:blipFill>
        <p:spPr bwMode="auto">
          <a:xfrm>
            <a:off x="2946400" y="863600"/>
            <a:ext cx="3251200" cy="3251200"/>
          </a:xfrm>
          <a:prstGeom prst="rect">
            <a:avLst/>
          </a:prstGeom>
          <a:noFill/>
          <a:ln w="9525">
            <a:noFill/>
            <a:miter lim="800000"/>
            <a:headEnd/>
            <a:tailEnd/>
          </a:ln>
        </p:spPr>
      </p:pic>
      <p:sp>
        <p:nvSpPr>
          <p:cNvPr id="10" name="TextBox 9"/>
          <p:cNvSpPr txBox="1"/>
          <p:nvPr userDrawn="1"/>
        </p:nvSpPr>
        <p:spPr>
          <a:xfrm>
            <a:off x="1219200" y="6356350"/>
            <a:ext cx="6705600" cy="138113"/>
          </a:xfrm>
          <a:prstGeom prst="rect">
            <a:avLst/>
          </a:prstGeom>
          <a:noFill/>
        </p:spPr>
        <p:txBody>
          <a:bodyPr lIns="0" tIns="0" rIns="0" bIns="0">
            <a:spAutoFit/>
          </a:bodyPr>
          <a:lstStyle/>
          <a:p>
            <a:pPr algn="ctr">
              <a:defRPr/>
            </a:pPr>
            <a:r>
              <a:rPr lang="en-US" sz="900" i="1" dirty="0">
                <a:solidFill>
                  <a:srgbClr val="FFFFFF"/>
                </a:solidFill>
                <a:latin typeface="Georgia" pitchFamily="-111" charset="0"/>
                <a:ea typeface="ヒラギノ角ゴ Pro W3" pitchFamily="-111" charset="-128"/>
                <a:cs typeface="ヒラギノ角ゴ Pro W3" pitchFamily="-111" charset="-128"/>
              </a:rPr>
              <a:t>Products and financial services provided by</a:t>
            </a:r>
          </a:p>
        </p:txBody>
      </p:sp>
      <p:sp>
        <p:nvSpPr>
          <p:cNvPr id="11" name="TextBox 10"/>
          <p:cNvSpPr txBox="1"/>
          <p:nvPr userDrawn="1"/>
        </p:nvSpPr>
        <p:spPr>
          <a:xfrm>
            <a:off x="1219200" y="6477000"/>
            <a:ext cx="6705600" cy="276225"/>
          </a:xfrm>
          <a:prstGeom prst="rect">
            <a:avLst/>
          </a:prstGeom>
          <a:noFill/>
        </p:spPr>
        <p:txBody>
          <a:bodyPr>
            <a:spAutoFit/>
          </a:bodyPr>
          <a:lstStyle/>
          <a:p>
            <a:pPr algn="ctr">
              <a:defRPr/>
            </a:pPr>
            <a:r>
              <a:rPr lang="en-US" sz="1200" cap="small" dirty="0">
                <a:solidFill>
                  <a:srgbClr val="FFFFFF"/>
                </a:solidFill>
                <a:latin typeface="+mj-lt"/>
                <a:ea typeface="ヒラギノ角ゴ Pro W3" pitchFamily="-111" charset="-128"/>
                <a:cs typeface="ヒラギノ角ゴ Pro W3" pitchFamily="-111" charset="-128"/>
              </a:rPr>
              <a:t>The State Life Insurance Company  |  </a:t>
            </a:r>
            <a:r>
              <a:rPr lang="en-US" sz="900" i="1" dirty="0">
                <a:solidFill>
                  <a:srgbClr val="FFFFFF"/>
                </a:solidFill>
                <a:latin typeface="+mj-lt"/>
                <a:ea typeface="ヒラギノ角ゴ Pro W3" pitchFamily="-111" charset="-128"/>
                <a:cs typeface="ヒラギノ角ゴ Pro W3" pitchFamily="-111" charset="-128"/>
              </a:rPr>
              <a:t>a</a:t>
            </a:r>
            <a:r>
              <a:rPr lang="en-US" sz="900" dirty="0">
                <a:solidFill>
                  <a:srgbClr val="FFFFFF"/>
                </a:solidFill>
                <a:latin typeface="+mj-lt"/>
                <a:ea typeface="ヒラギノ角ゴ Pro W3" pitchFamily="-111" charset="-128"/>
                <a:cs typeface="ヒラギノ角ゴ Pro W3" pitchFamily="-111" charset="-128"/>
              </a:rPr>
              <a:t> </a:t>
            </a:r>
            <a:r>
              <a:rPr lang="en-US" sz="900" cap="small" dirty="0">
                <a:solidFill>
                  <a:srgbClr val="FFFFFF"/>
                </a:solidFill>
                <a:latin typeface="+mj-lt"/>
                <a:ea typeface="ヒラギノ角ゴ Pro W3" pitchFamily="-111" charset="-128"/>
                <a:cs typeface="ヒラギノ角ゴ Pro W3" pitchFamily="-111" charset="-128"/>
              </a:rPr>
              <a:t>OneAmerica</a:t>
            </a:r>
            <a:r>
              <a:rPr lang="en-US" sz="900" baseline="30000" dirty="0">
                <a:solidFill>
                  <a:srgbClr val="FFFFFF"/>
                </a:solidFill>
                <a:latin typeface="+mj-lt"/>
                <a:ea typeface="ヒラギノ角ゴ Pro W3" pitchFamily="-111" charset="-128"/>
                <a:cs typeface="ヒラギノ角ゴ Pro W3" pitchFamily="-111" charset="-128"/>
              </a:rPr>
              <a:t>®</a:t>
            </a:r>
            <a:r>
              <a:rPr lang="en-US" sz="900" dirty="0">
                <a:solidFill>
                  <a:srgbClr val="FFFFFF"/>
                </a:solidFill>
                <a:latin typeface="+mj-lt"/>
                <a:ea typeface="ヒラギノ角ゴ Pro W3" pitchFamily="-111" charset="-128"/>
                <a:cs typeface="ヒラギノ角ゴ Pro W3" pitchFamily="-111" charset="-128"/>
              </a:rPr>
              <a:t> </a:t>
            </a:r>
            <a:r>
              <a:rPr lang="en-US" sz="900" i="1" dirty="0">
                <a:solidFill>
                  <a:srgbClr val="FFFFFF"/>
                </a:solidFill>
                <a:latin typeface="+mj-lt"/>
                <a:ea typeface="ヒラギノ角ゴ Pro W3" pitchFamily="-111" charset="-128"/>
                <a:cs typeface="ヒラギノ角ゴ Pro W3" pitchFamily="-111" charset="-128"/>
              </a:rPr>
              <a:t>company</a:t>
            </a:r>
            <a:endParaRPr lang="en-US" sz="900" i="1" baseline="30000" dirty="0">
              <a:solidFill>
                <a:srgbClr val="FFFFFF"/>
              </a:solidFill>
              <a:latin typeface="+mj-lt"/>
              <a:ea typeface="ヒラギノ角ゴ Pro W3" pitchFamily="-111" charset="-128"/>
              <a:cs typeface="ヒラギノ角ゴ Pro W3" pitchFamily="-111" charset="-128"/>
            </a:endParaRPr>
          </a:p>
        </p:txBody>
      </p:sp>
      <p:sp>
        <p:nvSpPr>
          <p:cNvPr id="12" name="TextBox 11"/>
          <p:cNvSpPr txBox="1"/>
          <p:nvPr userDrawn="1"/>
        </p:nvSpPr>
        <p:spPr>
          <a:xfrm>
            <a:off x="1219200" y="76200"/>
            <a:ext cx="6705600" cy="184150"/>
          </a:xfrm>
          <a:prstGeom prst="rect">
            <a:avLst/>
          </a:prstGeom>
          <a:noFill/>
        </p:spPr>
        <p:txBody>
          <a:bodyPr lIns="0" tIns="0" rIns="0" bIns="0" anchor="ctr">
            <a:spAutoFit/>
          </a:bodyPr>
          <a:lstStyle/>
          <a:p>
            <a:pPr algn="ctr">
              <a:defRPr/>
            </a:pPr>
            <a:r>
              <a:rPr lang="en-US" sz="1200" kern="0" cap="small" spc="200" dirty="0">
                <a:solidFill>
                  <a:srgbClr val="FFFFFF"/>
                </a:solidFill>
                <a:latin typeface="+mj-lt"/>
                <a:ea typeface="ヒラギノ角ゴ Pro W3" pitchFamily="-111" charset="-128"/>
                <a:cs typeface="ヒラギノ角ゴ Pro W3" pitchFamily="-111" charset="-128"/>
              </a:rPr>
              <a:t>State Life Care Solutions</a:t>
            </a:r>
          </a:p>
        </p:txBody>
      </p:sp>
      <p:sp>
        <p:nvSpPr>
          <p:cNvPr id="2" name="Title 1"/>
          <p:cNvSpPr>
            <a:spLocks noGrp="1"/>
          </p:cNvSpPr>
          <p:nvPr>
            <p:ph type="title"/>
          </p:nvPr>
        </p:nvSpPr>
        <p:spPr>
          <a:xfrm>
            <a:off x="457200" y="3810000"/>
            <a:ext cx="8229599" cy="1133475"/>
          </a:xfrm>
        </p:spPr>
        <p:txBody>
          <a:bodyPr anchor="b"/>
          <a:lstStyle>
            <a:lvl1pPr algn="ctr">
              <a:defRPr sz="3800" b="0" i="0" cap="small"/>
            </a:lvl1pPr>
          </a:lstStyle>
          <a:p>
            <a:r>
              <a:rPr lang="en-US" smtClean="0"/>
              <a:t>Click to edit Master title style</a:t>
            </a:r>
            <a:endParaRPr lang="en-US" dirty="0"/>
          </a:p>
        </p:txBody>
      </p:sp>
      <p:sp>
        <p:nvSpPr>
          <p:cNvPr id="3" name="Text Placeholder 2"/>
          <p:cNvSpPr>
            <a:spLocks noGrp="1"/>
          </p:cNvSpPr>
          <p:nvPr>
            <p:ph type="body" idx="1"/>
          </p:nvPr>
        </p:nvSpPr>
        <p:spPr>
          <a:xfrm>
            <a:off x="457200" y="4943475"/>
            <a:ext cx="8229600" cy="838200"/>
          </a:xfrm>
        </p:spPr>
        <p:txBody>
          <a:bodyPr/>
          <a:lstStyle>
            <a:lvl1pPr marL="0" indent="0" algn="ctr">
              <a:buNone/>
              <a:defRPr sz="2000" i="1">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Date Placeholder 14"/>
          <p:cNvSpPr>
            <a:spLocks noGrp="1"/>
          </p:cNvSpPr>
          <p:nvPr>
            <p:ph type="dt" sz="half" idx="10"/>
          </p:nvPr>
        </p:nvSpPr>
        <p:spPr/>
        <p:txBody>
          <a:bodyPr/>
          <a:lstStyle>
            <a:lvl1pPr>
              <a:defRPr/>
            </a:lvl1pPr>
          </a:lstStyle>
          <a:p>
            <a:pPr>
              <a:defRPr/>
            </a:pPr>
            <a:r>
              <a:rPr lang="en-US"/>
              <a:t>2/28/09</a:t>
            </a:r>
            <a:endParaRPr lang="en-US" dirty="0"/>
          </a:p>
        </p:txBody>
      </p:sp>
      <p:sp>
        <p:nvSpPr>
          <p:cNvPr id="14" name="Slide Number Placeholder 15"/>
          <p:cNvSpPr>
            <a:spLocks noGrp="1"/>
          </p:cNvSpPr>
          <p:nvPr>
            <p:ph type="sldNum" sz="quarter" idx="11"/>
          </p:nvPr>
        </p:nvSpPr>
        <p:spPr/>
        <p:txBody>
          <a:bodyPr/>
          <a:lstStyle>
            <a:lvl1pPr>
              <a:defRPr/>
            </a:lvl1pPr>
          </a:lstStyle>
          <a:p>
            <a:pPr>
              <a:defRPr/>
            </a:pPr>
            <a:fld id="{83CCCBF0-2288-46AA-9A32-55C6B76A5AB7}" type="slidenum">
              <a:rPr lang="en-US"/>
              <a:pPr>
                <a:defRPr/>
              </a:pPr>
              <a:t>‹#›</a:t>
            </a:fld>
            <a:endParaRPr lang="en-US" dirty="0"/>
          </a:p>
        </p:txBody>
      </p:sp>
      <p:sp>
        <p:nvSpPr>
          <p:cNvPr id="15" name="Footer Placeholder 16"/>
          <p:cNvSpPr>
            <a:spLocks noGrp="1"/>
          </p:cNvSpPr>
          <p:nvPr>
            <p:ph type="ftr" sz="quarter" idx="12"/>
          </p:nvPr>
        </p:nvSpPr>
        <p:spPr/>
        <p:txBody>
          <a:bodyPr/>
          <a:lstStyle>
            <a:lvl1pPr>
              <a:defRPr/>
            </a:lvl1pPr>
          </a:lstStyle>
          <a:p>
            <a:pPr>
              <a:defRPr/>
            </a:pPr>
            <a:r>
              <a:rPr lang="en-US"/>
              <a:t>For company and recruiting use only. Not for public distribution.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2/28/09</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03EBC154-A64A-4129-A275-FECBACA0377A}" type="slidenum">
              <a:rPr lang="en-US"/>
              <a:pPr>
                <a:defRPr/>
              </a:pPr>
              <a:t>‹#›</a:t>
            </a:fld>
            <a:endParaRPr lang="en-US" dirty="0"/>
          </a:p>
        </p:txBody>
      </p:sp>
      <p:sp>
        <p:nvSpPr>
          <p:cNvPr id="6" name="Footer Placeholder 16"/>
          <p:cNvSpPr>
            <a:spLocks noGrp="1"/>
          </p:cNvSpPr>
          <p:nvPr>
            <p:ph type="ftr" sz="quarter" idx="12"/>
          </p:nvPr>
        </p:nvSpPr>
        <p:spPr/>
        <p:txBody>
          <a:bodyPr/>
          <a:lstStyle>
            <a:lvl1pPr>
              <a:defRPr/>
            </a:lvl1pPr>
          </a:lstStyle>
          <a:p>
            <a:pPr>
              <a:defRPr/>
            </a:pPr>
            <a:r>
              <a:rPr lang="en-US"/>
              <a:t>For company and recruiting use only. Not for public distribution.</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562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72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2/28/09</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B2207C5-C5E4-48EC-A7DD-F2646449864A}" type="slidenum">
              <a:rPr lang="en-US"/>
              <a:pPr>
                <a:defRPr/>
              </a:pPr>
              <a:t>‹#›</a:t>
            </a:fld>
            <a:endParaRPr lang="en-US" dirty="0"/>
          </a:p>
        </p:txBody>
      </p:sp>
      <p:sp>
        <p:nvSpPr>
          <p:cNvPr id="6" name="Footer Placeholder 16"/>
          <p:cNvSpPr>
            <a:spLocks noGrp="1"/>
          </p:cNvSpPr>
          <p:nvPr>
            <p:ph type="ftr" sz="quarter" idx="12"/>
          </p:nvPr>
        </p:nvSpPr>
        <p:spPr/>
        <p:txBody>
          <a:bodyPr/>
          <a:lstStyle>
            <a:lvl1pPr>
              <a:defRPr/>
            </a:lvl1pPr>
          </a:lstStyle>
          <a:p>
            <a:pPr>
              <a:defRPr/>
            </a:pPr>
            <a:r>
              <a:rPr lang="en-US"/>
              <a:t>For company and recruiting use only. Not for public distribution.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4" name="Picture 11" descr="WhiteMask_title.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179388" y="6251575"/>
            <a:ext cx="8786812" cy="606425"/>
          </a:xfrm>
          <a:prstGeom prst="rect">
            <a:avLst/>
          </a:prstGeom>
          <a:solidFill>
            <a:srgbClr val="173D6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8DBBA"/>
              </a:solidFill>
              <a:ea typeface="ヒラギノ角ゴ Pro W3" pitchFamily="-111" charset="-128"/>
              <a:cs typeface="ヒラギノ角ゴ Pro W3" pitchFamily="-111" charset="-128"/>
            </a:endParaRPr>
          </a:p>
        </p:txBody>
      </p:sp>
      <p:cxnSp>
        <p:nvCxnSpPr>
          <p:cNvPr id="6" name="Straight Connector 5"/>
          <p:cNvCxnSpPr/>
          <p:nvPr userDrawn="1"/>
        </p:nvCxnSpPr>
        <p:spPr>
          <a:xfrm rot="10800000" flipH="1">
            <a:off x="179388" y="6276975"/>
            <a:ext cx="8786812" cy="1588"/>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179388" y="0"/>
            <a:ext cx="8786812" cy="357188"/>
          </a:xfrm>
          <a:prstGeom prst="rect">
            <a:avLst/>
          </a:prstGeom>
          <a:solidFill>
            <a:srgbClr val="173D6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8DBBA"/>
              </a:solidFill>
              <a:ea typeface="ヒラギノ角ゴ Pro W3" pitchFamily="-111" charset="-128"/>
              <a:cs typeface="ヒラギノ角ゴ Pro W3" pitchFamily="-111" charset="-128"/>
            </a:endParaRPr>
          </a:p>
        </p:txBody>
      </p:sp>
      <p:cxnSp>
        <p:nvCxnSpPr>
          <p:cNvPr id="8" name="Straight Connector 7"/>
          <p:cNvCxnSpPr/>
          <p:nvPr userDrawn="1"/>
        </p:nvCxnSpPr>
        <p:spPr>
          <a:xfrm rot="10800000" flipH="1">
            <a:off x="179388" y="320675"/>
            <a:ext cx="8786812" cy="1588"/>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3446463"/>
            <a:ext cx="9144000" cy="1270000"/>
          </a:xfrm>
          <a:prstGeom prst="rect">
            <a:avLst/>
          </a:prstGeom>
          <a:solidFill>
            <a:srgbClr val="60798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8DBBA"/>
              </a:solidFill>
              <a:ea typeface="ヒラギノ角ゴ Pro W3" pitchFamily="-111" charset="-128"/>
              <a:cs typeface="ヒラギノ角ゴ Pro W3" pitchFamily="-111" charset="-128"/>
            </a:endParaRPr>
          </a:p>
        </p:txBody>
      </p:sp>
      <p:pic>
        <p:nvPicPr>
          <p:cNvPr id="10" name="Picture 24" descr="OA_Logo-hailo_32.png"/>
          <p:cNvPicPr>
            <a:picLocks noChangeAspect="1"/>
          </p:cNvPicPr>
          <p:nvPr userDrawn="1"/>
        </p:nvPicPr>
        <p:blipFill>
          <a:blip r:embed="rId3"/>
          <a:srcRect/>
          <a:stretch>
            <a:fillRect/>
          </a:stretch>
        </p:blipFill>
        <p:spPr bwMode="auto">
          <a:xfrm>
            <a:off x="0" y="3268663"/>
            <a:ext cx="1625600" cy="1625600"/>
          </a:xfrm>
          <a:prstGeom prst="rect">
            <a:avLst/>
          </a:prstGeom>
          <a:noFill/>
          <a:ln w="9525">
            <a:noFill/>
            <a:miter lim="800000"/>
            <a:headEnd/>
            <a:tailEnd/>
          </a:ln>
        </p:spPr>
      </p:pic>
      <p:sp>
        <p:nvSpPr>
          <p:cNvPr id="11" name="TextBox 10"/>
          <p:cNvSpPr txBox="1"/>
          <p:nvPr userDrawn="1"/>
        </p:nvSpPr>
        <p:spPr>
          <a:xfrm>
            <a:off x="1219200" y="6356350"/>
            <a:ext cx="6705600" cy="138113"/>
          </a:xfrm>
          <a:prstGeom prst="rect">
            <a:avLst/>
          </a:prstGeom>
          <a:noFill/>
        </p:spPr>
        <p:txBody>
          <a:bodyPr lIns="0" tIns="0" rIns="0" bIns="0">
            <a:spAutoFit/>
          </a:bodyPr>
          <a:lstStyle/>
          <a:p>
            <a:pPr algn="ctr">
              <a:defRPr/>
            </a:pPr>
            <a:r>
              <a:rPr lang="en-US" sz="900" i="1" dirty="0">
                <a:solidFill>
                  <a:srgbClr val="FFFFFF"/>
                </a:solidFill>
                <a:latin typeface="Georgia" pitchFamily="-111" charset="0"/>
                <a:ea typeface="ヒラギノ角ゴ Pro W3" pitchFamily="-111" charset="-128"/>
                <a:cs typeface="ヒラギノ角ゴ Pro W3" pitchFamily="-111" charset="-128"/>
              </a:rPr>
              <a:t>Products and financial services provided by</a:t>
            </a:r>
          </a:p>
        </p:txBody>
      </p:sp>
      <p:sp>
        <p:nvSpPr>
          <p:cNvPr id="12" name="TextBox 11"/>
          <p:cNvSpPr txBox="1"/>
          <p:nvPr userDrawn="1"/>
        </p:nvSpPr>
        <p:spPr>
          <a:xfrm>
            <a:off x="1219200" y="6477000"/>
            <a:ext cx="6705600" cy="276225"/>
          </a:xfrm>
          <a:prstGeom prst="rect">
            <a:avLst/>
          </a:prstGeom>
          <a:noFill/>
        </p:spPr>
        <p:txBody>
          <a:bodyPr>
            <a:spAutoFit/>
          </a:bodyPr>
          <a:lstStyle/>
          <a:p>
            <a:pPr algn="ctr">
              <a:defRPr/>
            </a:pPr>
            <a:r>
              <a:rPr lang="en-US" sz="1200" kern="0" cap="small" dirty="0">
                <a:solidFill>
                  <a:srgbClr val="FFFFFF"/>
                </a:solidFill>
                <a:latin typeface="+mj-lt"/>
                <a:ea typeface="ヒラギノ角ゴ Pro W3" pitchFamily="-111" charset="-128"/>
                <a:cs typeface="ヒラギノ角ゴ Pro W3" pitchFamily="-111" charset="-128"/>
              </a:rPr>
              <a:t>The State Life Insurance Company  |  </a:t>
            </a:r>
            <a:r>
              <a:rPr lang="en-US" sz="900" i="1" kern="0" dirty="0">
                <a:solidFill>
                  <a:srgbClr val="FFFFFF"/>
                </a:solidFill>
                <a:latin typeface="+mj-lt"/>
                <a:ea typeface="ヒラギノ角ゴ Pro W3" pitchFamily="-111" charset="-128"/>
                <a:cs typeface="ヒラギノ角ゴ Pro W3" pitchFamily="-111" charset="-128"/>
              </a:rPr>
              <a:t>a</a:t>
            </a:r>
            <a:r>
              <a:rPr lang="en-US" sz="900" kern="0" dirty="0">
                <a:solidFill>
                  <a:srgbClr val="FFFFFF"/>
                </a:solidFill>
                <a:latin typeface="+mj-lt"/>
                <a:ea typeface="ヒラギノ角ゴ Pro W3" pitchFamily="-111" charset="-128"/>
                <a:cs typeface="ヒラギノ角ゴ Pro W3" pitchFamily="-111" charset="-128"/>
              </a:rPr>
              <a:t> </a:t>
            </a:r>
            <a:r>
              <a:rPr lang="en-US" sz="900" kern="0" cap="small" dirty="0">
                <a:solidFill>
                  <a:srgbClr val="FFFFFF"/>
                </a:solidFill>
                <a:latin typeface="+mj-lt"/>
                <a:ea typeface="ヒラギノ角ゴ Pro W3" pitchFamily="-111" charset="-128"/>
                <a:cs typeface="ヒラギノ角ゴ Pro W3" pitchFamily="-111" charset="-128"/>
              </a:rPr>
              <a:t>OneAmerica</a:t>
            </a:r>
            <a:r>
              <a:rPr lang="en-US" sz="900" kern="0" baseline="30000" dirty="0">
                <a:solidFill>
                  <a:srgbClr val="FFFFFF"/>
                </a:solidFill>
                <a:latin typeface="+mj-lt"/>
                <a:ea typeface="ヒラギノ角ゴ Pro W3" pitchFamily="-111" charset="-128"/>
                <a:cs typeface="ヒラギノ角ゴ Pro W3" pitchFamily="-111" charset="-128"/>
              </a:rPr>
              <a:t>®</a:t>
            </a:r>
            <a:r>
              <a:rPr lang="en-US" sz="900" kern="0" dirty="0">
                <a:solidFill>
                  <a:srgbClr val="FFFFFF"/>
                </a:solidFill>
                <a:latin typeface="+mj-lt"/>
                <a:ea typeface="ヒラギノ角ゴ Pro W3" pitchFamily="-111" charset="-128"/>
                <a:cs typeface="ヒラギノ角ゴ Pro W3" pitchFamily="-111" charset="-128"/>
              </a:rPr>
              <a:t> </a:t>
            </a:r>
            <a:r>
              <a:rPr lang="en-US" sz="900" i="1" kern="0" dirty="0">
                <a:solidFill>
                  <a:srgbClr val="FFFFFF"/>
                </a:solidFill>
                <a:latin typeface="+mj-lt"/>
                <a:ea typeface="ヒラギノ角ゴ Pro W3" pitchFamily="-111" charset="-128"/>
                <a:cs typeface="ヒラギノ角ゴ Pro W3" pitchFamily="-111" charset="-128"/>
              </a:rPr>
              <a:t>company</a:t>
            </a:r>
            <a:endParaRPr lang="en-US" sz="900" i="1" kern="0" baseline="30000" dirty="0">
              <a:solidFill>
                <a:srgbClr val="FFFFFF"/>
              </a:solidFill>
              <a:latin typeface="+mj-lt"/>
              <a:ea typeface="ヒラギノ角ゴ Pro W3" pitchFamily="-111" charset="-128"/>
              <a:cs typeface="ヒラギノ角ゴ Pro W3" pitchFamily="-111" charset="-128"/>
            </a:endParaRPr>
          </a:p>
        </p:txBody>
      </p:sp>
      <p:sp>
        <p:nvSpPr>
          <p:cNvPr id="13" name="TextBox 12"/>
          <p:cNvSpPr txBox="1"/>
          <p:nvPr userDrawn="1"/>
        </p:nvSpPr>
        <p:spPr>
          <a:xfrm>
            <a:off x="1219200" y="76200"/>
            <a:ext cx="6705600" cy="184150"/>
          </a:xfrm>
          <a:prstGeom prst="rect">
            <a:avLst/>
          </a:prstGeom>
          <a:noFill/>
        </p:spPr>
        <p:txBody>
          <a:bodyPr lIns="0" tIns="0" rIns="0" bIns="0" anchor="ctr">
            <a:spAutoFit/>
          </a:bodyPr>
          <a:lstStyle/>
          <a:p>
            <a:pPr algn="ctr">
              <a:defRPr/>
            </a:pPr>
            <a:r>
              <a:rPr lang="en-US" sz="1200" kern="0" cap="small" spc="200" dirty="0">
                <a:solidFill>
                  <a:srgbClr val="FFFFFF"/>
                </a:solidFill>
                <a:latin typeface="+mj-lt"/>
                <a:ea typeface="ヒラギノ角ゴ Pro W3" pitchFamily="-111" charset="-128"/>
                <a:cs typeface="ヒラギノ角ゴ Pro W3" pitchFamily="-111" charset="-128"/>
              </a:rPr>
              <a:t>State Life Care Solutions</a:t>
            </a:r>
          </a:p>
        </p:txBody>
      </p:sp>
      <p:sp>
        <p:nvSpPr>
          <p:cNvPr id="3" name="Subtitle 2"/>
          <p:cNvSpPr>
            <a:spLocks noGrp="1"/>
          </p:cNvSpPr>
          <p:nvPr>
            <p:ph type="subTitle" idx="1"/>
          </p:nvPr>
        </p:nvSpPr>
        <p:spPr>
          <a:xfrm>
            <a:off x="1625740" y="4889640"/>
            <a:ext cx="7061060" cy="885685"/>
          </a:xfrm>
        </p:spPr>
        <p:txBody>
          <a:bodyPr lIns="0" tIns="0" rIns="0" bIns="0"/>
          <a:lstStyle>
            <a:lvl1pPr marL="0" indent="0" algn="l">
              <a:buNone/>
              <a:defRPr sz="26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1447800" y="3446780"/>
            <a:ext cx="7518400" cy="1270000"/>
          </a:xfrm>
          <a:noFill/>
        </p:spPr>
        <p:txBody>
          <a:bodyPr lIns="177800" rIns="0" bIns="0"/>
          <a:lstStyle>
            <a:lvl1pPr algn="l">
              <a:defRPr sz="4000" i="1">
                <a:solidFill>
                  <a:srgbClr val="FFFFFF"/>
                </a:solidFill>
              </a:defRPr>
            </a:lvl1pPr>
          </a:lstStyle>
          <a:p>
            <a:r>
              <a:rPr lang="en-US" smtClean="0"/>
              <a:t>Click to edit Master title style</a:t>
            </a:r>
            <a:endParaRPr lang="en-US" dirty="0"/>
          </a:p>
        </p:txBody>
      </p:sp>
      <p:sp>
        <p:nvSpPr>
          <p:cNvPr id="14" name="Date Placeholder 3"/>
          <p:cNvSpPr>
            <a:spLocks noGrp="1"/>
          </p:cNvSpPr>
          <p:nvPr>
            <p:ph type="dt" sz="half" idx="10"/>
          </p:nvPr>
        </p:nvSpPr>
        <p:spPr/>
        <p:txBody>
          <a:bodyPr/>
          <a:lstStyle>
            <a:lvl1pPr>
              <a:defRPr/>
            </a:lvl1pPr>
          </a:lstStyle>
          <a:p>
            <a:pPr>
              <a:defRPr/>
            </a:pPr>
            <a:r>
              <a:rPr lang="en-US"/>
              <a:t>2/28/09</a:t>
            </a:r>
            <a:endParaRPr lang="en-US" dirty="0"/>
          </a:p>
        </p:txBody>
      </p:sp>
      <p:sp>
        <p:nvSpPr>
          <p:cNvPr id="15" name="Slide Number Placeholder 5"/>
          <p:cNvSpPr>
            <a:spLocks noGrp="1"/>
          </p:cNvSpPr>
          <p:nvPr>
            <p:ph type="sldNum" sz="quarter" idx="11"/>
          </p:nvPr>
        </p:nvSpPr>
        <p:spPr/>
        <p:txBody>
          <a:bodyPr/>
          <a:lstStyle>
            <a:lvl1pPr>
              <a:defRPr/>
            </a:lvl1pPr>
          </a:lstStyle>
          <a:p>
            <a:pPr>
              <a:defRPr/>
            </a:pPr>
            <a:fld id="{667FFBFA-2A34-4AD2-94EF-3E26D34F9E7A}" type="slidenum">
              <a:rPr lang="en-US"/>
              <a:pPr>
                <a:defRPr/>
              </a:pPr>
              <a:t>‹#›</a:t>
            </a:fld>
            <a:endParaRPr lang="en-US" dirty="0"/>
          </a:p>
        </p:txBody>
      </p:sp>
      <p:sp>
        <p:nvSpPr>
          <p:cNvPr id="16" name="Footer Placeholder 19"/>
          <p:cNvSpPr>
            <a:spLocks noGrp="1"/>
          </p:cNvSpPr>
          <p:nvPr>
            <p:ph type="ftr" sz="quarter" idx="12"/>
          </p:nvPr>
        </p:nvSpPr>
        <p:spPr/>
        <p:txBody>
          <a:bodyPr/>
          <a:lstStyle>
            <a:lvl1pPr>
              <a:defRPr/>
            </a:lvl1pPr>
          </a:lstStyle>
          <a:p>
            <a:pPr>
              <a:defRPr/>
            </a:pPr>
            <a:r>
              <a:rPr lang="en-US"/>
              <a:t>For company and recruiting use only. Not for public distribution.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2/28/09</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D5B7E49-4237-4AA6-91CF-0A77F91E8C67}" type="slidenum">
              <a:rPr lang="en-US"/>
              <a:pPr>
                <a:defRPr/>
              </a:pPr>
              <a:t>‹#›</a:t>
            </a:fld>
            <a:endParaRPr lang="en-US" dirty="0"/>
          </a:p>
        </p:txBody>
      </p:sp>
      <p:sp>
        <p:nvSpPr>
          <p:cNvPr id="6" name="Footer Placeholder 16"/>
          <p:cNvSpPr>
            <a:spLocks noGrp="1"/>
          </p:cNvSpPr>
          <p:nvPr>
            <p:ph type="ftr" sz="quarter" idx="12"/>
          </p:nvPr>
        </p:nvSpPr>
        <p:spPr/>
        <p:txBody>
          <a:bodyPr/>
          <a:lstStyle>
            <a:lvl1pPr>
              <a:defRPr/>
            </a:lvl1pPr>
          </a:lstStyle>
          <a:p>
            <a:pPr>
              <a:defRPr/>
            </a:pPr>
            <a:r>
              <a:rPr lang="en-US"/>
              <a:t>For company and recruiting use only. Not for public distribution.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2/28/09</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B246B696-7EEA-4240-A4D6-78106EF5A928}" type="slidenum">
              <a:rPr lang="en-US"/>
              <a:pPr>
                <a:defRPr/>
              </a:pPr>
              <a:t>‹#›</a:t>
            </a:fld>
            <a:endParaRPr lang="en-US" dirty="0"/>
          </a:p>
        </p:txBody>
      </p:sp>
      <p:sp>
        <p:nvSpPr>
          <p:cNvPr id="7" name="Footer Placeholder 16"/>
          <p:cNvSpPr>
            <a:spLocks noGrp="1"/>
          </p:cNvSpPr>
          <p:nvPr>
            <p:ph type="ftr" sz="quarter" idx="12"/>
          </p:nvPr>
        </p:nvSpPr>
        <p:spPr/>
        <p:txBody>
          <a:bodyPr/>
          <a:lstStyle>
            <a:lvl1pPr>
              <a:defRPr/>
            </a:lvl1pPr>
          </a:lstStyle>
          <a:p>
            <a:pPr>
              <a:defRPr/>
            </a:pPr>
            <a:r>
              <a:rPr lang="en-US"/>
              <a:t>For company and recruiting use only. Not for public distribution.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2/28/09</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6A85CFD1-AE39-475E-914E-8E7FDD18EBFA}" type="slidenum">
              <a:rPr lang="en-US"/>
              <a:pPr>
                <a:defRPr/>
              </a:pPr>
              <a:t>‹#›</a:t>
            </a:fld>
            <a:endParaRPr lang="en-US" dirty="0"/>
          </a:p>
        </p:txBody>
      </p:sp>
      <p:sp>
        <p:nvSpPr>
          <p:cNvPr id="9" name="Footer Placeholder 16"/>
          <p:cNvSpPr>
            <a:spLocks noGrp="1"/>
          </p:cNvSpPr>
          <p:nvPr>
            <p:ph type="ftr" sz="quarter" idx="12"/>
          </p:nvPr>
        </p:nvSpPr>
        <p:spPr/>
        <p:txBody>
          <a:bodyPr/>
          <a:lstStyle>
            <a:lvl1pPr>
              <a:defRPr/>
            </a:lvl1pPr>
          </a:lstStyle>
          <a:p>
            <a:pPr>
              <a:defRPr/>
            </a:pPr>
            <a:r>
              <a:rPr lang="en-US"/>
              <a:t>For company and recruiting use only. Not for public distribution.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2/28/09</a:t>
            </a: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DA7B3F65-DF9B-43AA-AA36-99CE0CEDE5C0}" type="slidenum">
              <a:rPr lang="en-US"/>
              <a:pPr>
                <a:defRPr/>
              </a:pPr>
              <a:t>‹#›</a:t>
            </a:fld>
            <a:endParaRPr lang="en-US" dirty="0"/>
          </a:p>
        </p:txBody>
      </p:sp>
      <p:sp>
        <p:nvSpPr>
          <p:cNvPr id="5" name="Footer Placeholder 16"/>
          <p:cNvSpPr>
            <a:spLocks noGrp="1"/>
          </p:cNvSpPr>
          <p:nvPr>
            <p:ph type="ftr" sz="quarter" idx="12"/>
          </p:nvPr>
        </p:nvSpPr>
        <p:spPr/>
        <p:txBody>
          <a:bodyPr/>
          <a:lstStyle>
            <a:lvl1pPr>
              <a:defRPr/>
            </a:lvl1pPr>
          </a:lstStyle>
          <a:p>
            <a:pPr>
              <a:defRPr/>
            </a:pPr>
            <a:r>
              <a:rPr lang="en-US"/>
              <a:t>For company and recruiting use only. Not for public distribution.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2/28/09</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B69DD619-CBE1-4EBC-B54F-7ED21F2B0EB2}" type="slidenum">
              <a:rPr lang="en-US"/>
              <a:pPr>
                <a:defRPr/>
              </a:pPr>
              <a:t>‹#›</a:t>
            </a:fld>
            <a:endParaRPr lang="en-US" dirty="0"/>
          </a:p>
        </p:txBody>
      </p:sp>
      <p:sp>
        <p:nvSpPr>
          <p:cNvPr id="4" name="Footer Placeholder 16"/>
          <p:cNvSpPr>
            <a:spLocks noGrp="1"/>
          </p:cNvSpPr>
          <p:nvPr>
            <p:ph type="ftr" sz="quarter" idx="12"/>
          </p:nvPr>
        </p:nvSpPr>
        <p:spPr/>
        <p:txBody>
          <a:bodyPr/>
          <a:lstStyle>
            <a:lvl1pPr>
              <a:defRPr/>
            </a:lvl1pPr>
          </a:lstStyle>
          <a:p>
            <a:pPr>
              <a:defRPr/>
            </a:pPr>
            <a:r>
              <a:rPr lang="en-US"/>
              <a:t>For company and recruiting use only. Not for public distribution.</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977900"/>
          </a:xfrm>
        </p:spPr>
        <p:txBody>
          <a:bodyPr anchor="b"/>
          <a:lstStyle>
            <a:lvl1pPr algn="l">
              <a:defRPr sz="1600" b="1" i="0">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7200"/>
            <a:ext cx="5111750"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2/28/09</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96D3455-99D5-4C74-A830-995861E4FD4A}" type="slidenum">
              <a:rPr lang="en-US"/>
              <a:pPr>
                <a:defRPr/>
              </a:pPr>
              <a:t>‹#›</a:t>
            </a:fld>
            <a:endParaRPr lang="en-US" dirty="0"/>
          </a:p>
        </p:txBody>
      </p:sp>
      <p:sp>
        <p:nvSpPr>
          <p:cNvPr id="7" name="Footer Placeholder 16"/>
          <p:cNvSpPr>
            <a:spLocks noGrp="1"/>
          </p:cNvSpPr>
          <p:nvPr>
            <p:ph type="ftr" sz="quarter" idx="12"/>
          </p:nvPr>
        </p:nvSpPr>
        <p:spPr/>
        <p:txBody>
          <a:bodyPr/>
          <a:lstStyle>
            <a:lvl1pPr>
              <a:defRPr/>
            </a:lvl1pPr>
          </a:lstStyle>
          <a:p>
            <a:pPr>
              <a:defRPr/>
            </a:pPr>
            <a:r>
              <a:rPr lang="en-US"/>
              <a:t>For company and recruiting use only. Not for public distribution.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457200" y="612775"/>
            <a:ext cx="8229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457200" y="5367338"/>
            <a:ext cx="82296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2/28/09</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0584594C-8DBF-4FD5-87F5-97DDE507B109}" type="slidenum">
              <a:rPr lang="en-US"/>
              <a:pPr>
                <a:defRPr/>
              </a:pPr>
              <a:t>‹#›</a:t>
            </a:fld>
            <a:endParaRPr lang="en-US" dirty="0"/>
          </a:p>
        </p:txBody>
      </p:sp>
      <p:sp>
        <p:nvSpPr>
          <p:cNvPr id="7" name="Footer Placeholder 16"/>
          <p:cNvSpPr>
            <a:spLocks noGrp="1"/>
          </p:cNvSpPr>
          <p:nvPr>
            <p:ph type="ftr" sz="quarter" idx="12"/>
          </p:nvPr>
        </p:nvSpPr>
        <p:spPr/>
        <p:txBody>
          <a:bodyPr/>
          <a:lstStyle>
            <a:lvl1pPr>
              <a:defRPr/>
            </a:lvl1pPr>
          </a:lstStyle>
          <a:p>
            <a:pPr>
              <a:defRPr/>
            </a:pPr>
            <a:r>
              <a:rPr lang="en-US"/>
              <a:t>For company and recruiting use only. Not for public distribution.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122" name="Picture 15" descr="WhiteMask_body.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1" name="Rectangle 10"/>
          <p:cNvSpPr/>
          <p:nvPr/>
        </p:nvSpPr>
        <p:spPr>
          <a:xfrm>
            <a:off x="179388" y="6251575"/>
            <a:ext cx="8786812" cy="606425"/>
          </a:xfrm>
          <a:prstGeom prst="rect">
            <a:avLst/>
          </a:prstGeom>
          <a:solidFill>
            <a:srgbClr val="173D6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8DBBA"/>
              </a:solidFill>
              <a:ea typeface="ヒラギノ角ゴ Pro W3" pitchFamily="-111" charset="-128"/>
              <a:cs typeface="ヒラギノ角ゴ Pro W3" pitchFamily="-111" charset="-128"/>
            </a:endParaRPr>
          </a:p>
        </p:txBody>
      </p:sp>
      <p:sp>
        <p:nvSpPr>
          <p:cNvPr id="10" name="Rectangle 9"/>
          <p:cNvSpPr/>
          <p:nvPr/>
        </p:nvSpPr>
        <p:spPr>
          <a:xfrm>
            <a:off x="179388" y="0"/>
            <a:ext cx="8786812" cy="179388"/>
          </a:xfrm>
          <a:prstGeom prst="rect">
            <a:avLst/>
          </a:prstGeom>
          <a:solidFill>
            <a:srgbClr val="173D6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8DBBA"/>
              </a:solidFill>
              <a:ea typeface="ヒラギノ角ゴ Pro W3" pitchFamily="-111" charset="-128"/>
              <a:cs typeface="ヒラギノ角ゴ Pro W3" pitchFamily="-111" charset="-128"/>
            </a:endParaRPr>
          </a:p>
        </p:txBody>
      </p:sp>
      <p:sp>
        <p:nvSpPr>
          <p:cNvPr id="5125" name="Title Placeholder 1"/>
          <p:cNvSpPr>
            <a:spLocks noGrp="1"/>
          </p:cNvSpPr>
          <p:nvPr>
            <p:ph type="title"/>
          </p:nvPr>
        </p:nvSpPr>
        <p:spPr bwMode="auto">
          <a:xfrm>
            <a:off x="457200" y="457200"/>
            <a:ext cx="82296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6" name="Text Placeholder 2"/>
          <p:cNvSpPr>
            <a:spLocks noGrp="1"/>
          </p:cNvSpPr>
          <p:nvPr>
            <p:ph type="body" idx="1"/>
          </p:nvPr>
        </p:nvSpPr>
        <p:spPr bwMode="auto">
          <a:xfrm>
            <a:off x="457200" y="16002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762000" cy="365125"/>
          </a:xfrm>
          <a:prstGeom prst="rect">
            <a:avLst/>
          </a:prstGeom>
        </p:spPr>
        <p:txBody>
          <a:bodyPr vert="horz" wrap="square" lIns="0" tIns="0" rIns="91440" bIns="0" numCol="1" anchor="b" anchorCtr="0" compatLnSpc="1">
            <a:prstTxWarp prst="textNoShape">
              <a:avLst/>
            </a:prstTxWarp>
          </a:bodyPr>
          <a:lstStyle>
            <a:lvl1pPr>
              <a:defRPr sz="900">
                <a:solidFill>
                  <a:srgbClr val="FFFFFF"/>
                </a:solidFill>
                <a:latin typeface="Georgia" pitchFamily="-111" charset="0"/>
                <a:ea typeface="ヒラギノ角ゴ Pro W3" pitchFamily="-111" charset="-128"/>
                <a:cs typeface="ヒラギノ角ゴ Pro W3" pitchFamily="-111" charset="-128"/>
              </a:defRPr>
            </a:lvl1pPr>
          </a:lstStyle>
          <a:p>
            <a:pPr>
              <a:defRPr/>
            </a:pPr>
            <a:r>
              <a:rPr lang="en-US"/>
              <a:t>2/28/09</a:t>
            </a:r>
            <a:endParaRPr lang="en-US" dirty="0"/>
          </a:p>
        </p:txBody>
      </p:sp>
      <p:sp>
        <p:nvSpPr>
          <p:cNvPr id="6" name="Slide Number Placeholder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900">
                <a:solidFill>
                  <a:srgbClr val="FFFFFF"/>
                </a:solidFill>
                <a:latin typeface="+mj-lt"/>
                <a:ea typeface="ヒラギノ角ゴ Pro W3" pitchFamily="-111" charset="-128"/>
                <a:cs typeface="ヒラギノ角ゴ Pro W3" pitchFamily="-111" charset="-128"/>
              </a:defRPr>
            </a:lvl1pPr>
          </a:lstStyle>
          <a:p>
            <a:pPr>
              <a:defRPr/>
            </a:pPr>
            <a:fld id="{9A77A98E-98E6-45A7-B987-C06F9A765154}" type="slidenum">
              <a:rPr lang="en-US"/>
              <a:pPr>
                <a:defRPr/>
              </a:pPr>
              <a:t>‹#›</a:t>
            </a:fld>
            <a:endParaRPr lang="en-US" dirty="0"/>
          </a:p>
        </p:txBody>
      </p:sp>
      <p:cxnSp>
        <p:nvCxnSpPr>
          <p:cNvPr id="13" name="Straight Connector 12"/>
          <p:cNvCxnSpPr/>
          <p:nvPr/>
        </p:nvCxnSpPr>
        <p:spPr>
          <a:xfrm rot="10800000" flipH="1">
            <a:off x="179388" y="142875"/>
            <a:ext cx="8786812" cy="1588"/>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flipH="1">
            <a:off x="179388" y="6276975"/>
            <a:ext cx="8786812" cy="1588"/>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16"/>
          <p:cNvSpPr>
            <a:spLocks noGrp="1"/>
          </p:cNvSpPr>
          <p:nvPr>
            <p:ph type="ftr" sz="quarter" idx="3"/>
          </p:nvPr>
        </p:nvSpPr>
        <p:spPr>
          <a:xfrm>
            <a:off x="457200" y="5775325"/>
            <a:ext cx="8229600" cy="244475"/>
          </a:xfrm>
          <a:prstGeom prst="rect">
            <a:avLst/>
          </a:prstGeom>
        </p:spPr>
        <p:txBody>
          <a:bodyPr vert="horz" wrap="square" lIns="0" tIns="45720" rIns="91440" bIns="0" numCol="1" anchor="b" anchorCtr="0" compatLnSpc="1">
            <a:prstTxWarp prst="textNoShape">
              <a:avLst/>
            </a:prstTxWarp>
          </a:bodyPr>
          <a:lstStyle>
            <a:lvl1pPr>
              <a:defRPr sz="900" b="1">
                <a:latin typeface="Arial" pitchFamily="-111" charset="0"/>
                <a:ea typeface="ヒラギノ角ゴ Pro W3" pitchFamily="-111" charset="-128"/>
                <a:cs typeface="ヒラギノ角ゴ Pro W3" pitchFamily="-111" charset="-128"/>
              </a:defRPr>
            </a:lvl1pPr>
          </a:lstStyle>
          <a:p>
            <a:pPr>
              <a:defRPr/>
            </a:pPr>
            <a:r>
              <a:rPr lang="en-US"/>
              <a:t>For company and recruiting use only. Not for public distribution.</a:t>
            </a:r>
            <a:endParaRPr lang="en-US" dirty="0"/>
          </a:p>
        </p:txBody>
      </p:sp>
      <p:sp>
        <p:nvSpPr>
          <p:cNvPr id="15" name="TextBox 14"/>
          <p:cNvSpPr txBox="1"/>
          <p:nvPr/>
        </p:nvSpPr>
        <p:spPr>
          <a:xfrm>
            <a:off x="1219200" y="6356350"/>
            <a:ext cx="6705600" cy="138113"/>
          </a:xfrm>
          <a:prstGeom prst="rect">
            <a:avLst/>
          </a:prstGeom>
          <a:noFill/>
        </p:spPr>
        <p:txBody>
          <a:bodyPr lIns="0" tIns="0" rIns="0" bIns="0">
            <a:spAutoFit/>
          </a:bodyPr>
          <a:lstStyle/>
          <a:p>
            <a:pPr algn="ctr">
              <a:defRPr/>
            </a:pPr>
            <a:r>
              <a:rPr lang="en-US" sz="900" i="1" dirty="0">
                <a:solidFill>
                  <a:srgbClr val="FFFFFF"/>
                </a:solidFill>
                <a:latin typeface="Georgia" pitchFamily="-111" charset="0"/>
                <a:ea typeface="ヒラギノ角ゴ Pro W3" pitchFamily="-111" charset="-128"/>
                <a:cs typeface="ヒラギノ角ゴ Pro W3" pitchFamily="-111" charset="-128"/>
              </a:rPr>
              <a:t>Products and financial services provided by</a:t>
            </a:r>
          </a:p>
        </p:txBody>
      </p:sp>
      <p:sp>
        <p:nvSpPr>
          <p:cNvPr id="20" name="TextBox 19"/>
          <p:cNvSpPr txBox="1"/>
          <p:nvPr/>
        </p:nvSpPr>
        <p:spPr>
          <a:xfrm>
            <a:off x="1219200" y="6477000"/>
            <a:ext cx="6705600" cy="276225"/>
          </a:xfrm>
          <a:prstGeom prst="rect">
            <a:avLst/>
          </a:prstGeom>
          <a:noFill/>
        </p:spPr>
        <p:txBody>
          <a:bodyPr>
            <a:spAutoFit/>
          </a:bodyPr>
          <a:lstStyle/>
          <a:p>
            <a:pPr algn="ctr">
              <a:defRPr/>
            </a:pPr>
            <a:r>
              <a:rPr lang="en-US" sz="1200" kern="0" cap="small" dirty="0">
                <a:solidFill>
                  <a:srgbClr val="FFFFFF"/>
                </a:solidFill>
                <a:latin typeface="+mj-lt"/>
                <a:ea typeface="ヒラギノ角ゴ Pro W3" pitchFamily="-111" charset="-128"/>
                <a:cs typeface="ヒラギノ角ゴ Pro W3" pitchFamily="-111" charset="-128"/>
              </a:rPr>
              <a:t>The State Life Insurance Company  |  </a:t>
            </a:r>
            <a:r>
              <a:rPr lang="en-US" sz="900" i="1" kern="0" dirty="0">
                <a:solidFill>
                  <a:srgbClr val="FFFFFF"/>
                </a:solidFill>
                <a:latin typeface="+mj-lt"/>
                <a:ea typeface="ヒラギノ角ゴ Pro W3" pitchFamily="-111" charset="-128"/>
                <a:cs typeface="ヒラギノ角ゴ Pro W3" pitchFamily="-111" charset="-128"/>
              </a:rPr>
              <a:t>a</a:t>
            </a:r>
            <a:r>
              <a:rPr lang="en-US" sz="900" kern="0" dirty="0">
                <a:solidFill>
                  <a:srgbClr val="FFFFFF"/>
                </a:solidFill>
                <a:latin typeface="+mj-lt"/>
                <a:ea typeface="ヒラギノ角ゴ Pro W3" pitchFamily="-111" charset="-128"/>
                <a:cs typeface="ヒラギノ角ゴ Pro W3" pitchFamily="-111" charset="-128"/>
              </a:rPr>
              <a:t> </a:t>
            </a:r>
            <a:r>
              <a:rPr lang="en-US" sz="900" kern="0" cap="small" dirty="0">
                <a:solidFill>
                  <a:srgbClr val="FFFFFF"/>
                </a:solidFill>
                <a:latin typeface="+mj-lt"/>
                <a:ea typeface="ヒラギノ角ゴ Pro W3" pitchFamily="-111" charset="-128"/>
                <a:cs typeface="ヒラギノ角ゴ Pro W3" pitchFamily="-111" charset="-128"/>
              </a:rPr>
              <a:t>OneAmerica</a:t>
            </a:r>
            <a:r>
              <a:rPr lang="en-US" sz="900" kern="0" baseline="30000" dirty="0">
                <a:solidFill>
                  <a:srgbClr val="FFFFFF"/>
                </a:solidFill>
                <a:latin typeface="+mj-lt"/>
                <a:ea typeface="ヒラギノ角ゴ Pro W3" pitchFamily="-111" charset="-128"/>
                <a:cs typeface="ヒラギノ角ゴ Pro W3" pitchFamily="-111" charset="-128"/>
              </a:rPr>
              <a:t>®</a:t>
            </a:r>
            <a:r>
              <a:rPr lang="en-US" sz="900" kern="0" dirty="0">
                <a:solidFill>
                  <a:srgbClr val="FFFFFF"/>
                </a:solidFill>
                <a:latin typeface="+mj-lt"/>
                <a:ea typeface="ヒラギノ角ゴ Pro W3" pitchFamily="-111" charset="-128"/>
                <a:cs typeface="ヒラギノ角ゴ Pro W3" pitchFamily="-111" charset="-128"/>
              </a:rPr>
              <a:t> </a:t>
            </a:r>
            <a:r>
              <a:rPr lang="en-US" sz="900" i="1" kern="0" dirty="0">
                <a:solidFill>
                  <a:srgbClr val="FFFFFF"/>
                </a:solidFill>
                <a:latin typeface="+mj-lt"/>
                <a:ea typeface="ヒラギノ角ゴ Pro W3" pitchFamily="-111" charset="-128"/>
                <a:cs typeface="ヒラギノ角ゴ Pro W3" pitchFamily="-111" charset="-128"/>
              </a:rPr>
              <a:t>company</a:t>
            </a:r>
            <a:endParaRPr lang="en-US" sz="900" i="1" kern="0" baseline="30000" dirty="0">
              <a:solidFill>
                <a:srgbClr val="FFFFFF"/>
              </a:solidFill>
              <a:latin typeface="+mj-lt"/>
              <a:ea typeface="ヒラギノ角ゴ Pro W3" pitchFamily="-111" charset="-128"/>
              <a:cs typeface="ヒラギノ角ゴ Pro W3" pitchFamily="-111" charset="-128"/>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p:txStyles>
    <p:titleStyle>
      <a:lvl1pPr algn="ctr" defTabSz="457200" rtl="0" eaLnBrk="0" fontAlgn="base" hangingPunct="0">
        <a:spcBef>
          <a:spcPct val="0"/>
        </a:spcBef>
        <a:spcAft>
          <a:spcPct val="0"/>
        </a:spcAft>
        <a:defRPr sz="4400" i="1" kern="1200">
          <a:solidFill>
            <a:schemeClr val="tx1"/>
          </a:solidFill>
          <a:latin typeface="+mj-lt"/>
          <a:ea typeface="ヒラギノ角ゴ Pro W3" pitchFamily="-65" charset="-128"/>
          <a:cs typeface="ヒラギノ角ゴ Pro W3" pitchFamily="-65" charset="-128"/>
        </a:defRPr>
      </a:lvl1pPr>
      <a:lvl2pPr algn="ctr" defTabSz="457200" rtl="0" eaLnBrk="0" fontAlgn="base" hangingPunct="0">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2pPr>
      <a:lvl3pPr algn="ctr" defTabSz="457200" rtl="0" eaLnBrk="0" fontAlgn="base" hangingPunct="0">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3pPr>
      <a:lvl4pPr algn="ctr" defTabSz="457200" rtl="0" eaLnBrk="0" fontAlgn="base" hangingPunct="0">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4pPr>
      <a:lvl5pPr algn="ctr" defTabSz="457200" rtl="0" eaLnBrk="0" fontAlgn="base" hangingPunct="0">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5pPr>
      <a:lvl6pPr marL="4572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6pPr>
      <a:lvl7pPr marL="9144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7pPr>
      <a:lvl8pPr marL="13716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8pPr>
      <a:lvl9pPr marL="18288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pitchFamily="-65"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65"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65"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65"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oleObject" Target="../embeddings/Microsoft_Office_Excel_Chart4.xls"/></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Microsoft_Office_Excel_Chart2.xls"/></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oleObject" Target="../embeddings/Microsoft_Office_Excel_Chart3.xls"/></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457200" y="3810000"/>
            <a:ext cx="8229600" cy="1133475"/>
          </a:xfrm>
        </p:spPr>
        <p:txBody>
          <a:bodyPr/>
          <a:lstStyle/>
          <a:p>
            <a:pPr eaLnBrk="1" hangingPunct="1">
              <a:defRPr/>
            </a:pPr>
            <a:r>
              <a:rPr lang="en-US" dirty="0" smtClean="0"/>
              <a:t>Asset-Based</a:t>
            </a:r>
            <a:br>
              <a:rPr lang="en-US" dirty="0" smtClean="0"/>
            </a:br>
            <a:r>
              <a:rPr lang="en-US" dirty="0" smtClean="0"/>
              <a:t> Long-Term Care Training</a:t>
            </a:r>
            <a:endParaRPr lang="en-US" dirty="0"/>
          </a:p>
        </p:txBody>
      </p:sp>
      <p:sp>
        <p:nvSpPr>
          <p:cNvPr id="28" name="Text Placeholder 27"/>
          <p:cNvSpPr>
            <a:spLocks noGrp="1"/>
          </p:cNvSpPr>
          <p:nvPr>
            <p:ph type="body" idx="1"/>
          </p:nvPr>
        </p:nvSpPr>
        <p:spPr/>
        <p:txBody>
          <a:bodyPr/>
          <a:lstStyle/>
          <a:p>
            <a:pPr eaLnBrk="1" hangingPunct="1">
              <a:buFont typeface="Arial" pitchFamily="-111" charset="0"/>
              <a:buNone/>
              <a:defRPr/>
            </a:pPr>
            <a:r>
              <a:rPr lang="en-US" dirty="0" smtClean="0"/>
              <a:t>Webinar</a:t>
            </a:r>
            <a:endParaRPr lang="en-US" dirty="0"/>
          </a:p>
        </p:txBody>
      </p:sp>
      <p:sp>
        <p:nvSpPr>
          <p:cNvPr id="8196" name="Date Placeholder 3"/>
          <p:cNvSpPr>
            <a:spLocks noGrp="1"/>
          </p:cNvSpPr>
          <p:nvPr>
            <p:ph type="dt" sz="quarter" idx="10"/>
          </p:nvPr>
        </p:nvSpPr>
        <p:spPr bwMode="auto">
          <a:noFill/>
          <a:ln>
            <a:miter lim="800000"/>
            <a:headEnd/>
            <a:tailEnd/>
          </a:ln>
        </p:spPr>
        <p:txBody>
          <a:bodyPr/>
          <a:lstStyle/>
          <a:p>
            <a:r>
              <a:rPr lang="en-US" smtClean="0">
                <a:latin typeface="Georgia" pitchFamily="18" charset="0"/>
                <a:ea typeface="ヒラギノ角ゴ Pro W3"/>
                <a:cs typeface="ヒラギノ角ゴ Pro W3"/>
              </a:rPr>
              <a:t>7/15/11</a:t>
            </a:r>
          </a:p>
        </p:txBody>
      </p:sp>
      <p:sp>
        <p:nvSpPr>
          <p:cNvPr id="15365" name="Slide Number Placeholder 4"/>
          <p:cNvSpPr>
            <a:spLocks noGrp="1"/>
          </p:cNvSpPr>
          <p:nvPr>
            <p:ph type="sldNum" sz="quarter" idx="11"/>
          </p:nvPr>
        </p:nvSpPr>
        <p:spPr/>
        <p:txBody>
          <a:bodyPr/>
          <a:lstStyle/>
          <a:p>
            <a:pPr>
              <a:defRPr/>
            </a:pPr>
            <a:fld id="{5BA21D11-5899-44CF-968F-AF57FE76B66B}" type="slidenum">
              <a:rPr lang="en-US" smtClean="0"/>
              <a:pPr>
                <a:defRPr/>
              </a:pPr>
              <a:t>1</a:t>
            </a:fld>
            <a:endParaRPr lang="en-US" dirty="0" smtClean="0"/>
          </a:p>
        </p:txBody>
      </p:sp>
      <p:sp>
        <p:nvSpPr>
          <p:cNvPr id="8198" name="Footer Placeholder 5"/>
          <p:cNvSpPr>
            <a:spLocks noGrp="1"/>
          </p:cNvSpPr>
          <p:nvPr>
            <p:ph type="ftr" sz="quarter" idx="12"/>
          </p:nvPr>
        </p:nvSpPr>
        <p:spPr bwMode="auto">
          <a:noFill/>
          <a:ln>
            <a:miter lim="800000"/>
            <a:headEnd/>
            <a:tailEnd/>
          </a:ln>
        </p:spPr>
        <p:txBody>
          <a:bodyPr/>
          <a:lstStyle/>
          <a:p>
            <a:r>
              <a:rPr lang="en-US" smtClean="0">
                <a:latin typeface="Arial" pitchFamily="34" charset="0"/>
                <a:ea typeface="ヒラギノ角ゴ Pro W3"/>
                <a:cs typeface="ヒラギノ角ゴ Pro W3"/>
              </a:rPr>
              <a:t>For company and recruiting use only. Not for public distribution.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ea typeface="ヒラギノ角ゴ Pro W3"/>
                <a:cs typeface="ヒラギノ角ゴ Pro W3"/>
              </a:rPr>
              <a:t>Qualified Money</a:t>
            </a:r>
          </a:p>
        </p:txBody>
      </p:sp>
      <p:sp>
        <p:nvSpPr>
          <p:cNvPr id="4" name="Slide Number Placeholder 3"/>
          <p:cNvSpPr>
            <a:spLocks noGrp="1"/>
          </p:cNvSpPr>
          <p:nvPr>
            <p:ph type="sldNum" sz="quarter" idx="11"/>
          </p:nvPr>
        </p:nvSpPr>
        <p:spPr/>
        <p:txBody>
          <a:bodyPr/>
          <a:lstStyle/>
          <a:p>
            <a:pPr>
              <a:defRPr/>
            </a:pPr>
            <a:fld id="{816C361E-7D05-46F8-B65B-0C7AA8003B48}" type="slidenum">
              <a:rPr lang="en-US" smtClean="0"/>
              <a:pPr>
                <a:defRPr/>
              </a:pPr>
              <a:t>10</a:t>
            </a:fld>
            <a:endParaRPr lang="en-US" dirty="0"/>
          </a:p>
        </p:txBody>
      </p:sp>
      <p:pic>
        <p:nvPicPr>
          <p:cNvPr id="14340" name="Picture 2"/>
          <p:cNvPicPr>
            <a:picLocks noGrp="1" noChangeAspect="1" noChangeArrowheads="1"/>
          </p:cNvPicPr>
          <p:nvPr>
            <p:ph idx="1"/>
          </p:nvPr>
        </p:nvPicPr>
        <p:blipFill>
          <a:blip r:embed="rId3"/>
          <a:srcRect/>
          <a:stretch>
            <a:fillRect/>
          </a:stretch>
        </p:blipFill>
        <p:spPr>
          <a:xfrm>
            <a:off x="1152525" y="1600200"/>
            <a:ext cx="6838950" cy="4419600"/>
          </a:xfrm>
        </p:spPr>
      </p:pic>
      <p:sp>
        <p:nvSpPr>
          <p:cNvPr id="14341" name="Text Box 4"/>
          <p:cNvSpPr txBox="1">
            <a:spLocks noChangeArrowheads="1"/>
          </p:cNvSpPr>
          <p:nvPr/>
        </p:nvSpPr>
        <p:spPr bwMode="auto">
          <a:xfrm>
            <a:off x="-152400" y="152400"/>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
        <p:nvSpPr>
          <p:cNvPr id="14342" name="Text Box 21"/>
          <p:cNvSpPr txBox="1">
            <a:spLocks noChangeArrowheads="1"/>
          </p:cNvSpPr>
          <p:nvPr/>
        </p:nvSpPr>
        <p:spPr bwMode="auto">
          <a:xfrm>
            <a:off x="114300" y="5995988"/>
            <a:ext cx="8724900" cy="338137"/>
          </a:xfrm>
          <a:prstGeom prst="rect">
            <a:avLst/>
          </a:prstGeom>
          <a:noFill/>
          <a:ln w="9525">
            <a:noFill/>
            <a:miter lim="800000"/>
            <a:headEnd/>
            <a:tailEnd/>
          </a:ln>
        </p:spPr>
        <p:txBody>
          <a:bodyPr>
            <a:spAutoFit/>
          </a:bodyPr>
          <a:lstStyle/>
          <a:p>
            <a:pPr>
              <a:spcBef>
                <a:spcPct val="50000"/>
              </a:spcBef>
            </a:pPr>
            <a:r>
              <a:rPr lang="en-US" sz="1600" b="1"/>
              <a:t>Numeric examples are hypothetical and were used for educational purposes only.</a:t>
            </a:r>
          </a:p>
        </p:txBody>
      </p:sp>
      <p:sp>
        <p:nvSpPr>
          <p:cNvPr id="14343" name="TextBox 8"/>
          <p:cNvSpPr txBox="1">
            <a:spLocks noChangeArrowheads="1"/>
          </p:cNvSpPr>
          <p:nvPr/>
        </p:nvSpPr>
        <p:spPr bwMode="auto">
          <a:xfrm>
            <a:off x="6705600" y="4648200"/>
            <a:ext cx="1219200" cy="1200150"/>
          </a:xfrm>
          <a:prstGeom prst="rect">
            <a:avLst/>
          </a:prstGeom>
          <a:noFill/>
          <a:ln w="9525">
            <a:noFill/>
            <a:miter lim="800000"/>
            <a:headEnd/>
            <a:tailEnd/>
          </a:ln>
        </p:spPr>
        <p:txBody>
          <a:bodyPr>
            <a:spAutoFit/>
          </a:bodyPr>
          <a:lstStyle/>
          <a:p>
            <a:r>
              <a:rPr lang="en-US" sz="1200"/>
              <a:t>Note: please review form number I-8566 in its entirety for complete details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ea typeface="ヒラギノ角ゴ Pro W3"/>
                <a:cs typeface="ヒラギノ角ゴ Pro W3"/>
              </a:rPr>
              <a:t>Qualified Money</a:t>
            </a:r>
          </a:p>
        </p:txBody>
      </p:sp>
      <p:sp>
        <p:nvSpPr>
          <p:cNvPr id="4" name="Slide Number Placeholder 3"/>
          <p:cNvSpPr>
            <a:spLocks noGrp="1"/>
          </p:cNvSpPr>
          <p:nvPr>
            <p:ph type="sldNum" sz="quarter" idx="11"/>
          </p:nvPr>
        </p:nvSpPr>
        <p:spPr/>
        <p:txBody>
          <a:bodyPr/>
          <a:lstStyle/>
          <a:p>
            <a:pPr>
              <a:defRPr/>
            </a:pPr>
            <a:fld id="{F5C6A852-782E-431A-83CC-12F06E0CD8D1}" type="slidenum">
              <a:rPr lang="en-US" smtClean="0"/>
              <a:pPr>
                <a:defRPr/>
              </a:pPr>
              <a:t>11</a:t>
            </a:fld>
            <a:endParaRPr lang="en-US" dirty="0"/>
          </a:p>
        </p:txBody>
      </p:sp>
      <p:pic>
        <p:nvPicPr>
          <p:cNvPr id="15364" name="Picture 2"/>
          <p:cNvPicPr>
            <a:picLocks noGrp="1" noChangeAspect="1" noChangeArrowheads="1"/>
          </p:cNvPicPr>
          <p:nvPr>
            <p:ph idx="1"/>
          </p:nvPr>
        </p:nvPicPr>
        <p:blipFill>
          <a:blip r:embed="rId3"/>
          <a:srcRect/>
          <a:stretch>
            <a:fillRect/>
          </a:stretch>
        </p:blipFill>
        <p:spPr>
          <a:xfrm>
            <a:off x="1152525" y="1600200"/>
            <a:ext cx="6838950" cy="4419600"/>
          </a:xfrm>
        </p:spPr>
      </p:pic>
      <p:sp>
        <p:nvSpPr>
          <p:cNvPr id="15365" name="Text Box 4"/>
          <p:cNvSpPr txBox="1">
            <a:spLocks noChangeArrowheads="1"/>
          </p:cNvSpPr>
          <p:nvPr/>
        </p:nvSpPr>
        <p:spPr bwMode="auto">
          <a:xfrm>
            <a:off x="-152400" y="152400"/>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
        <p:nvSpPr>
          <p:cNvPr id="15366" name="Text Box 21"/>
          <p:cNvSpPr txBox="1">
            <a:spLocks noChangeArrowheads="1"/>
          </p:cNvSpPr>
          <p:nvPr/>
        </p:nvSpPr>
        <p:spPr bwMode="auto">
          <a:xfrm>
            <a:off x="114300" y="5995988"/>
            <a:ext cx="8724900" cy="338137"/>
          </a:xfrm>
          <a:prstGeom prst="rect">
            <a:avLst/>
          </a:prstGeom>
          <a:noFill/>
          <a:ln w="9525">
            <a:noFill/>
            <a:miter lim="800000"/>
            <a:headEnd/>
            <a:tailEnd/>
          </a:ln>
        </p:spPr>
        <p:txBody>
          <a:bodyPr>
            <a:spAutoFit/>
          </a:bodyPr>
          <a:lstStyle/>
          <a:p>
            <a:pPr>
              <a:spcBef>
                <a:spcPct val="50000"/>
              </a:spcBef>
            </a:pPr>
            <a:r>
              <a:rPr lang="en-US" sz="1600" b="1"/>
              <a:t>Numeric examples are hypothetical and were used for educational purposes only.</a:t>
            </a:r>
          </a:p>
        </p:txBody>
      </p:sp>
      <p:sp>
        <p:nvSpPr>
          <p:cNvPr id="15367" name="TextBox 8"/>
          <p:cNvSpPr txBox="1">
            <a:spLocks noChangeArrowheads="1"/>
          </p:cNvSpPr>
          <p:nvPr/>
        </p:nvSpPr>
        <p:spPr bwMode="auto">
          <a:xfrm>
            <a:off x="6705600" y="4648200"/>
            <a:ext cx="1219200" cy="1200150"/>
          </a:xfrm>
          <a:prstGeom prst="rect">
            <a:avLst/>
          </a:prstGeom>
          <a:noFill/>
          <a:ln w="9525">
            <a:noFill/>
            <a:miter lim="800000"/>
            <a:headEnd/>
            <a:tailEnd/>
          </a:ln>
        </p:spPr>
        <p:txBody>
          <a:bodyPr>
            <a:spAutoFit/>
          </a:bodyPr>
          <a:lstStyle/>
          <a:p>
            <a:r>
              <a:rPr lang="en-US" sz="1200"/>
              <a:t>Note: please review form number I-8566 in its entirety for complete details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ea typeface="ヒラギノ角ゴ Pro W3"/>
                <a:cs typeface="ヒラギノ角ゴ Pro W3"/>
              </a:rPr>
              <a:t>Qualified Money</a:t>
            </a:r>
          </a:p>
        </p:txBody>
      </p:sp>
      <p:sp>
        <p:nvSpPr>
          <p:cNvPr id="4" name="Slide Number Placeholder 3"/>
          <p:cNvSpPr>
            <a:spLocks noGrp="1"/>
          </p:cNvSpPr>
          <p:nvPr>
            <p:ph type="sldNum" sz="quarter" idx="11"/>
          </p:nvPr>
        </p:nvSpPr>
        <p:spPr/>
        <p:txBody>
          <a:bodyPr/>
          <a:lstStyle/>
          <a:p>
            <a:pPr>
              <a:defRPr/>
            </a:pPr>
            <a:fld id="{D4B1D3BA-67C9-460C-94EB-B5C5B10DA6EC}" type="slidenum">
              <a:rPr lang="en-US" smtClean="0"/>
              <a:pPr>
                <a:defRPr/>
              </a:pPr>
              <a:t>12</a:t>
            </a:fld>
            <a:endParaRPr lang="en-US" dirty="0"/>
          </a:p>
        </p:txBody>
      </p:sp>
      <p:pic>
        <p:nvPicPr>
          <p:cNvPr id="16388" name="Picture 2"/>
          <p:cNvPicPr>
            <a:picLocks noGrp="1" noChangeAspect="1" noChangeArrowheads="1"/>
          </p:cNvPicPr>
          <p:nvPr>
            <p:ph idx="1"/>
          </p:nvPr>
        </p:nvPicPr>
        <p:blipFill>
          <a:blip r:embed="rId3"/>
          <a:srcRect/>
          <a:stretch>
            <a:fillRect/>
          </a:stretch>
        </p:blipFill>
        <p:spPr>
          <a:xfrm>
            <a:off x="1152525" y="1600200"/>
            <a:ext cx="6838950" cy="4419600"/>
          </a:xfrm>
        </p:spPr>
      </p:pic>
      <p:sp>
        <p:nvSpPr>
          <p:cNvPr id="16389" name="Text Box 4"/>
          <p:cNvSpPr txBox="1">
            <a:spLocks noChangeArrowheads="1"/>
          </p:cNvSpPr>
          <p:nvPr/>
        </p:nvSpPr>
        <p:spPr bwMode="auto">
          <a:xfrm>
            <a:off x="-152400" y="152400"/>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
        <p:nvSpPr>
          <p:cNvPr id="16390" name="Text Box 21"/>
          <p:cNvSpPr txBox="1">
            <a:spLocks noChangeArrowheads="1"/>
          </p:cNvSpPr>
          <p:nvPr/>
        </p:nvSpPr>
        <p:spPr bwMode="auto">
          <a:xfrm>
            <a:off x="114300" y="5995988"/>
            <a:ext cx="8724900" cy="338137"/>
          </a:xfrm>
          <a:prstGeom prst="rect">
            <a:avLst/>
          </a:prstGeom>
          <a:noFill/>
          <a:ln w="9525">
            <a:noFill/>
            <a:miter lim="800000"/>
            <a:headEnd/>
            <a:tailEnd/>
          </a:ln>
        </p:spPr>
        <p:txBody>
          <a:bodyPr>
            <a:spAutoFit/>
          </a:bodyPr>
          <a:lstStyle/>
          <a:p>
            <a:pPr>
              <a:spcBef>
                <a:spcPct val="50000"/>
              </a:spcBef>
            </a:pPr>
            <a:r>
              <a:rPr lang="en-US" sz="1600" b="1"/>
              <a:t>Numeric examples are hypothetical and were used for educational purposes only.</a:t>
            </a:r>
          </a:p>
        </p:txBody>
      </p:sp>
      <p:sp>
        <p:nvSpPr>
          <p:cNvPr id="16391" name="TextBox 8"/>
          <p:cNvSpPr txBox="1">
            <a:spLocks noChangeArrowheads="1"/>
          </p:cNvSpPr>
          <p:nvPr/>
        </p:nvSpPr>
        <p:spPr bwMode="auto">
          <a:xfrm>
            <a:off x="6705600" y="4648200"/>
            <a:ext cx="1219200" cy="1200150"/>
          </a:xfrm>
          <a:prstGeom prst="rect">
            <a:avLst/>
          </a:prstGeom>
          <a:noFill/>
          <a:ln w="9525">
            <a:noFill/>
            <a:miter lim="800000"/>
            <a:headEnd/>
            <a:tailEnd/>
          </a:ln>
        </p:spPr>
        <p:txBody>
          <a:bodyPr>
            <a:spAutoFit/>
          </a:bodyPr>
          <a:lstStyle/>
          <a:p>
            <a:r>
              <a:rPr lang="en-US" sz="1200"/>
              <a:t>Note: please review form number I-8566 in its entirety for complete details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ea typeface="ヒラギノ角ゴ Pro W3"/>
                <a:cs typeface="ヒラギノ角ゴ Pro W3"/>
              </a:rPr>
              <a:t>Annuity Statistics</a:t>
            </a:r>
          </a:p>
        </p:txBody>
      </p:sp>
      <p:sp>
        <p:nvSpPr>
          <p:cNvPr id="17411" name="Content Placeholder 2"/>
          <p:cNvSpPr>
            <a:spLocks noGrp="1"/>
          </p:cNvSpPr>
          <p:nvPr>
            <p:ph idx="1"/>
          </p:nvPr>
        </p:nvSpPr>
        <p:spPr/>
        <p:txBody>
          <a:bodyPr/>
          <a:lstStyle/>
          <a:p>
            <a:pPr eaLnBrk="1" hangingPunct="1"/>
            <a:r>
              <a:rPr lang="en-US" smtClean="0">
                <a:ea typeface="ヒラギノ角ゴ Pro W3"/>
                <a:cs typeface="ヒラギノ角ゴ Pro W3"/>
              </a:rPr>
              <a:t>1.57 Trillion = total deferred annuity assets </a:t>
            </a:r>
          </a:p>
          <a:p>
            <a:pPr eaLnBrk="1" hangingPunct="1">
              <a:buFontTx/>
              <a:buNone/>
            </a:pPr>
            <a:r>
              <a:rPr lang="en-US" sz="1200" smtClean="0">
                <a:ea typeface="ヒラギノ角ゴ Pro W3"/>
                <a:cs typeface="ヒラギノ角ゴ Pro W3"/>
              </a:rPr>
              <a:t>LIMRA, The 2008 Individual Annuity Market</a:t>
            </a:r>
          </a:p>
          <a:p>
            <a:pPr eaLnBrk="1" hangingPunct="1"/>
            <a:endParaRPr lang="en-US" sz="1000" smtClean="0">
              <a:ea typeface="ヒラギノ角ゴ Pro W3"/>
              <a:cs typeface="ヒラギノ角ゴ Pro W3"/>
            </a:endParaRPr>
          </a:p>
          <a:p>
            <a:pPr eaLnBrk="1" hangingPunct="1"/>
            <a:r>
              <a:rPr lang="en-US" smtClean="0">
                <a:ea typeface="ヒラギノ角ゴ Pro W3"/>
                <a:cs typeface="ヒラギノ角ゴ Pro W3"/>
              </a:rPr>
              <a:t>141 billion = 2008 non-qualified deferred annuity sales</a:t>
            </a:r>
          </a:p>
          <a:p>
            <a:pPr eaLnBrk="1" hangingPunct="1">
              <a:buFontTx/>
              <a:buNone/>
            </a:pPr>
            <a:r>
              <a:rPr lang="en-US" sz="1200" smtClean="0">
                <a:ea typeface="ヒラギノ角ゴ Pro W3"/>
                <a:cs typeface="ヒラギノ角ゴ Pro W3"/>
              </a:rPr>
              <a:t>LIMRA, The 2008 Individual Annuity Market</a:t>
            </a:r>
          </a:p>
          <a:p>
            <a:pPr eaLnBrk="1" hangingPunct="1"/>
            <a:endParaRPr lang="en-US" sz="1000" smtClean="0">
              <a:ea typeface="ヒラギノ角ゴ Pro W3"/>
              <a:cs typeface="ヒラギノ角ゴ Pro W3"/>
            </a:endParaRPr>
          </a:p>
          <a:p>
            <a:pPr eaLnBrk="1" hangingPunct="1"/>
            <a:r>
              <a:rPr lang="en-US" smtClean="0">
                <a:ea typeface="ヒラギノ角ゴ Pro W3"/>
                <a:cs typeface="ヒラギノ角ゴ Pro W3"/>
              </a:rPr>
              <a:t>Non-qualified  annuity average purchase age – 66</a:t>
            </a:r>
          </a:p>
          <a:p>
            <a:pPr eaLnBrk="1" hangingPunct="1">
              <a:buFontTx/>
              <a:buNone/>
            </a:pPr>
            <a:r>
              <a:rPr lang="en-US" sz="1200" smtClean="0">
                <a:ea typeface="ヒラギノ角ゴ Pro W3"/>
                <a:cs typeface="ヒラギノ角ゴ Pro W3"/>
              </a:rPr>
              <a:t>The Gallup Organization, 2009 Survey of Non-Qualified Annuity Contracts</a:t>
            </a:r>
          </a:p>
          <a:p>
            <a:pPr eaLnBrk="1" hangingPunct="1"/>
            <a:r>
              <a:rPr lang="en-US" smtClean="0">
                <a:ea typeface="ヒラギノ角ゴ Pro W3"/>
                <a:cs typeface="ヒラギノ角ゴ Pro W3"/>
              </a:rPr>
              <a:t>How Many will Die with Annuity?</a:t>
            </a:r>
          </a:p>
          <a:p>
            <a:pPr eaLnBrk="1" hangingPunct="1">
              <a:buFont typeface="Arial" pitchFamily="34" charset="0"/>
              <a:buNone/>
            </a:pPr>
            <a:endParaRPr lang="en-US" smtClean="0">
              <a:ea typeface="ヒラギノ角ゴ Pro W3"/>
              <a:cs typeface="ヒラギノ角ゴ Pro W3"/>
            </a:endParaRPr>
          </a:p>
          <a:p>
            <a:pPr eaLnBrk="1" hangingPunct="1">
              <a:buFontTx/>
              <a:buNone/>
            </a:pPr>
            <a:endParaRPr lang="en-US" sz="1200" smtClean="0">
              <a:ea typeface="ヒラギノ角ゴ Pro W3"/>
              <a:cs typeface="ヒラギノ角ゴ Pro W3"/>
            </a:endParaRPr>
          </a:p>
        </p:txBody>
      </p:sp>
      <p:sp>
        <p:nvSpPr>
          <p:cNvPr id="6" name="Slide Number Placeholder 5"/>
          <p:cNvSpPr>
            <a:spLocks noGrp="1"/>
          </p:cNvSpPr>
          <p:nvPr>
            <p:ph type="sldNum" sz="quarter" idx="11"/>
          </p:nvPr>
        </p:nvSpPr>
        <p:spPr/>
        <p:txBody>
          <a:bodyPr/>
          <a:lstStyle/>
          <a:p>
            <a:pPr>
              <a:defRPr/>
            </a:pPr>
            <a:fld id="{82991239-E0D4-4EBB-A720-D9DD59B684C0}" type="slidenum">
              <a:rPr lang="en-US" smtClean="0"/>
              <a:pPr>
                <a:defRPr/>
              </a:pPr>
              <a:t>13</a:t>
            </a:fld>
            <a:endParaRPr lang="en-US" dirty="0"/>
          </a:p>
        </p:txBody>
      </p:sp>
      <p:sp>
        <p:nvSpPr>
          <p:cNvPr id="17413" name="Text Box 4"/>
          <p:cNvSpPr txBox="1">
            <a:spLocks noChangeArrowheads="1"/>
          </p:cNvSpPr>
          <p:nvPr/>
        </p:nvSpPr>
        <p:spPr bwMode="auto">
          <a:xfrm>
            <a:off x="0" y="6019800"/>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ea typeface="ヒラギノ角ゴ Pro W3"/>
                <a:cs typeface="ヒラギノ角ゴ Pro W3"/>
              </a:rPr>
              <a:t>Annuities</a:t>
            </a:r>
          </a:p>
        </p:txBody>
      </p:sp>
      <p:sp>
        <p:nvSpPr>
          <p:cNvPr id="18435" name="Content Placeholder 2"/>
          <p:cNvSpPr>
            <a:spLocks noGrp="1"/>
          </p:cNvSpPr>
          <p:nvPr>
            <p:ph idx="1"/>
          </p:nvPr>
        </p:nvSpPr>
        <p:spPr/>
        <p:txBody>
          <a:bodyPr/>
          <a:lstStyle/>
          <a:p>
            <a:pPr eaLnBrk="1" hangingPunct="1"/>
            <a:r>
              <a:rPr lang="en-US" sz="2800" smtClean="0">
                <a:ea typeface="ヒラギノ角ゴ Pro W3"/>
                <a:cs typeface="ヒラギノ角ゴ Pro W3"/>
              </a:rPr>
              <a:t>According to 2009 Gallop survey of </a:t>
            </a:r>
            <a:br>
              <a:rPr lang="en-US" sz="2800" smtClean="0">
                <a:ea typeface="ヒラギノ角ゴ Pro W3"/>
                <a:cs typeface="ヒラギノ角ゴ Pro W3"/>
              </a:rPr>
            </a:br>
            <a:r>
              <a:rPr lang="en-US" sz="2800" smtClean="0">
                <a:ea typeface="ヒラギノ角ゴ Pro W3"/>
                <a:cs typeface="ヒラギノ角ゴ Pro W3"/>
              </a:rPr>
              <a:t>Non-Qualified Annuity owners:</a:t>
            </a:r>
          </a:p>
          <a:p>
            <a:pPr lvl="1" eaLnBrk="1" hangingPunct="1"/>
            <a:endParaRPr lang="en-US" sz="2400" smtClean="0">
              <a:ea typeface="ヒラギノ角ゴ Pro W3"/>
            </a:endParaRPr>
          </a:p>
          <a:p>
            <a:pPr lvl="1" eaLnBrk="1" hangingPunct="1"/>
            <a:r>
              <a:rPr lang="en-US" sz="2400" smtClean="0">
                <a:ea typeface="ヒラギノ角ゴ Pro W3"/>
              </a:rPr>
              <a:t>83 % intend to use their annuity as a financial resource to avoid being a financial burden on their children</a:t>
            </a:r>
          </a:p>
          <a:p>
            <a:pPr lvl="1" eaLnBrk="1" hangingPunct="1"/>
            <a:r>
              <a:rPr lang="en-US" sz="2400" smtClean="0">
                <a:ea typeface="ヒラギノ角ゴ Pro W3"/>
              </a:rPr>
              <a:t>73% intend to use their annuity as an emergency fund in the case of a catastrophic illness or for nursing home care</a:t>
            </a:r>
          </a:p>
          <a:p>
            <a:pPr lvl="1" eaLnBrk="1" hangingPunct="1"/>
            <a:endParaRPr lang="en-US" sz="2400" smtClean="0">
              <a:ea typeface="ヒラギノ角ゴ Pro W3"/>
            </a:endParaRPr>
          </a:p>
          <a:p>
            <a:pPr eaLnBrk="1" hangingPunct="1"/>
            <a:endParaRPr lang="en-US" smtClean="0">
              <a:ea typeface="ヒラギノ角ゴ Pro W3"/>
              <a:cs typeface="ヒラギノ角ゴ Pro W3"/>
            </a:endParaRPr>
          </a:p>
        </p:txBody>
      </p:sp>
      <p:sp>
        <p:nvSpPr>
          <p:cNvPr id="6" name="Slide Number Placeholder 5"/>
          <p:cNvSpPr>
            <a:spLocks noGrp="1"/>
          </p:cNvSpPr>
          <p:nvPr>
            <p:ph type="sldNum" sz="quarter" idx="11"/>
          </p:nvPr>
        </p:nvSpPr>
        <p:spPr/>
        <p:txBody>
          <a:bodyPr/>
          <a:lstStyle/>
          <a:p>
            <a:pPr>
              <a:defRPr/>
            </a:pPr>
            <a:fld id="{F775BCDA-0F53-4817-884F-9A8A634C6430}" type="slidenum">
              <a:rPr lang="en-US" smtClean="0"/>
              <a:pPr>
                <a:defRPr/>
              </a:pPr>
              <a:t>14</a:t>
            </a:fld>
            <a:endParaRPr lang="en-US" dirty="0"/>
          </a:p>
        </p:txBody>
      </p:sp>
      <p:sp>
        <p:nvSpPr>
          <p:cNvPr id="18437" name="Text Box 4"/>
          <p:cNvSpPr txBox="1">
            <a:spLocks noChangeArrowheads="1"/>
          </p:cNvSpPr>
          <p:nvPr/>
        </p:nvSpPr>
        <p:spPr bwMode="auto">
          <a:xfrm>
            <a:off x="0" y="6019800"/>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ea typeface="ヒラギノ角ゴ Pro W3"/>
                <a:cs typeface="ヒラギノ角ゴ Pro W3"/>
              </a:rPr>
              <a:t>Changing Market Place</a:t>
            </a:r>
          </a:p>
        </p:txBody>
      </p:sp>
      <p:sp>
        <p:nvSpPr>
          <p:cNvPr id="4" name="Slide Number Placeholder 3"/>
          <p:cNvSpPr>
            <a:spLocks noGrp="1"/>
          </p:cNvSpPr>
          <p:nvPr>
            <p:ph type="sldNum" sz="quarter" idx="11"/>
          </p:nvPr>
        </p:nvSpPr>
        <p:spPr/>
        <p:txBody>
          <a:bodyPr/>
          <a:lstStyle/>
          <a:p>
            <a:pPr>
              <a:defRPr/>
            </a:pPr>
            <a:fld id="{66CBA3A2-E714-403D-A54E-EA47E4258CF8}" type="slidenum">
              <a:rPr lang="en-US" smtClean="0"/>
              <a:pPr>
                <a:defRPr/>
              </a:pPr>
              <a:t>15</a:t>
            </a:fld>
            <a:endParaRPr lang="en-US" dirty="0"/>
          </a:p>
        </p:txBody>
      </p:sp>
      <p:sp>
        <p:nvSpPr>
          <p:cNvPr id="19460" name="Content Placeholder 2"/>
          <p:cNvSpPr>
            <a:spLocks noGrp="1"/>
          </p:cNvSpPr>
          <p:nvPr>
            <p:ph idx="1"/>
          </p:nvPr>
        </p:nvSpPr>
        <p:spPr/>
        <p:txBody>
          <a:bodyPr/>
          <a:lstStyle/>
          <a:p>
            <a:pPr eaLnBrk="1" hangingPunct="1"/>
            <a:r>
              <a:rPr lang="en-US" smtClean="0">
                <a:ea typeface="ヒラギノ角ゴ Pro W3"/>
                <a:cs typeface="ヒラギノ角ゴ Pro W3"/>
              </a:rPr>
              <a:t>Interest rate market vs. value market</a:t>
            </a:r>
          </a:p>
          <a:p>
            <a:pPr eaLnBrk="1" hangingPunct="1"/>
            <a:endParaRPr lang="en-US" smtClean="0">
              <a:ea typeface="ヒラギノ角ゴ Pro W3"/>
              <a:cs typeface="ヒラギノ角ゴ Pro W3"/>
            </a:endParaRPr>
          </a:p>
          <a:p>
            <a:pPr eaLnBrk="1" hangingPunct="1">
              <a:buFontTx/>
              <a:buNone/>
            </a:pPr>
            <a:r>
              <a:rPr lang="en-US" smtClean="0">
                <a:ea typeface="ヒラギノ角ゴ Pro W3"/>
                <a:cs typeface="ヒラギノ角ゴ Pro W3"/>
              </a:rPr>
              <a:t>    Low interest rates</a:t>
            </a:r>
          </a:p>
          <a:p>
            <a:pPr eaLnBrk="1" hangingPunct="1">
              <a:buFontTx/>
              <a:buNone/>
            </a:pPr>
            <a:r>
              <a:rPr lang="en-US" smtClean="0">
                <a:ea typeface="ヒラギノ角ゴ Pro W3"/>
                <a:cs typeface="ヒラギノ角ゴ Pro W3"/>
              </a:rPr>
              <a:t>    Low guarantees</a:t>
            </a:r>
          </a:p>
          <a:p>
            <a:pPr eaLnBrk="1" hangingPunct="1">
              <a:buFontTx/>
              <a:buNone/>
            </a:pPr>
            <a:endParaRPr lang="en-US" smtClean="0">
              <a:ea typeface="ヒラギノ角ゴ Pro W3"/>
              <a:cs typeface="ヒラギノ角ゴ Pro W3"/>
            </a:endParaRPr>
          </a:p>
          <a:p>
            <a:pPr eaLnBrk="1" hangingPunct="1">
              <a:buFontTx/>
              <a:buNone/>
            </a:pPr>
            <a:r>
              <a:rPr lang="en-US" smtClean="0">
                <a:ea typeface="ヒラギノ角ゴ Pro W3"/>
                <a:cs typeface="ヒラギノ角ゴ Pro W3"/>
              </a:rPr>
              <a:t>   Value – PPA and Annuity Care</a:t>
            </a:r>
            <a:r>
              <a:rPr lang="en-US" baseline="30000" smtClean="0">
                <a:ea typeface="ヒラギノ角ゴ Pro W3"/>
                <a:cs typeface="ヒラギノ角ゴ Pro W3"/>
              </a:rPr>
              <a:t>®</a:t>
            </a:r>
            <a:r>
              <a:rPr lang="en-US" smtClean="0">
                <a:ea typeface="ヒラギノ角ゴ Pro W3"/>
                <a:cs typeface="ヒラギノ角ゴ Pro W3"/>
              </a:rPr>
              <a:t> can give new life to annuities.</a:t>
            </a:r>
          </a:p>
        </p:txBody>
      </p:sp>
      <p:sp>
        <p:nvSpPr>
          <p:cNvPr id="19461" name="Text Box 4"/>
          <p:cNvSpPr txBox="1">
            <a:spLocks noChangeArrowheads="1"/>
          </p:cNvSpPr>
          <p:nvPr/>
        </p:nvSpPr>
        <p:spPr bwMode="auto">
          <a:xfrm>
            <a:off x="0" y="6040438"/>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2"/>
          <p:cNvSpPr>
            <a:spLocks noGrp="1"/>
          </p:cNvSpPr>
          <p:nvPr>
            <p:ph type="title"/>
          </p:nvPr>
        </p:nvSpPr>
        <p:spPr/>
        <p:txBody>
          <a:bodyPr/>
          <a:lstStyle/>
          <a:p>
            <a:pPr eaLnBrk="1" hangingPunct="1"/>
            <a:r>
              <a:rPr lang="en-US" smtClean="0">
                <a:ea typeface="ヒラギノ角ゴ Pro W3"/>
                <a:cs typeface="ヒラギノ角ゴ Pro W3"/>
              </a:rPr>
              <a:t>Leveraged Asset</a:t>
            </a:r>
          </a:p>
        </p:txBody>
      </p:sp>
      <p:sp>
        <p:nvSpPr>
          <p:cNvPr id="2" name="Slide Number Placeholder 1"/>
          <p:cNvSpPr>
            <a:spLocks noGrp="1"/>
          </p:cNvSpPr>
          <p:nvPr>
            <p:ph type="sldNum" sz="quarter" idx="11"/>
          </p:nvPr>
        </p:nvSpPr>
        <p:spPr/>
        <p:txBody>
          <a:bodyPr/>
          <a:lstStyle/>
          <a:p>
            <a:pPr>
              <a:defRPr/>
            </a:pPr>
            <a:fld id="{D86EC325-86BD-41A9-8B16-59CCEA0A01ED}" type="slidenum">
              <a:rPr lang="en-US" smtClean="0"/>
              <a:pPr>
                <a:defRPr/>
              </a:pPr>
              <a:t>16</a:t>
            </a:fld>
            <a:endParaRPr lang="en-US" dirty="0"/>
          </a:p>
        </p:txBody>
      </p:sp>
      <p:graphicFrame>
        <p:nvGraphicFramePr>
          <p:cNvPr id="4098" name="Content Placeholder 4"/>
          <p:cNvGraphicFramePr>
            <a:graphicFrameLocks noGrp="1"/>
          </p:cNvGraphicFramePr>
          <p:nvPr>
            <p:ph idx="1"/>
          </p:nvPr>
        </p:nvGraphicFramePr>
        <p:xfrm>
          <a:off x="457200" y="1600200"/>
          <a:ext cx="8229600" cy="4419600"/>
        </p:xfrm>
        <a:graphic>
          <a:graphicData uri="http://schemas.openxmlformats.org/presentationml/2006/ole">
            <p:oleObj spid="_x0000_s4098" r:id="rId4" imgW="8230313" imgH="4419983" progId="Excel.Chart.8">
              <p:embed/>
            </p:oleObj>
          </a:graphicData>
        </a:graphic>
      </p:graphicFrame>
      <p:sp>
        <p:nvSpPr>
          <p:cNvPr id="4101" name="Text Box 4"/>
          <p:cNvSpPr txBox="1">
            <a:spLocks noChangeArrowheads="1"/>
          </p:cNvSpPr>
          <p:nvPr/>
        </p:nvSpPr>
        <p:spPr bwMode="auto">
          <a:xfrm>
            <a:off x="0" y="6040438"/>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1371600" y="1143000"/>
            <a:ext cx="2286000" cy="1981200"/>
          </a:xfrm>
          <a:prstGeom prst="ellipse">
            <a:avLst/>
          </a:prstGeom>
          <a:noFill/>
          <a:ln w="28575">
            <a:solidFill>
              <a:schemeClr val="tx1"/>
            </a:solidFill>
            <a:round/>
            <a:headEnd/>
            <a:tailEnd/>
          </a:ln>
        </p:spPr>
        <p:txBody>
          <a:bodyPr wrap="none" anchor="ctr"/>
          <a:lstStyle/>
          <a:p>
            <a:endParaRPr lang="en-US" b="1"/>
          </a:p>
        </p:txBody>
      </p:sp>
      <p:sp>
        <p:nvSpPr>
          <p:cNvPr id="20483" name="Oval 3"/>
          <p:cNvSpPr>
            <a:spLocks noChangeArrowheads="1"/>
          </p:cNvSpPr>
          <p:nvPr/>
        </p:nvSpPr>
        <p:spPr bwMode="auto">
          <a:xfrm>
            <a:off x="1295400" y="4038600"/>
            <a:ext cx="2438400" cy="1981200"/>
          </a:xfrm>
          <a:prstGeom prst="ellipse">
            <a:avLst/>
          </a:prstGeom>
          <a:noFill/>
          <a:ln w="28575">
            <a:solidFill>
              <a:schemeClr val="tx1"/>
            </a:solidFill>
            <a:round/>
            <a:headEnd/>
            <a:tailEnd/>
          </a:ln>
        </p:spPr>
        <p:txBody>
          <a:bodyPr wrap="none" anchor="ctr"/>
          <a:lstStyle/>
          <a:p>
            <a:endParaRPr lang="en-US" b="1"/>
          </a:p>
        </p:txBody>
      </p:sp>
      <p:sp>
        <p:nvSpPr>
          <p:cNvPr id="20484" name="Oval 4"/>
          <p:cNvSpPr>
            <a:spLocks noChangeArrowheads="1"/>
          </p:cNvSpPr>
          <p:nvPr/>
        </p:nvSpPr>
        <p:spPr bwMode="auto">
          <a:xfrm>
            <a:off x="6172200" y="2286000"/>
            <a:ext cx="2743200" cy="2590800"/>
          </a:xfrm>
          <a:prstGeom prst="ellipse">
            <a:avLst/>
          </a:prstGeom>
          <a:noFill/>
          <a:ln w="28575">
            <a:solidFill>
              <a:schemeClr val="tx1"/>
            </a:solidFill>
            <a:round/>
            <a:headEnd/>
            <a:tailEnd/>
          </a:ln>
        </p:spPr>
        <p:txBody>
          <a:bodyPr wrap="none" anchor="ctr"/>
          <a:lstStyle/>
          <a:p>
            <a:endParaRPr lang="en-US" b="1"/>
          </a:p>
        </p:txBody>
      </p:sp>
      <p:sp>
        <p:nvSpPr>
          <p:cNvPr id="20485" name="Text Box 5"/>
          <p:cNvSpPr txBox="1">
            <a:spLocks noChangeArrowheads="1"/>
          </p:cNvSpPr>
          <p:nvPr/>
        </p:nvSpPr>
        <p:spPr bwMode="auto">
          <a:xfrm>
            <a:off x="2895600" y="838200"/>
            <a:ext cx="3352800" cy="369888"/>
          </a:xfrm>
          <a:prstGeom prst="rect">
            <a:avLst/>
          </a:prstGeom>
          <a:noFill/>
          <a:ln w="9525">
            <a:noFill/>
            <a:miter lim="800000"/>
            <a:headEnd/>
            <a:tailEnd/>
          </a:ln>
        </p:spPr>
        <p:txBody>
          <a:bodyPr>
            <a:spAutoFit/>
          </a:bodyPr>
          <a:lstStyle/>
          <a:p>
            <a:pPr>
              <a:spcBef>
                <a:spcPct val="50000"/>
              </a:spcBef>
            </a:pPr>
            <a:endParaRPr lang="en-US" b="1">
              <a:latin typeface="Times New Roman" pitchFamily="18" charset="0"/>
            </a:endParaRPr>
          </a:p>
        </p:txBody>
      </p:sp>
      <p:sp>
        <p:nvSpPr>
          <p:cNvPr id="20486" name="Text Box 6"/>
          <p:cNvSpPr txBox="1">
            <a:spLocks noChangeArrowheads="1"/>
          </p:cNvSpPr>
          <p:nvPr/>
        </p:nvSpPr>
        <p:spPr bwMode="auto">
          <a:xfrm>
            <a:off x="3200400" y="762000"/>
            <a:ext cx="2819400" cy="369888"/>
          </a:xfrm>
          <a:prstGeom prst="rect">
            <a:avLst/>
          </a:prstGeom>
          <a:noFill/>
          <a:ln w="9525">
            <a:noFill/>
            <a:miter lim="800000"/>
            <a:headEnd/>
            <a:tailEnd/>
          </a:ln>
        </p:spPr>
        <p:txBody>
          <a:bodyPr>
            <a:spAutoFit/>
          </a:bodyPr>
          <a:lstStyle/>
          <a:p>
            <a:pPr>
              <a:spcBef>
                <a:spcPct val="50000"/>
              </a:spcBef>
            </a:pPr>
            <a:endParaRPr lang="en-US" b="1">
              <a:latin typeface="Times New Roman" pitchFamily="18" charset="0"/>
            </a:endParaRPr>
          </a:p>
        </p:txBody>
      </p:sp>
      <p:sp>
        <p:nvSpPr>
          <p:cNvPr id="20487" name="AutoShape 7"/>
          <p:cNvSpPr>
            <a:spLocks noChangeArrowheads="1"/>
          </p:cNvSpPr>
          <p:nvPr/>
        </p:nvSpPr>
        <p:spPr bwMode="auto">
          <a:xfrm rot="1440000">
            <a:off x="3657600" y="2438400"/>
            <a:ext cx="2590800" cy="695325"/>
          </a:xfrm>
          <a:prstGeom prst="rightArrow">
            <a:avLst>
              <a:gd name="adj1" fmla="val 50000"/>
              <a:gd name="adj2" fmla="val 93151"/>
            </a:avLst>
          </a:prstGeom>
          <a:noFill/>
          <a:ln w="28575">
            <a:solidFill>
              <a:schemeClr val="tx1"/>
            </a:solidFill>
            <a:miter lim="800000"/>
            <a:headEnd/>
            <a:tailEnd/>
          </a:ln>
        </p:spPr>
        <p:txBody>
          <a:bodyPr wrap="none" anchor="ctr"/>
          <a:lstStyle/>
          <a:p>
            <a:endParaRPr lang="en-US" b="1"/>
          </a:p>
        </p:txBody>
      </p:sp>
      <p:sp>
        <p:nvSpPr>
          <p:cNvPr id="20488" name="AutoShape 8"/>
          <p:cNvSpPr>
            <a:spLocks noChangeArrowheads="1"/>
          </p:cNvSpPr>
          <p:nvPr/>
        </p:nvSpPr>
        <p:spPr bwMode="auto">
          <a:xfrm rot="-1260000">
            <a:off x="3810000" y="4343400"/>
            <a:ext cx="2514600" cy="703263"/>
          </a:xfrm>
          <a:prstGeom prst="rightArrow">
            <a:avLst>
              <a:gd name="adj1" fmla="val 50000"/>
              <a:gd name="adj2" fmla="val 89390"/>
            </a:avLst>
          </a:prstGeom>
          <a:noFill/>
          <a:ln w="28575">
            <a:solidFill>
              <a:schemeClr val="tx1"/>
            </a:solidFill>
            <a:miter lim="800000"/>
            <a:headEnd/>
            <a:tailEnd/>
          </a:ln>
        </p:spPr>
        <p:txBody>
          <a:bodyPr wrap="none" anchor="ctr"/>
          <a:lstStyle/>
          <a:p>
            <a:endParaRPr lang="en-US" b="1"/>
          </a:p>
        </p:txBody>
      </p:sp>
      <p:sp>
        <p:nvSpPr>
          <p:cNvPr id="20489" name="AutoShape 9"/>
          <p:cNvSpPr>
            <a:spLocks noChangeArrowheads="1"/>
          </p:cNvSpPr>
          <p:nvPr/>
        </p:nvSpPr>
        <p:spPr bwMode="auto">
          <a:xfrm rot="5400000">
            <a:off x="2247900" y="3314700"/>
            <a:ext cx="533400" cy="609600"/>
          </a:xfrm>
          <a:prstGeom prst="rightArrow">
            <a:avLst>
              <a:gd name="adj1" fmla="val 50000"/>
              <a:gd name="adj2" fmla="val 25000"/>
            </a:avLst>
          </a:prstGeom>
          <a:noFill/>
          <a:ln w="28575">
            <a:solidFill>
              <a:schemeClr val="tx1"/>
            </a:solidFill>
            <a:miter lim="800000"/>
            <a:headEnd/>
            <a:tailEnd/>
          </a:ln>
        </p:spPr>
        <p:txBody>
          <a:bodyPr wrap="none" anchor="ctr"/>
          <a:lstStyle/>
          <a:p>
            <a:endParaRPr lang="en-US" b="1"/>
          </a:p>
        </p:txBody>
      </p:sp>
      <p:sp>
        <p:nvSpPr>
          <p:cNvPr id="20490" name="Text Box 10"/>
          <p:cNvSpPr txBox="1">
            <a:spLocks noChangeArrowheads="1"/>
          </p:cNvSpPr>
          <p:nvPr/>
        </p:nvSpPr>
        <p:spPr bwMode="auto">
          <a:xfrm>
            <a:off x="1447800" y="1371600"/>
            <a:ext cx="2133600" cy="1358900"/>
          </a:xfrm>
          <a:prstGeom prst="rect">
            <a:avLst/>
          </a:prstGeom>
          <a:noFill/>
          <a:ln w="9525">
            <a:noFill/>
            <a:miter lim="800000"/>
            <a:headEnd/>
            <a:tailEnd/>
          </a:ln>
        </p:spPr>
        <p:txBody>
          <a:bodyPr>
            <a:spAutoFit/>
          </a:bodyPr>
          <a:lstStyle/>
          <a:p>
            <a:pPr algn="ctr">
              <a:lnSpc>
                <a:spcPct val="50000"/>
              </a:lnSpc>
              <a:spcBef>
                <a:spcPct val="50000"/>
              </a:spcBef>
            </a:pPr>
            <a:r>
              <a:rPr lang="en-US" b="1">
                <a:latin typeface="Times New Roman" pitchFamily="18" charset="0"/>
              </a:rPr>
              <a:t>$50,000 basis</a:t>
            </a:r>
          </a:p>
          <a:p>
            <a:pPr algn="ctr">
              <a:lnSpc>
                <a:spcPct val="50000"/>
              </a:lnSpc>
              <a:spcBef>
                <a:spcPct val="50000"/>
              </a:spcBef>
            </a:pPr>
            <a:r>
              <a:rPr lang="en-US" b="1">
                <a:latin typeface="Times New Roman" pitchFamily="18" charset="0"/>
              </a:rPr>
              <a:t>+</a:t>
            </a:r>
          </a:p>
          <a:p>
            <a:pPr algn="ctr">
              <a:lnSpc>
                <a:spcPct val="50000"/>
              </a:lnSpc>
              <a:spcBef>
                <a:spcPct val="50000"/>
              </a:spcBef>
            </a:pPr>
            <a:r>
              <a:rPr lang="en-US" b="1">
                <a:latin typeface="Times New Roman" pitchFamily="18" charset="0"/>
              </a:rPr>
              <a:t>$100,000 gain</a:t>
            </a:r>
          </a:p>
          <a:p>
            <a:pPr algn="ctr">
              <a:lnSpc>
                <a:spcPct val="50000"/>
              </a:lnSpc>
              <a:spcBef>
                <a:spcPct val="50000"/>
              </a:spcBef>
            </a:pPr>
            <a:r>
              <a:rPr lang="en-US" b="1">
                <a:latin typeface="Times New Roman" pitchFamily="18" charset="0"/>
              </a:rPr>
              <a:t>=</a:t>
            </a:r>
          </a:p>
          <a:p>
            <a:pPr algn="ctr">
              <a:lnSpc>
                <a:spcPct val="50000"/>
              </a:lnSpc>
              <a:spcBef>
                <a:spcPct val="50000"/>
              </a:spcBef>
            </a:pPr>
            <a:r>
              <a:rPr lang="en-US" b="1">
                <a:latin typeface="Times New Roman" pitchFamily="18" charset="0"/>
              </a:rPr>
              <a:t>$150,000 cash value</a:t>
            </a:r>
          </a:p>
        </p:txBody>
      </p:sp>
      <p:sp>
        <p:nvSpPr>
          <p:cNvPr id="20491" name="Text Box 11"/>
          <p:cNvSpPr txBox="1">
            <a:spLocks noChangeArrowheads="1"/>
          </p:cNvSpPr>
          <p:nvPr/>
        </p:nvSpPr>
        <p:spPr bwMode="auto">
          <a:xfrm>
            <a:off x="2971800" y="3276600"/>
            <a:ext cx="17526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1035 Exchange</a:t>
            </a:r>
          </a:p>
        </p:txBody>
      </p:sp>
      <p:sp>
        <p:nvSpPr>
          <p:cNvPr id="20492" name="Text Box 12"/>
          <p:cNvSpPr txBox="1">
            <a:spLocks noChangeArrowheads="1"/>
          </p:cNvSpPr>
          <p:nvPr/>
        </p:nvSpPr>
        <p:spPr bwMode="auto">
          <a:xfrm>
            <a:off x="6477000" y="3276600"/>
            <a:ext cx="2209800" cy="6461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Long-term care expenses</a:t>
            </a:r>
          </a:p>
        </p:txBody>
      </p:sp>
      <p:sp>
        <p:nvSpPr>
          <p:cNvPr id="20493" name="Text Box 13"/>
          <p:cNvSpPr txBox="1">
            <a:spLocks noChangeArrowheads="1"/>
          </p:cNvSpPr>
          <p:nvPr/>
        </p:nvSpPr>
        <p:spPr bwMode="auto">
          <a:xfrm>
            <a:off x="1676400" y="4267200"/>
            <a:ext cx="1828800" cy="3698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$150,000</a:t>
            </a:r>
          </a:p>
        </p:txBody>
      </p:sp>
      <p:sp>
        <p:nvSpPr>
          <p:cNvPr id="20494" name="Text Box 14"/>
          <p:cNvSpPr txBox="1">
            <a:spLocks noChangeArrowheads="1"/>
          </p:cNvSpPr>
          <p:nvPr/>
        </p:nvSpPr>
        <p:spPr bwMode="auto">
          <a:xfrm>
            <a:off x="228600" y="1066800"/>
            <a:ext cx="1676400" cy="954088"/>
          </a:xfrm>
          <a:prstGeom prst="rect">
            <a:avLst/>
          </a:prstGeom>
          <a:noFill/>
          <a:ln w="9525">
            <a:noFill/>
            <a:miter lim="800000"/>
            <a:headEnd/>
            <a:tailEnd/>
          </a:ln>
        </p:spPr>
        <p:txBody>
          <a:bodyPr>
            <a:spAutoFit/>
          </a:bodyPr>
          <a:lstStyle/>
          <a:p>
            <a:pPr>
              <a:lnSpc>
                <a:spcPct val="50000"/>
              </a:lnSpc>
              <a:spcBef>
                <a:spcPct val="50000"/>
              </a:spcBef>
            </a:pPr>
            <a:r>
              <a:rPr lang="en-US" sz="1600" b="1">
                <a:latin typeface="Times New Roman" pitchFamily="18" charset="0"/>
              </a:rPr>
              <a:t>Existing annuity </a:t>
            </a:r>
          </a:p>
          <a:p>
            <a:pPr>
              <a:lnSpc>
                <a:spcPct val="50000"/>
              </a:lnSpc>
              <a:spcBef>
                <a:spcPct val="50000"/>
              </a:spcBef>
            </a:pPr>
            <a:r>
              <a:rPr lang="en-US" sz="1600" b="1">
                <a:latin typeface="Times New Roman" pitchFamily="18" charset="0"/>
              </a:rPr>
              <a:t>(funded with </a:t>
            </a:r>
          </a:p>
          <a:p>
            <a:pPr>
              <a:lnSpc>
                <a:spcPct val="50000"/>
              </a:lnSpc>
              <a:spcBef>
                <a:spcPct val="50000"/>
              </a:spcBef>
            </a:pPr>
            <a:r>
              <a:rPr lang="en-US" sz="1600" b="1">
                <a:latin typeface="Times New Roman" pitchFamily="18" charset="0"/>
              </a:rPr>
              <a:t>after-tax </a:t>
            </a:r>
          </a:p>
          <a:p>
            <a:pPr>
              <a:lnSpc>
                <a:spcPct val="50000"/>
              </a:lnSpc>
              <a:spcBef>
                <a:spcPct val="50000"/>
              </a:spcBef>
            </a:pPr>
            <a:r>
              <a:rPr lang="en-US" sz="1600" b="1">
                <a:latin typeface="Times New Roman" pitchFamily="18" charset="0"/>
              </a:rPr>
              <a:t>dollars)</a:t>
            </a:r>
          </a:p>
        </p:txBody>
      </p:sp>
      <p:sp>
        <p:nvSpPr>
          <p:cNvPr id="20495" name="Text Box 15"/>
          <p:cNvSpPr txBox="1">
            <a:spLocks noChangeArrowheads="1"/>
          </p:cNvSpPr>
          <p:nvPr/>
        </p:nvSpPr>
        <p:spPr bwMode="auto">
          <a:xfrm>
            <a:off x="990600" y="4876800"/>
            <a:ext cx="3048000" cy="7842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HIPAA qualified PPA </a:t>
            </a:r>
          </a:p>
          <a:p>
            <a:pPr algn="ctr">
              <a:spcBef>
                <a:spcPct val="50000"/>
              </a:spcBef>
            </a:pPr>
            <a:r>
              <a:rPr lang="en-US" b="1">
                <a:latin typeface="Times New Roman" pitchFamily="18" charset="0"/>
              </a:rPr>
              <a:t>eligible annuity</a:t>
            </a:r>
          </a:p>
        </p:txBody>
      </p:sp>
      <p:sp>
        <p:nvSpPr>
          <p:cNvPr id="20496" name="Text Box 16"/>
          <p:cNvSpPr txBox="1">
            <a:spLocks noChangeArrowheads="1"/>
          </p:cNvSpPr>
          <p:nvPr/>
        </p:nvSpPr>
        <p:spPr bwMode="auto">
          <a:xfrm>
            <a:off x="4419600" y="1981200"/>
            <a:ext cx="3048000" cy="430213"/>
          </a:xfrm>
          <a:prstGeom prst="rect">
            <a:avLst/>
          </a:prstGeom>
          <a:noFill/>
          <a:ln w="9525">
            <a:noFill/>
            <a:miter lim="800000"/>
            <a:headEnd/>
            <a:tailEnd/>
          </a:ln>
        </p:spPr>
        <p:txBody>
          <a:bodyPr>
            <a:spAutoFit/>
          </a:bodyPr>
          <a:lstStyle/>
          <a:p>
            <a:pPr algn="ctr">
              <a:lnSpc>
                <a:spcPct val="50000"/>
              </a:lnSpc>
              <a:spcBef>
                <a:spcPct val="50000"/>
              </a:spcBef>
            </a:pPr>
            <a:r>
              <a:rPr lang="en-US" sz="1400" b="1">
                <a:latin typeface="Times New Roman" pitchFamily="18" charset="0"/>
              </a:rPr>
              <a:t>Taxes owed on gain </a:t>
            </a:r>
          </a:p>
          <a:p>
            <a:pPr algn="ctr">
              <a:lnSpc>
                <a:spcPct val="50000"/>
              </a:lnSpc>
              <a:spcBef>
                <a:spcPct val="50000"/>
              </a:spcBef>
            </a:pPr>
            <a:r>
              <a:rPr lang="en-US" sz="1400" b="1">
                <a:latin typeface="Times New Roman" pitchFamily="18" charset="0"/>
              </a:rPr>
              <a:t>which is withdrawn first</a:t>
            </a:r>
          </a:p>
        </p:txBody>
      </p:sp>
      <p:sp>
        <p:nvSpPr>
          <p:cNvPr id="20497" name="Text Box 17"/>
          <p:cNvSpPr txBox="1">
            <a:spLocks noChangeArrowheads="1"/>
          </p:cNvSpPr>
          <p:nvPr/>
        </p:nvSpPr>
        <p:spPr bwMode="auto">
          <a:xfrm>
            <a:off x="4800600" y="5029200"/>
            <a:ext cx="2743200" cy="523875"/>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Income tax-free as a reduction of cost basis</a:t>
            </a:r>
          </a:p>
        </p:txBody>
      </p:sp>
      <p:sp>
        <p:nvSpPr>
          <p:cNvPr id="20498" name="Text Box 18"/>
          <p:cNvSpPr txBox="1">
            <a:spLocks noChangeArrowheads="1"/>
          </p:cNvSpPr>
          <p:nvPr/>
        </p:nvSpPr>
        <p:spPr bwMode="auto">
          <a:xfrm rot="1380000">
            <a:off x="3962400" y="2514600"/>
            <a:ext cx="1600200" cy="304800"/>
          </a:xfrm>
          <a:prstGeom prst="rect">
            <a:avLst/>
          </a:prstGeom>
          <a:noFill/>
          <a:ln w="9525">
            <a:noFill/>
            <a:miter lim="800000"/>
            <a:headEnd/>
            <a:tailEnd/>
          </a:ln>
        </p:spPr>
        <p:txBody>
          <a:bodyPr anchor="ctr">
            <a:spAutoFit/>
          </a:bodyPr>
          <a:lstStyle/>
          <a:p>
            <a:pPr algn="ctr">
              <a:spcBef>
                <a:spcPct val="50000"/>
              </a:spcBef>
            </a:pPr>
            <a:r>
              <a:rPr lang="en-US" sz="1400" b="1">
                <a:latin typeface="Times New Roman" pitchFamily="18" charset="0"/>
              </a:rPr>
              <a:t>Withdrawal</a:t>
            </a:r>
          </a:p>
        </p:txBody>
      </p:sp>
      <p:sp>
        <p:nvSpPr>
          <p:cNvPr id="20499" name="Text Box 19"/>
          <p:cNvSpPr txBox="1">
            <a:spLocks noChangeArrowheads="1"/>
          </p:cNvSpPr>
          <p:nvPr/>
        </p:nvSpPr>
        <p:spPr bwMode="auto">
          <a:xfrm rot="-1200000">
            <a:off x="3962400" y="4572000"/>
            <a:ext cx="1905000" cy="3048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Withdrawal</a:t>
            </a:r>
          </a:p>
        </p:txBody>
      </p:sp>
      <p:sp>
        <p:nvSpPr>
          <p:cNvPr id="21" name="Rounded Rectangle 20"/>
          <p:cNvSpPr/>
          <p:nvPr/>
        </p:nvSpPr>
        <p:spPr>
          <a:xfrm>
            <a:off x="1295400" y="304800"/>
            <a:ext cx="6477000" cy="381000"/>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anchor="ctr"/>
          <a:lstStyle/>
          <a:p>
            <a:pPr algn="ctr">
              <a:defRPr/>
            </a:pPr>
            <a:r>
              <a:rPr lang="en-US" sz="2000" b="1" dirty="0">
                <a:solidFill>
                  <a:srgbClr val="C00000"/>
                </a:solidFill>
              </a:rPr>
              <a:t>KEY SIMILARITES: PENSION PROTECTION ACT</a:t>
            </a:r>
          </a:p>
        </p:txBody>
      </p:sp>
      <p:sp>
        <p:nvSpPr>
          <p:cNvPr id="23" name="Slide Number Placeholder 22"/>
          <p:cNvSpPr>
            <a:spLocks noGrp="1"/>
          </p:cNvSpPr>
          <p:nvPr>
            <p:ph type="sldNum" sz="quarter" idx="11"/>
          </p:nvPr>
        </p:nvSpPr>
        <p:spPr/>
        <p:txBody>
          <a:bodyPr/>
          <a:lstStyle/>
          <a:p>
            <a:pPr>
              <a:defRPr/>
            </a:pPr>
            <a:fld id="{84666E85-8BED-42CC-BDA9-0DCAE3F9113B}" type="slidenum">
              <a:rPr lang="en-US" smtClean="0"/>
              <a:pPr>
                <a:defRPr/>
              </a:pPr>
              <a:t>17</a:t>
            </a:fld>
            <a:endParaRPr lang="en-US" dirty="0"/>
          </a:p>
        </p:txBody>
      </p:sp>
      <p:sp>
        <p:nvSpPr>
          <p:cNvPr id="20504" name="TextBox 24"/>
          <p:cNvSpPr txBox="1">
            <a:spLocks noChangeArrowheads="1"/>
          </p:cNvSpPr>
          <p:nvPr/>
        </p:nvSpPr>
        <p:spPr bwMode="auto">
          <a:xfrm>
            <a:off x="1371600" y="6488113"/>
            <a:ext cx="6324600" cy="369887"/>
          </a:xfrm>
          <a:prstGeom prst="rect">
            <a:avLst/>
          </a:prstGeom>
          <a:noFill/>
          <a:ln w="9525">
            <a:noFill/>
            <a:miter lim="800000"/>
            <a:headEnd/>
            <a:tailEnd/>
          </a:ln>
        </p:spPr>
        <p:txBody>
          <a:bodyPr>
            <a:spAutoFit/>
          </a:bodyPr>
          <a:lstStyle/>
          <a:p>
            <a:pPr algn="ctr"/>
            <a:r>
              <a:rPr lang="en-US"/>
              <a:t> </a:t>
            </a:r>
            <a:r>
              <a:rPr lang="en-US" sz="800"/>
              <a:t>Not FDIC Insured-May Lose Value-Not Bank Guaranteed –For company and recruiting use only  - Not for Public Distribution</a:t>
            </a:r>
          </a:p>
        </p:txBody>
      </p:sp>
      <p:sp>
        <p:nvSpPr>
          <p:cNvPr id="20505" name="Text Box 4"/>
          <p:cNvSpPr txBox="1">
            <a:spLocks noChangeArrowheads="1"/>
          </p:cNvSpPr>
          <p:nvPr/>
        </p:nvSpPr>
        <p:spPr bwMode="auto">
          <a:xfrm>
            <a:off x="0" y="6040438"/>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819400"/>
            <a:ext cx="2590800" cy="685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r>
              <a:rPr lang="en-US" sz="2400" b="1" dirty="0"/>
              <a:t> </a:t>
            </a:r>
            <a:r>
              <a:rPr lang="en-US" b="1" dirty="0"/>
              <a:t>ANNUITY 36 Months</a:t>
            </a:r>
          </a:p>
        </p:txBody>
      </p:sp>
      <p:sp>
        <p:nvSpPr>
          <p:cNvPr id="6" name="Rectangle 5"/>
          <p:cNvSpPr/>
          <p:nvPr/>
        </p:nvSpPr>
        <p:spPr>
          <a:xfrm>
            <a:off x="4495800" y="2819400"/>
            <a:ext cx="2590800" cy="685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t> </a:t>
            </a:r>
            <a:r>
              <a:rPr lang="en-US" b="1" dirty="0"/>
              <a:t>C.O.B 36 months</a:t>
            </a:r>
          </a:p>
        </p:txBody>
      </p:sp>
      <p:sp>
        <p:nvSpPr>
          <p:cNvPr id="8" name="Plus 7"/>
          <p:cNvSpPr/>
          <p:nvPr/>
        </p:nvSpPr>
        <p:spPr>
          <a:xfrm>
            <a:off x="3886200" y="2895600"/>
            <a:ext cx="457200" cy="381000"/>
          </a:xfrm>
          <a:prstGeom prst="mathPlu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32" name="Rectangle 31"/>
          <p:cNvSpPr/>
          <p:nvPr/>
        </p:nvSpPr>
        <p:spPr>
          <a:xfrm>
            <a:off x="1371600" y="1143000"/>
            <a:ext cx="3200400" cy="1219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000" b="1" u="sng" dirty="0">
                <a:latin typeface="Arial Rounded MT Bold" pitchFamily="34" charset="0"/>
              </a:rPr>
              <a:t>ANNUITY CARE</a:t>
            </a:r>
          </a:p>
          <a:p>
            <a:pPr algn="ctr" fontAlgn="auto">
              <a:spcBef>
                <a:spcPts val="0"/>
              </a:spcBef>
              <a:spcAft>
                <a:spcPts val="0"/>
              </a:spcAft>
              <a:defRPr/>
            </a:pPr>
            <a:endParaRPr lang="en-US" sz="2000" b="1" u="sng" dirty="0">
              <a:latin typeface="Arial Rounded MT Bold" pitchFamily="34" charset="0"/>
            </a:endParaRPr>
          </a:p>
          <a:p>
            <a:pPr fontAlgn="auto">
              <a:spcBef>
                <a:spcPts val="0"/>
              </a:spcBef>
              <a:spcAft>
                <a:spcPts val="0"/>
              </a:spcAft>
              <a:defRPr/>
            </a:pPr>
            <a:r>
              <a:rPr lang="en-US" sz="2000" b="1" dirty="0">
                <a:latin typeface="Arial Rounded MT Bold" pitchFamily="34" charset="0"/>
              </a:rPr>
              <a:t>Separate Contracts </a:t>
            </a:r>
          </a:p>
        </p:txBody>
      </p:sp>
      <p:sp>
        <p:nvSpPr>
          <p:cNvPr id="11" name="Rounded Rectangle 10"/>
          <p:cNvSpPr/>
          <p:nvPr/>
        </p:nvSpPr>
        <p:spPr>
          <a:xfrm>
            <a:off x="2743200" y="304800"/>
            <a:ext cx="4267200" cy="381000"/>
          </a:xfrm>
          <a:prstGeom prst="roundRect">
            <a:avLst>
              <a:gd name="adj" fmla="val 50000"/>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anchor="ctr"/>
          <a:lstStyle/>
          <a:p>
            <a:pPr algn="ctr">
              <a:defRPr/>
            </a:pPr>
            <a:r>
              <a:rPr lang="en-US" sz="2000" b="1" dirty="0">
                <a:solidFill>
                  <a:srgbClr val="C00000"/>
                </a:solidFill>
              </a:rPr>
              <a:t>CONTINUATION OF BENEFITS</a:t>
            </a:r>
          </a:p>
        </p:txBody>
      </p:sp>
      <p:sp>
        <p:nvSpPr>
          <p:cNvPr id="13" name="Flowchart: Off-page Connector 12"/>
          <p:cNvSpPr/>
          <p:nvPr/>
        </p:nvSpPr>
        <p:spPr>
          <a:xfrm>
            <a:off x="1600200" y="4114800"/>
            <a:ext cx="1905000" cy="838200"/>
          </a:xfrm>
          <a:prstGeom prst="flowChartOffpageConnector">
            <a:avLst/>
          </a:prstGeom>
          <a:solidFill>
            <a:schemeClr val="bg1">
              <a:lumMod val="8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6">
                    <a:lumMod val="75000"/>
                  </a:schemeClr>
                </a:solidFill>
              </a:rPr>
              <a:t>C.O.B.  is Optional</a:t>
            </a:r>
          </a:p>
        </p:txBody>
      </p:sp>
      <p:sp>
        <p:nvSpPr>
          <p:cNvPr id="12" name="Slide Number Placeholder 11"/>
          <p:cNvSpPr>
            <a:spLocks noGrp="1"/>
          </p:cNvSpPr>
          <p:nvPr>
            <p:ph type="sldNum" sz="quarter" idx="11"/>
          </p:nvPr>
        </p:nvSpPr>
        <p:spPr/>
        <p:txBody>
          <a:bodyPr/>
          <a:lstStyle/>
          <a:p>
            <a:pPr>
              <a:defRPr/>
            </a:pPr>
            <a:fld id="{D4A750A5-475A-41BC-9633-4665A1814187}" type="slidenum">
              <a:rPr lang="en-US" smtClean="0"/>
              <a:pPr>
                <a:defRPr/>
              </a:pPr>
              <a:t>18</a:t>
            </a:fld>
            <a:endParaRPr lang="en-US" dirty="0"/>
          </a:p>
        </p:txBody>
      </p:sp>
      <p:sp>
        <p:nvSpPr>
          <p:cNvPr id="21523" name="TextBox 13"/>
          <p:cNvSpPr txBox="1">
            <a:spLocks noChangeArrowheads="1"/>
          </p:cNvSpPr>
          <p:nvPr/>
        </p:nvSpPr>
        <p:spPr bwMode="auto">
          <a:xfrm>
            <a:off x="1371600" y="6488113"/>
            <a:ext cx="6324600" cy="369887"/>
          </a:xfrm>
          <a:prstGeom prst="rect">
            <a:avLst/>
          </a:prstGeom>
          <a:noFill/>
          <a:ln w="9525">
            <a:noFill/>
            <a:miter lim="800000"/>
            <a:headEnd/>
            <a:tailEnd/>
          </a:ln>
        </p:spPr>
        <p:txBody>
          <a:bodyPr>
            <a:spAutoFit/>
          </a:bodyPr>
          <a:lstStyle/>
          <a:p>
            <a:pPr algn="ctr"/>
            <a:r>
              <a:rPr lang="en-US"/>
              <a:t> </a:t>
            </a:r>
            <a:r>
              <a:rPr lang="en-US" sz="800"/>
              <a:t>Not FDIC Insured-May Lose Value-Not Bank Guaranteed –For company and recruiting use only  - Not for Public Distribution</a:t>
            </a:r>
          </a:p>
        </p:txBody>
      </p:sp>
      <p:sp>
        <p:nvSpPr>
          <p:cNvPr id="21524" name="Text Box 4"/>
          <p:cNvSpPr txBox="1">
            <a:spLocks noChangeArrowheads="1"/>
          </p:cNvSpPr>
          <p:nvPr/>
        </p:nvSpPr>
        <p:spPr bwMode="auto">
          <a:xfrm>
            <a:off x="0" y="6040438"/>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
        <p:nvSpPr>
          <p:cNvPr id="21525" name="TextBox 13"/>
          <p:cNvSpPr txBox="1">
            <a:spLocks noChangeArrowheads="1"/>
          </p:cNvSpPr>
          <p:nvPr/>
        </p:nvSpPr>
        <p:spPr bwMode="auto">
          <a:xfrm>
            <a:off x="152400" y="5486400"/>
            <a:ext cx="3886200" cy="584200"/>
          </a:xfrm>
          <a:prstGeom prst="rect">
            <a:avLst/>
          </a:prstGeom>
          <a:noFill/>
          <a:ln w="9525">
            <a:noFill/>
            <a:miter lim="800000"/>
            <a:headEnd/>
            <a:tailEnd/>
          </a:ln>
        </p:spPr>
        <p:txBody>
          <a:bodyPr>
            <a:spAutoFit/>
          </a:bodyPr>
          <a:lstStyle/>
          <a:p>
            <a:r>
              <a:rPr lang="en-US" sz="1600"/>
              <a:t>Note: benefit periods listed are shared if two annuitants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4DB7EFB-3825-4ECA-905C-A3637B02B17C}" type="slidenum">
              <a:rPr lang="en-US" smtClean="0"/>
              <a:pPr>
                <a:defRPr/>
              </a:pPr>
              <a:t>19</a:t>
            </a:fld>
            <a:endParaRPr lang="en-US" dirty="0"/>
          </a:p>
        </p:txBody>
      </p:sp>
      <p:sp>
        <p:nvSpPr>
          <p:cNvPr id="5" name="Title 4"/>
          <p:cNvSpPr>
            <a:spLocks noGrp="1"/>
          </p:cNvSpPr>
          <p:nvPr>
            <p:ph type="title"/>
          </p:nvPr>
        </p:nvSpPr>
        <p:spPr>
          <a:xfrm>
            <a:off x="2362200" y="381000"/>
            <a:ext cx="4572000" cy="381000"/>
          </a:xfrm>
          <a:prstGeom prst="roundRect">
            <a:avLst>
              <a:gd name="adj" fmla="val 50000"/>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a:lstStyle/>
          <a:p>
            <a:pPr eaLnBrk="1" hangingPunct="1">
              <a:defRPr/>
            </a:pPr>
            <a:r>
              <a:rPr lang="en-US" sz="2000" b="1" dirty="0">
                <a:solidFill>
                  <a:srgbClr val="C00000"/>
                </a:solidFill>
              </a:rPr>
              <a:t>CONTINUATION OF BENEFITS</a:t>
            </a:r>
          </a:p>
        </p:txBody>
      </p:sp>
      <p:sp>
        <p:nvSpPr>
          <p:cNvPr id="6" name="Content Placeholder 5"/>
          <p:cNvSpPr>
            <a:spLocks noGrp="1"/>
          </p:cNvSpPr>
          <p:nvPr>
            <p:ph idx="1"/>
          </p:nvPr>
        </p:nvSpPr>
        <p:spPr>
          <a:xfrm>
            <a:off x="990600" y="2895600"/>
            <a:ext cx="3124200" cy="609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buFont typeface="Arial" pitchFamily="34" charset="0"/>
              <a:buNone/>
              <a:defRPr/>
            </a:pPr>
            <a:r>
              <a:rPr lang="en-US" sz="1800" b="1" dirty="0"/>
              <a:t> </a:t>
            </a:r>
            <a:r>
              <a:rPr lang="en-US" sz="1800" b="1" dirty="0" smtClean="0"/>
              <a:t>ANNUITY 36 Months</a:t>
            </a:r>
            <a:endParaRPr lang="en-US" sz="1800" b="1" dirty="0"/>
          </a:p>
        </p:txBody>
      </p:sp>
      <p:sp>
        <p:nvSpPr>
          <p:cNvPr id="7" name="Plus 6"/>
          <p:cNvSpPr/>
          <p:nvPr/>
        </p:nvSpPr>
        <p:spPr>
          <a:xfrm>
            <a:off x="4191000" y="3048000"/>
            <a:ext cx="457200" cy="381000"/>
          </a:xfrm>
          <a:prstGeom prst="mathPlu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8" name="Rectangle 7"/>
          <p:cNvSpPr/>
          <p:nvPr/>
        </p:nvSpPr>
        <p:spPr>
          <a:xfrm>
            <a:off x="4724400" y="2514600"/>
            <a:ext cx="2971800" cy="609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t> </a:t>
            </a:r>
            <a:r>
              <a:rPr lang="en-US" b="1" dirty="0"/>
              <a:t>C.O.B 36 months</a:t>
            </a:r>
          </a:p>
        </p:txBody>
      </p:sp>
      <p:sp>
        <p:nvSpPr>
          <p:cNvPr id="9" name="Flowchart: Off-page Connector 8"/>
          <p:cNvSpPr/>
          <p:nvPr/>
        </p:nvSpPr>
        <p:spPr>
          <a:xfrm>
            <a:off x="1600200" y="4114800"/>
            <a:ext cx="1905000" cy="838200"/>
          </a:xfrm>
          <a:prstGeom prst="flowChartOffpageConnector">
            <a:avLst/>
          </a:prstGeom>
          <a:solidFill>
            <a:schemeClr val="bg1">
              <a:lumMod val="8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6">
                    <a:lumMod val="75000"/>
                  </a:schemeClr>
                </a:solidFill>
              </a:rPr>
              <a:t>C.O.B.  is Optional</a:t>
            </a:r>
          </a:p>
        </p:txBody>
      </p:sp>
      <p:sp>
        <p:nvSpPr>
          <p:cNvPr id="10" name="Right Arrow 9"/>
          <p:cNvSpPr/>
          <p:nvPr/>
        </p:nvSpPr>
        <p:spPr>
          <a:xfrm>
            <a:off x="4724400" y="3200400"/>
            <a:ext cx="4038600" cy="1093788"/>
          </a:xfrm>
          <a:prstGeom prst="rightArrow">
            <a:avLst/>
          </a:prstGeom>
          <a:solidFill>
            <a:schemeClr val="accent1"/>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Life Time Benefits</a:t>
            </a:r>
          </a:p>
        </p:txBody>
      </p:sp>
      <p:sp>
        <p:nvSpPr>
          <p:cNvPr id="11" name="Rectangle 10"/>
          <p:cNvSpPr/>
          <p:nvPr/>
        </p:nvSpPr>
        <p:spPr>
          <a:xfrm>
            <a:off x="1371600" y="1600200"/>
            <a:ext cx="2362200" cy="381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000" b="1" u="sng" dirty="0">
                <a:latin typeface="Arial Rounded MT Bold" pitchFamily="34" charset="0"/>
              </a:rPr>
              <a:t>ANNUITY CARE </a:t>
            </a:r>
          </a:p>
        </p:txBody>
      </p:sp>
      <p:sp>
        <p:nvSpPr>
          <p:cNvPr id="22548" name="Text Box 4"/>
          <p:cNvSpPr txBox="1">
            <a:spLocks noChangeArrowheads="1"/>
          </p:cNvSpPr>
          <p:nvPr/>
        </p:nvSpPr>
        <p:spPr bwMode="auto">
          <a:xfrm>
            <a:off x="0" y="6040438"/>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ea typeface="ヒラギノ角ゴ Pro W3"/>
                <a:cs typeface="ヒラギノ角ゴ Pro W3"/>
              </a:rPr>
              <a:t>First some house keeping</a:t>
            </a:r>
          </a:p>
        </p:txBody>
      </p:sp>
      <p:sp>
        <p:nvSpPr>
          <p:cNvPr id="9219" name="Content Placeholder 2"/>
          <p:cNvSpPr>
            <a:spLocks noGrp="1"/>
          </p:cNvSpPr>
          <p:nvPr>
            <p:ph idx="1"/>
          </p:nvPr>
        </p:nvSpPr>
        <p:spPr/>
        <p:txBody>
          <a:bodyPr/>
          <a:lstStyle/>
          <a:p>
            <a:pPr eaLnBrk="1" hangingPunct="1">
              <a:buFont typeface="Arial" pitchFamily="34" charset="0"/>
              <a:buNone/>
            </a:pPr>
            <a:r>
              <a:rPr lang="en-US" sz="1000" smtClean="0">
                <a:ea typeface="ヒラギノ角ゴ Pro W3"/>
                <a:cs typeface="ヒラギノ角ゴ Pro W3"/>
              </a:rPr>
              <a:t>          A fixed annuity is a long-term, tax-deferred insurance contract designed for retirement. It allows an individual to create a fixed stream of income through a process called annuitization and also provides a fixed rate of return based on the terms of the contract. Fixed annuities have limitations. If your client decides to take money out early, they may face fees called surrender charges. Plus, if your client is not yet 59 ½, they may also have to pay an additional 10% tax penalty on top of ordinary income taxes. Your client should also know that a fixed annuity contains guarantees that are subject to the issuing insurance company’s ability to pay for them.</a:t>
            </a:r>
          </a:p>
          <a:p>
            <a:pPr eaLnBrk="1" hangingPunct="1">
              <a:buFont typeface="Arial" pitchFamily="34" charset="0"/>
              <a:buNone/>
            </a:pPr>
            <a:endParaRPr lang="en-US" sz="1000" smtClean="0">
              <a:ea typeface="ヒラギノ角ゴ Pro W3"/>
              <a:cs typeface="ヒラギノ角ゴ Pro W3"/>
            </a:endParaRPr>
          </a:p>
          <a:p>
            <a:pPr eaLnBrk="1" hangingPunct="1">
              <a:buFont typeface="Arial" pitchFamily="34" charset="0"/>
              <a:buNone/>
            </a:pPr>
            <a:r>
              <a:rPr lang="en-US" sz="1000" smtClean="0">
                <a:ea typeface="ヒラギノ角ゴ Pro W3"/>
                <a:cs typeface="ヒラギノ角ゴ Pro W3"/>
              </a:rPr>
              <a:t>          As your clients’ personal situations change (e.g., marriage, birth of a child, job promotion, retirement, relocation, etc.), so will their life insurance needs. Care should be taken to ensure this product is suitable for their long-term life insurance needs. They should weigh any associated costs before making a purchase. Life insurance has fees and charges associated with it that include costs of insurance that vary with such characteristics of the insured as gender, health and age, and has additional charges for riders that customize a policy to fit their individual needs.</a:t>
            </a:r>
          </a:p>
          <a:p>
            <a:pPr eaLnBrk="1" hangingPunct="1">
              <a:buFont typeface="Arial" pitchFamily="34" charset="0"/>
              <a:buNone/>
            </a:pPr>
            <a:endParaRPr lang="en-US" sz="1000" smtClean="0">
              <a:ea typeface="ヒラギノ角ゴ Pro W3"/>
              <a:cs typeface="ヒラギノ角ゴ Pro W3"/>
            </a:endParaRPr>
          </a:p>
          <a:p>
            <a:pPr eaLnBrk="1" hangingPunct="1">
              <a:buFont typeface="Arial" pitchFamily="34" charset="0"/>
              <a:buNone/>
            </a:pPr>
            <a:r>
              <a:rPr lang="en-US" sz="1000" smtClean="0">
                <a:ea typeface="ヒラギノ角ゴ Pro W3"/>
                <a:cs typeface="ヒラギノ角ゴ Pro W3"/>
              </a:rPr>
              <a:t>          Riders are optional and carry an additional cost.  The long-term advantage of an optional benefit will vary with the terms of the benefit option and the length of time the product is owned. As a result, in some circumstances, the cost of an option may exceed the actual benefit paid under the option.</a:t>
            </a:r>
          </a:p>
          <a:p>
            <a:pPr eaLnBrk="1" hangingPunct="1">
              <a:buFont typeface="Arial" pitchFamily="34" charset="0"/>
              <a:buNone/>
            </a:pPr>
            <a:endParaRPr lang="en-US" sz="1000" smtClean="0">
              <a:ea typeface="ヒラギノ角ゴ Pro W3"/>
              <a:cs typeface="ヒラギノ角ゴ Pro W3"/>
            </a:endParaRPr>
          </a:p>
          <a:p>
            <a:pPr eaLnBrk="1" hangingPunct="1">
              <a:buFont typeface="Arial" pitchFamily="34" charset="0"/>
              <a:buNone/>
            </a:pPr>
            <a:r>
              <a:rPr lang="en-US" sz="1000" smtClean="0">
                <a:ea typeface="ヒラギノ角ゴ Pro W3"/>
                <a:cs typeface="ヒラギノ角ゴ Pro W3"/>
              </a:rPr>
              <a:t>	Please note that the replacement of an existing annuity must not be made unless all factors are weighed and it is documented as suitable for the client.</a:t>
            </a:r>
          </a:p>
          <a:p>
            <a:pPr eaLnBrk="1" hangingPunct="1">
              <a:buFont typeface="Arial" pitchFamily="34" charset="0"/>
              <a:buNone/>
            </a:pPr>
            <a:endParaRPr lang="en-US" sz="1000" smtClean="0">
              <a:ea typeface="ヒラギノ角ゴ Pro W3"/>
              <a:cs typeface="ヒラギノ角ゴ Pro W3"/>
            </a:endParaRPr>
          </a:p>
          <a:p>
            <a:pPr eaLnBrk="1" hangingPunct="1">
              <a:buFont typeface="Arial" pitchFamily="34" charset="0"/>
              <a:buNone/>
            </a:pPr>
            <a:r>
              <a:rPr lang="en-US" sz="1000" smtClean="0">
                <a:ea typeface="ヒラギノ角ゴ Pro W3"/>
                <a:cs typeface="ヒラギノ角ゴ Pro W3"/>
              </a:rPr>
              <a:t>	Products underwritten and issued by The State Life Insurance Company, Indianapolis, Indiana. Policy Forms: Asset-Care: L301, SA31 and R501 (or state variation); Annuity Care and Annuity Care II: SA34, SA35, R508. Product and riders may not be available in all states or may vary by state.</a:t>
            </a:r>
          </a:p>
          <a:p>
            <a:pPr eaLnBrk="1" hangingPunct="1">
              <a:buFont typeface="Arial" pitchFamily="34" charset="0"/>
              <a:buNone/>
            </a:pPr>
            <a:endParaRPr lang="en-US" sz="1000" smtClean="0">
              <a:ea typeface="ヒラギノ角ゴ Pro W3"/>
              <a:cs typeface="ヒラギノ角ゴ Pro W3"/>
            </a:endParaRPr>
          </a:p>
          <a:p>
            <a:pPr eaLnBrk="1" hangingPunct="1">
              <a:buFont typeface="Arial" pitchFamily="34" charset="0"/>
              <a:buNone/>
            </a:pPr>
            <a:r>
              <a:rPr lang="en-US" sz="1000" smtClean="0">
                <a:ea typeface="ヒラギノ角ゴ Pro W3"/>
                <a:cs typeface="ヒラギノ角ゴ Pro W3"/>
              </a:rPr>
              <a:t>	All guaranteed are subject to the claims paying ability of State Life. </a:t>
            </a:r>
          </a:p>
          <a:p>
            <a:pPr eaLnBrk="1" hangingPunct="1">
              <a:buFont typeface="Arial" pitchFamily="34" charset="0"/>
              <a:buNone/>
            </a:pPr>
            <a:r>
              <a:rPr lang="en-US" sz="1000" smtClean="0">
                <a:ea typeface="ヒラギノ角ゴ Pro W3"/>
                <a:cs typeface="ヒラギノ角ゴ Pro W3"/>
              </a:rPr>
              <a:t>	</a:t>
            </a:r>
          </a:p>
          <a:p>
            <a:pPr eaLnBrk="1" hangingPunct="1">
              <a:buFont typeface="Arial" pitchFamily="34" charset="0"/>
              <a:buNone/>
            </a:pPr>
            <a:endParaRPr lang="en-US" sz="1000" smtClean="0">
              <a:ea typeface="ヒラギノ角ゴ Pro W3"/>
              <a:cs typeface="ヒラギノ角ゴ Pro W3"/>
            </a:endParaRPr>
          </a:p>
          <a:p>
            <a:pPr eaLnBrk="1" hangingPunct="1">
              <a:buFont typeface="Arial" pitchFamily="34" charset="0"/>
              <a:buNone/>
            </a:pPr>
            <a:r>
              <a:rPr lang="en-US" sz="1000" smtClean="0">
                <a:ea typeface="ヒラギノ角ゴ Pro W3"/>
                <a:cs typeface="ヒラギノ角ゴ Pro W3"/>
              </a:rPr>
              <a:t>	</a:t>
            </a:r>
          </a:p>
          <a:p>
            <a:pPr eaLnBrk="1" hangingPunct="1">
              <a:buFont typeface="Arial" pitchFamily="34" charset="0"/>
              <a:buNone/>
            </a:pPr>
            <a:endParaRPr lang="en-US" sz="1000" smtClean="0">
              <a:ea typeface="ヒラギノ角ゴ Pro W3"/>
              <a:cs typeface="ヒラギノ角ゴ Pro W3"/>
            </a:endParaRPr>
          </a:p>
          <a:p>
            <a:pPr eaLnBrk="1" hangingPunct="1">
              <a:buFont typeface="Arial" pitchFamily="34" charset="0"/>
              <a:buNone/>
            </a:pPr>
            <a:endParaRPr lang="en-US" sz="1000" smtClean="0">
              <a:ea typeface="ヒラギノ角ゴ Pro W3"/>
              <a:cs typeface="ヒラギノ角ゴ Pro W3"/>
            </a:endParaRPr>
          </a:p>
          <a:p>
            <a:pPr eaLnBrk="1" hangingPunct="1">
              <a:buFont typeface="Arial" pitchFamily="34" charset="0"/>
              <a:buNone/>
            </a:pPr>
            <a:endParaRPr lang="en-US" sz="1000" smtClean="0">
              <a:ea typeface="ヒラギノ角ゴ Pro W3"/>
              <a:cs typeface="ヒラギノ角ゴ Pro W3"/>
            </a:endParaRPr>
          </a:p>
        </p:txBody>
      </p:sp>
      <p:sp>
        <p:nvSpPr>
          <p:cNvPr id="9220" name="Text Box 4"/>
          <p:cNvSpPr txBox="1">
            <a:spLocks noChangeArrowheads="1"/>
          </p:cNvSpPr>
          <p:nvPr/>
        </p:nvSpPr>
        <p:spPr bwMode="auto">
          <a:xfrm>
            <a:off x="0" y="6019800"/>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
        <p:nvSpPr>
          <p:cNvPr id="8" name="Slide Number Placeholder 7"/>
          <p:cNvSpPr>
            <a:spLocks noGrp="1"/>
          </p:cNvSpPr>
          <p:nvPr>
            <p:ph type="sldNum" sz="quarter" idx="11"/>
          </p:nvPr>
        </p:nvSpPr>
        <p:spPr/>
        <p:txBody>
          <a:bodyPr/>
          <a:lstStyle/>
          <a:p>
            <a:pPr>
              <a:defRPr/>
            </a:pPr>
            <a:fld id="{005B015E-3798-4BB3-B35A-0429F97B37B2}" type="slidenum">
              <a:rPr lang="en-US"/>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164BB2A-D707-4460-A0E4-0D83323DACD5}" type="slidenum">
              <a:rPr lang="en-US" smtClean="0"/>
              <a:pPr>
                <a:defRPr/>
              </a:pPr>
              <a:t>20</a:t>
            </a:fld>
            <a:endParaRPr lang="en-US" dirty="0"/>
          </a:p>
        </p:txBody>
      </p:sp>
      <p:sp>
        <p:nvSpPr>
          <p:cNvPr id="5" name="Title 4"/>
          <p:cNvSpPr>
            <a:spLocks noGrp="1"/>
          </p:cNvSpPr>
          <p:nvPr>
            <p:ph type="title"/>
          </p:nvPr>
        </p:nvSpPr>
        <p:spPr>
          <a:xfrm>
            <a:off x="2362200" y="304800"/>
            <a:ext cx="4724400" cy="457200"/>
          </a:xfrm>
          <a:prstGeom prst="roundRect">
            <a:avLst>
              <a:gd name="adj" fmla="val 50000"/>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a:lstStyle/>
          <a:p>
            <a:pPr eaLnBrk="1" hangingPunct="1">
              <a:defRPr/>
            </a:pPr>
            <a:r>
              <a:rPr lang="en-US" sz="2000" b="1" dirty="0">
                <a:solidFill>
                  <a:srgbClr val="C00000"/>
                </a:solidFill>
              </a:rPr>
              <a:t>CONTINUATION OF BENEFITS</a:t>
            </a:r>
          </a:p>
        </p:txBody>
      </p:sp>
      <p:sp>
        <p:nvSpPr>
          <p:cNvPr id="8" name="Content Placeholder 5"/>
          <p:cNvSpPr txBox="1">
            <a:spLocks/>
          </p:cNvSpPr>
          <p:nvPr/>
        </p:nvSpPr>
        <p:spPr bwMode="auto">
          <a:xfrm>
            <a:off x="990600" y="2895600"/>
            <a:ext cx="2971800" cy="609600"/>
          </a:xfrm>
          <a:prstGeom prst="rect">
            <a:avLst/>
          </a:prstGeom>
          <a:ln w="25400" cap="flat" cmpd="sng" algn="ctr">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ct val="20000"/>
              </a:spcBef>
              <a:spcAft>
                <a:spcPts val="0"/>
              </a:spcAft>
              <a:buFont typeface="Arial" pitchFamily="-111" charset="0"/>
              <a:buNone/>
              <a:defRPr/>
            </a:pPr>
            <a:r>
              <a:rPr lang="en-US" b="1" dirty="0"/>
              <a:t> ANNUITY 36 Months</a:t>
            </a:r>
          </a:p>
          <a:p>
            <a:pPr marL="342900" indent="-342900" fontAlgn="auto">
              <a:spcBef>
                <a:spcPct val="20000"/>
              </a:spcBef>
              <a:spcAft>
                <a:spcPts val="0"/>
              </a:spcAft>
              <a:buFont typeface="Arial" pitchFamily="-111" charset="0"/>
              <a:buNone/>
              <a:defRPr/>
            </a:pPr>
            <a:r>
              <a:rPr lang="en-US" b="1" dirty="0"/>
              <a:t>$150,000 / 2.9% per MO</a:t>
            </a:r>
          </a:p>
        </p:txBody>
      </p:sp>
      <p:sp>
        <p:nvSpPr>
          <p:cNvPr id="9" name="Plus 8"/>
          <p:cNvSpPr/>
          <p:nvPr/>
        </p:nvSpPr>
        <p:spPr>
          <a:xfrm>
            <a:off x="4114800" y="2971800"/>
            <a:ext cx="457200" cy="381000"/>
          </a:xfrm>
          <a:prstGeom prst="mathPlu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10" name="Rectangle 9"/>
          <p:cNvSpPr/>
          <p:nvPr/>
        </p:nvSpPr>
        <p:spPr>
          <a:xfrm>
            <a:off x="4648200" y="2514600"/>
            <a:ext cx="2971800" cy="609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t> </a:t>
            </a:r>
            <a:r>
              <a:rPr lang="en-US" b="1" dirty="0"/>
              <a:t>C.O.B 36 months</a:t>
            </a:r>
          </a:p>
          <a:p>
            <a:pPr fontAlgn="auto">
              <a:spcBef>
                <a:spcPts val="0"/>
              </a:spcBef>
              <a:spcAft>
                <a:spcPts val="0"/>
              </a:spcAft>
              <a:defRPr/>
            </a:pPr>
            <a:r>
              <a:rPr lang="en-US" b="1" dirty="0"/>
              <a:t>$150,000 = Total $300,000</a:t>
            </a:r>
          </a:p>
        </p:txBody>
      </p:sp>
      <p:sp>
        <p:nvSpPr>
          <p:cNvPr id="11" name="Flowchart: Off-page Connector 10"/>
          <p:cNvSpPr/>
          <p:nvPr/>
        </p:nvSpPr>
        <p:spPr>
          <a:xfrm>
            <a:off x="1600200" y="4114800"/>
            <a:ext cx="1905000" cy="838200"/>
          </a:xfrm>
          <a:prstGeom prst="flowChartOffpageConnector">
            <a:avLst/>
          </a:prstGeom>
          <a:solidFill>
            <a:schemeClr val="bg1">
              <a:lumMod val="8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6">
                    <a:lumMod val="75000"/>
                  </a:schemeClr>
                </a:solidFill>
              </a:rPr>
              <a:t>C.O.B.  is Optional</a:t>
            </a:r>
          </a:p>
        </p:txBody>
      </p:sp>
      <p:sp>
        <p:nvSpPr>
          <p:cNvPr id="12" name="Right Arrow 11"/>
          <p:cNvSpPr/>
          <p:nvPr/>
        </p:nvSpPr>
        <p:spPr>
          <a:xfrm>
            <a:off x="4648200" y="3048000"/>
            <a:ext cx="4495800" cy="1524000"/>
          </a:xfrm>
          <a:prstGeom prst="rightArrow">
            <a:avLst/>
          </a:prstGeom>
          <a:solidFill>
            <a:schemeClr val="accent1"/>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Life Time Benefits = Unlimited</a:t>
            </a:r>
          </a:p>
        </p:txBody>
      </p:sp>
      <p:sp>
        <p:nvSpPr>
          <p:cNvPr id="13" name="Rectangle 12"/>
          <p:cNvSpPr/>
          <p:nvPr/>
        </p:nvSpPr>
        <p:spPr>
          <a:xfrm>
            <a:off x="1371600" y="1600200"/>
            <a:ext cx="2362200" cy="381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000" b="1" u="sng" dirty="0">
                <a:latin typeface="Arial Rounded MT Bold" pitchFamily="34" charset="0"/>
              </a:rPr>
              <a:t>ANNUITY CARE </a:t>
            </a:r>
          </a:p>
        </p:txBody>
      </p:sp>
      <p:sp>
        <p:nvSpPr>
          <p:cNvPr id="14" name="Rounded Rectangle 13"/>
          <p:cNvSpPr/>
          <p:nvPr/>
        </p:nvSpPr>
        <p:spPr>
          <a:xfrm>
            <a:off x="1143000" y="1219200"/>
            <a:ext cx="2895600" cy="304800"/>
          </a:xfrm>
          <a:prstGeom prst="roundRect">
            <a:avLst/>
          </a:prstGeom>
          <a:ln w="57150">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a:solidFill>
                  <a:schemeClr val="accent6">
                    <a:lumMod val="60000"/>
                    <a:lumOff val="40000"/>
                  </a:schemeClr>
                </a:solidFill>
              </a:rPr>
              <a:t>Max Age 85</a:t>
            </a:r>
          </a:p>
        </p:txBody>
      </p:sp>
      <p:sp>
        <p:nvSpPr>
          <p:cNvPr id="23575" name="TextBox 14"/>
          <p:cNvSpPr txBox="1">
            <a:spLocks noChangeArrowheads="1"/>
          </p:cNvSpPr>
          <p:nvPr/>
        </p:nvSpPr>
        <p:spPr bwMode="auto">
          <a:xfrm>
            <a:off x="4648200" y="4724400"/>
            <a:ext cx="3733800" cy="369888"/>
          </a:xfrm>
          <a:prstGeom prst="rect">
            <a:avLst/>
          </a:prstGeom>
          <a:noFill/>
          <a:ln w="9525">
            <a:noFill/>
            <a:miter lim="800000"/>
            <a:headEnd/>
            <a:tailEnd/>
          </a:ln>
        </p:spPr>
        <p:txBody>
          <a:bodyPr>
            <a:spAutoFit/>
          </a:bodyPr>
          <a:lstStyle/>
          <a:p>
            <a:r>
              <a:rPr lang="en-US"/>
              <a:t>Initial Monthly Benefit $4,350</a:t>
            </a:r>
          </a:p>
        </p:txBody>
      </p:sp>
      <p:sp>
        <p:nvSpPr>
          <p:cNvPr id="23576" name="Text Box 4"/>
          <p:cNvSpPr txBox="1">
            <a:spLocks noChangeArrowheads="1"/>
          </p:cNvSpPr>
          <p:nvPr/>
        </p:nvSpPr>
        <p:spPr bwMode="auto">
          <a:xfrm>
            <a:off x="0" y="6040438"/>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
        <p:nvSpPr>
          <p:cNvPr id="23577" name="Text Box 21"/>
          <p:cNvSpPr txBox="1">
            <a:spLocks noChangeArrowheads="1"/>
          </p:cNvSpPr>
          <p:nvPr/>
        </p:nvSpPr>
        <p:spPr bwMode="auto">
          <a:xfrm>
            <a:off x="152400" y="6038850"/>
            <a:ext cx="4953000" cy="230188"/>
          </a:xfrm>
          <a:prstGeom prst="rect">
            <a:avLst/>
          </a:prstGeom>
          <a:noFill/>
          <a:ln w="9525">
            <a:noFill/>
            <a:miter lim="800000"/>
            <a:headEnd/>
            <a:tailEnd/>
          </a:ln>
        </p:spPr>
        <p:txBody>
          <a:bodyPr>
            <a:spAutoFit/>
          </a:bodyPr>
          <a:lstStyle/>
          <a:p>
            <a:pPr>
              <a:spcBef>
                <a:spcPct val="50000"/>
              </a:spcBef>
            </a:pPr>
            <a:r>
              <a:rPr lang="en-US" sz="900" b="1"/>
              <a:t>Numeric examples are hypothetical and were used for educational purposes only.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7" presetClass="entr" presetSubtype="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6"/>
          <p:cNvSpPr>
            <a:spLocks noChangeArrowheads="1"/>
          </p:cNvSpPr>
          <p:nvPr/>
        </p:nvSpPr>
        <p:spPr bwMode="auto">
          <a:xfrm>
            <a:off x="2971800" y="762000"/>
            <a:ext cx="3276600" cy="400050"/>
          </a:xfrm>
          <a:prstGeom prst="rect">
            <a:avLst/>
          </a:prstGeom>
          <a:noFill/>
          <a:ln w="9525">
            <a:noFill/>
            <a:miter lim="800000"/>
            <a:headEnd/>
            <a:tailEnd/>
          </a:ln>
        </p:spPr>
        <p:txBody>
          <a:bodyPr>
            <a:spAutoFit/>
          </a:bodyPr>
          <a:lstStyle/>
          <a:p>
            <a:pPr algn="ctr"/>
            <a:r>
              <a:rPr lang="en-US" sz="2000" b="1" u="sng">
                <a:latin typeface="Arial Rounded MT Bold" pitchFamily="34" charset="0"/>
              </a:rPr>
              <a:t>ANNUITY CARE II</a:t>
            </a:r>
          </a:p>
        </p:txBody>
      </p:sp>
      <p:sp>
        <p:nvSpPr>
          <p:cNvPr id="11" name="Rounded Rectangle 10"/>
          <p:cNvSpPr/>
          <p:nvPr/>
        </p:nvSpPr>
        <p:spPr>
          <a:xfrm>
            <a:off x="2514600" y="304800"/>
            <a:ext cx="4114800" cy="381000"/>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anchor="ctr"/>
          <a:lstStyle/>
          <a:p>
            <a:pPr algn="ctr">
              <a:defRPr/>
            </a:pPr>
            <a:r>
              <a:rPr lang="en-US" sz="2000" b="1" dirty="0">
                <a:solidFill>
                  <a:srgbClr val="C00000"/>
                </a:solidFill>
              </a:rPr>
              <a:t>CONTINUATION OF BENEFITS</a:t>
            </a:r>
          </a:p>
        </p:txBody>
      </p:sp>
      <p:sp>
        <p:nvSpPr>
          <p:cNvPr id="24" name="Flowchart: Off-page Connector 23"/>
          <p:cNvSpPr/>
          <p:nvPr/>
        </p:nvSpPr>
        <p:spPr>
          <a:xfrm>
            <a:off x="304800" y="3276600"/>
            <a:ext cx="2362200" cy="990600"/>
          </a:xfrm>
          <a:prstGeom prst="flowChartOffpageConnector">
            <a:avLst/>
          </a:prstGeom>
          <a:solidFill>
            <a:schemeClr val="bg1">
              <a:lumMod val="8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6">
                    <a:lumMod val="75000"/>
                  </a:schemeClr>
                </a:solidFill>
              </a:rPr>
              <a:t>C.O.B.  is Included</a:t>
            </a:r>
          </a:p>
        </p:txBody>
      </p:sp>
      <p:sp>
        <p:nvSpPr>
          <p:cNvPr id="15" name="Slide Number Placeholder 14"/>
          <p:cNvSpPr>
            <a:spLocks noGrp="1"/>
          </p:cNvSpPr>
          <p:nvPr>
            <p:ph type="sldNum" sz="quarter" idx="11"/>
          </p:nvPr>
        </p:nvSpPr>
        <p:spPr/>
        <p:txBody>
          <a:bodyPr/>
          <a:lstStyle/>
          <a:p>
            <a:pPr>
              <a:defRPr/>
            </a:pPr>
            <a:fld id="{D336D833-D7C6-4661-9DDF-1D2EAEF0AB38}" type="slidenum">
              <a:rPr lang="en-US" smtClean="0"/>
              <a:pPr>
                <a:defRPr/>
              </a:pPr>
              <a:t>21</a:t>
            </a:fld>
            <a:endParaRPr lang="en-US" dirty="0"/>
          </a:p>
        </p:txBody>
      </p:sp>
      <p:sp>
        <p:nvSpPr>
          <p:cNvPr id="24586" name="TextBox 13"/>
          <p:cNvSpPr txBox="1">
            <a:spLocks noChangeArrowheads="1"/>
          </p:cNvSpPr>
          <p:nvPr/>
        </p:nvSpPr>
        <p:spPr bwMode="auto">
          <a:xfrm>
            <a:off x="1371600" y="6488113"/>
            <a:ext cx="6324600" cy="369887"/>
          </a:xfrm>
          <a:prstGeom prst="rect">
            <a:avLst/>
          </a:prstGeom>
          <a:noFill/>
          <a:ln w="9525">
            <a:noFill/>
            <a:miter lim="800000"/>
            <a:headEnd/>
            <a:tailEnd/>
          </a:ln>
        </p:spPr>
        <p:txBody>
          <a:bodyPr>
            <a:spAutoFit/>
          </a:bodyPr>
          <a:lstStyle/>
          <a:p>
            <a:pPr algn="ctr"/>
            <a:r>
              <a:rPr lang="en-US"/>
              <a:t> </a:t>
            </a:r>
            <a:r>
              <a:rPr lang="en-US" sz="800"/>
              <a:t>Not FDIC Insured-May Lose Value-Not Bank Guaranteed –For company and recruiting use only  - Not for Public Distribution</a:t>
            </a:r>
          </a:p>
        </p:txBody>
      </p:sp>
      <p:sp>
        <p:nvSpPr>
          <p:cNvPr id="20" name="Title 5"/>
          <p:cNvSpPr txBox="1">
            <a:spLocks/>
          </p:cNvSpPr>
          <p:nvPr/>
        </p:nvSpPr>
        <p:spPr>
          <a:xfrm>
            <a:off x="3276600" y="1295400"/>
            <a:ext cx="2667000" cy="1905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Aft>
                <a:spcPts val="0"/>
              </a:spcAft>
              <a:defRPr/>
            </a:pPr>
            <a:r>
              <a:rPr lang="en-US" sz="2400" b="1" dirty="0"/>
              <a:t>ANNUITY  </a:t>
            </a:r>
          </a:p>
          <a:p>
            <a:pPr fontAlgn="auto">
              <a:spcAft>
                <a:spcPts val="0"/>
              </a:spcAft>
              <a:defRPr/>
            </a:pPr>
            <a:r>
              <a:rPr lang="en-US" sz="2000" b="1" dirty="0"/>
              <a:t/>
            </a:r>
            <a:br>
              <a:rPr lang="en-US" sz="2000" b="1" dirty="0"/>
            </a:br>
            <a:r>
              <a:rPr lang="en-US" sz="2400" b="1" dirty="0"/>
              <a:t/>
            </a:r>
            <a:br>
              <a:rPr lang="en-US" sz="2400" b="1" dirty="0"/>
            </a:br>
            <a:r>
              <a:rPr lang="en-US" sz="2400" b="1" dirty="0"/>
              <a:t>C.O.B.</a:t>
            </a:r>
          </a:p>
          <a:p>
            <a:pPr fontAlgn="auto">
              <a:spcAft>
                <a:spcPts val="0"/>
              </a:spcAft>
              <a:defRPr/>
            </a:pPr>
            <a:r>
              <a:rPr lang="en-US" sz="2400" b="1" dirty="0"/>
              <a:t> 	</a:t>
            </a:r>
          </a:p>
        </p:txBody>
      </p:sp>
      <p:cxnSp>
        <p:nvCxnSpPr>
          <p:cNvPr id="21" name="Straight Connector 20"/>
          <p:cNvCxnSpPr/>
          <p:nvPr/>
        </p:nvCxnSpPr>
        <p:spPr>
          <a:xfrm>
            <a:off x="3276600" y="2362200"/>
            <a:ext cx="1981200" cy="0"/>
          </a:xfrm>
          <a:prstGeom prst="line">
            <a:avLst/>
          </a:prstGeom>
          <a:ln w="381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591" name="Text Box 4"/>
          <p:cNvSpPr txBox="1">
            <a:spLocks noChangeArrowheads="1"/>
          </p:cNvSpPr>
          <p:nvPr/>
        </p:nvSpPr>
        <p:spPr bwMode="auto">
          <a:xfrm>
            <a:off x="0" y="6040438"/>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6"/>
          <p:cNvSpPr>
            <a:spLocks noChangeArrowheads="1"/>
          </p:cNvSpPr>
          <p:nvPr/>
        </p:nvSpPr>
        <p:spPr bwMode="auto">
          <a:xfrm>
            <a:off x="3276600" y="762000"/>
            <a:ext cx="2438400" cy="400050"/>
          </a:xfrm>
          <a:prstGeom prst="rect">
            <a:avLst/>
          </a:prstGeom>
          <a:noFill/>
          <a:ln w="9525">
            <a:noFill/>
            <a:miter lim="800000"/>
            <a:headEnd/>
            <a:tailEnd/>
          </a:ln>
        </p:spPr>
        <p:txBody>
          <a:bodyPr>
            <a:spAutoFit/>
          </a:bodyPr>
          <a:lstStyle/>
          <a:p>
            <a:pPr algn="ctr"/>
            <a:r>
              <a:rPr lang="en-US" sz="2000" b="1" u="sng">
                <a:latin typeface="Arial Rounded MT Bold" pitchFamily="34" charset="0"/>
              </a:rPr>
              <a:t>ANNUITY CARE II</a:t>
            </a:r>
          </a:p>
        </p:txBody>
      </p:sp>
      <p:sp>
        <p:nvSpPr>
          <p:cNvPr id="12" name="Rounded Rectangle 11"/>
          <p:cNvSpPr/>
          <p:nvPr/>
        </p:nvSpPr>
        <p:spPr>
          <a:xfrm>
            <a:off x="2590800" y="304800"/>
            <a:ext cx="4343400" cy="381000"/>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anchor="ctr"/>
          <a:lstStyle/>
          <a:p>
            <a:pPr algn="ctr">
              <a:defRPr/>
            </a:pPr>
            <a:r>
              <a:rPr lang="en-US" sz="2000" b="1" dirty="0">
                <a:solidFill>
                  <a:srgbClr val="C00000"/>
                </a:solidFill>
              </a:rPr>
              <a:t>PAYMENT OF C.O.B. PREMIUM</a:t>
            </a:r>
          </a:p>
        </p:txBody>
      </p:sp>
      <p:sp>
        <p:nvSpPr>
          <p:cNvPr id="13" name="Slide Number Placeholder 12"/>
          <p:cNvSpPr>
            <a:spLocks noGrp="1"/>
          </p:cNvSpPr>
          <p:nvPr>
            <p:ph type="sldNum" sz="quarter" idx="11"/>
          </p:nvPr>
        </p:nvSpPr>
        <p:spPr/>
        <p:txBody>
          <a:bodyPr/>
          <a:lstStyle/>
          <a:p>
            <a:pPr>
              <a:defRPr/>
            </a:pPr>
            <a:fld id="{014E8E16-1DE0-4BE2-AC05-718534A09EDE}" type="slidenum">
              <a:rPr lang="en-US" smtClean="0"/>
              <a:pPr>
                <a:defRPr/>
              </a:pPr>
              <a:t>22</a:t>
            </a:fld>
            <a:endParaRPr lang="en-US" dirty="0"/>
          </a:p>
        </p:txBody>
      </p:sp>
      <p:sp>
        <p:nvSpPr>
          <p:cNvPr id="25607" name="TextBox 14"/>
          <p:cNvSpPr txBox="1">
            <a:spLocks noChangeArrowheads="1"/>
          </p:cNvSpPr>
          <p:nvPr/>
        </p:nvSpPr>
        <p:spPr bwMode="auto">
          <a:xfrm>
            <a:off x="1371600" y="6488113"/>
            <a:ext cx="6324600" cy="369887"/>
          </a:xfrm>
          <a:prstGeom prst="rect">
            <a:avLst/>
          </a:prstGeom>
          <a:noFill/>
          <a:ln w="9525">
            <a:noFill/>
            <a:miter lim="800000"/>
            <a:headEnd/>
            <a:tailEnd/>
          </a:ln>
        </p:spPr>
        <p:txBody>
          <a:bodyPr>
            <a:spAutoFit/>
          </a:bodyPr>
          <a:lstStyle/>
          <a:p>
            <a:pPr algn="ctr"/>
            <a:r>
              <a:rPr lang="en-US"/>
              <a:t> </a:t>
            </a:r>
            <a:r>
              <a:rPr lang="en-US" sz="800"/>
              <a:t>Not FDIC Insured-May Lose Value-Not Bank Guaranteed –For company and recruiting use only  - Not for Public Distribution</a:t>
            </a:r>
          </a:p>
        </p:txBody>
      </p:sp>
      <p:sp>
        <p:nvSpPr>
          <p:cNvPr id="15" name="Title 5"/>
          <p:cNvSpPr txBox="1">
            <a:spLocks/>
          </p:cNvSpPr>
          <p:nvPr/>
        </p:nvSpPr>
        <p:spPr>
          <a:xfrm>
            <a:off x="3276600" y="1371600"/>
            <a:ext cx="2590800" cy="1981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Aft>
                <a:spcPts val="0"/>
              </a:spcAft>
              <a:defRPr/>
            </a:pPr>
            <a:r>
              <a:rPr lang="en-US" sz="2400" b="1" dirty="0"/>
              <a:t>ANNUITY  </a:t>
            </a:r>
          </a:p>
          <a:p>
            <a:pPr fontAlgn="auto">
              <a:spcAft>
                <a:spcPts val="0"/>
              </a:spcAft>
              <a:defRPr/>
            </a:pPr>
            <a:r>
              <a:rPr lang="en-US" sz="2000" b="1" dirty="0"/>
              <a:t/>
            </a:r>
            <a:br>
              <a:rPr lang="en-US" sz="2000" b="1" dirty="0"/>
            </a:br>
            <a:r>
              <a:rPr lang="en-US" sz="2400" b="1" dirty="0"/>
              <a:t/>
            </a:r>
            <a:br>
              <a:rPr lang="en-US" sz="2400" b="1" dirty="0"/>
            </a:br>
            <a:r>
              <a:rPr lang="en-US" sz="2400" b="1" dirty="0"/>
              <a:t>C.O.B.</a:t>
            </a:r>
          </a:p>
          <a:p>
            <a:pPr fontAlgn="auto">
              <a:spcAft>
                <a:spcPts val="0"/>
              </a:spcAft>
              <a:defRPr/>
            </a:pPr>
            <a:r>
              <a:rPr lang="en-US" sz="2400" b="1" dirty="0"/>
              <a:t> 	</a:t>
            </a:r>
          </a:p>
        </p:txBody>
      </p:sp>
      <p:cxnSp>
        <p:nvCxnSpPr>
          <p:cNvPr id="19" name="Straight Connector 18"/>
          <p:cNvCxnSpPr>
            <a:stCxn id="0" idx="1"/>
          </p:cNvCxnSpPr>
          <p:nvPr/>
        </p:nvCxnSpPr>
        <p:spPr>
          <a:xfrm rot="10800000" flipH="1">
            <a:off x="3276600" y="2362200"/>
            <a:ext cx="1828800" cy="0"/>
          </a:xfrm>
          <a:prstGeom prst="line">
            <a:avLst/>
          </a:prstGeom>
          <a:ln w="381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Callout 1 16"/>
          <p:cNvSpPr/>
          <p:nvPr/>
        </p:nvSpPr>
        <p:spPr>
          <a:xfrm>
            <a:off x="6172200" y="1828800"/>
            <a:ext cx="762000" cy="609600"/>
          </a:xfrm>
          <a:prstGeom prst="borderCallout1">
            <a:avLst>
              <a:gd name="adj1" fmla="val 18750"/>
              <a:gd name="adj2" fmla="val -8333"/>
              <a:gd name="adj3" fmla="val 97984"/>
              <a:gd name="adj4" fmla="val -51236"/>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Monthly charge for COB</a:t>
            </a:r>
          </a:p>
        </p:txBody>
      </p:sp>
      <p:sp>
        <p:nvSpPr>
          <p:cNvPr id="18" name="Circular Arrow 17"/>
          <p:cNvSpPr/>
          <p:nvPr/>
        </p:nvSpPr>
        <p:spPr>
          <a:xfrm rot="5400000">
            <a:off x="4876800" y="1981200"/>
            <a:ext cx="838200" cy="990600"/>
          </a:xfrm>
          <a:prstGeom prst="circularArrow">
            <a:avLst>
              <a:gd name="adj1" fmla="val 12500"/>
              <a:gd name="adj2" fmla="val 2654383"/>
              <a:gd name="adj3" fmla="val 20457681"/>
              <a:gd name="adj4" fmla="val 10436551"/>
              <a:gd name="adj5" fmla="val 12500"/>
            </a:avLst>
          </a:prstGeom>
          <a:solidFill>
            <a:schemeClr val="accent6">
              <a:lumMod val="40000"/>
              <a:lumOff val="60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endParaRPr lang="en-US" b="1" dirty="0">
              <a:solidFill>
                <a:schemeClr val="tx1"/>
              </a:solidFill>
            </a:endParaRPr>
          </a:p>
        </p:txBody>
      </p:sp>
      <p:sp>
        <p:nvSpPr>
          <p:cNvPr id="10" name="Flowchart: Off-page Connector 9"/>
          <p:cNvSpPr/>
          <p:nvPr/>
        </p:nvSpPr>
        <p:spPr>
          <a:xfrm>
            <a:off x="304800" y="3276600"/>
            <a:ext cx="2362200" cy="990600"/>
          </a:xfrm>
          <a:prstGeom prst="flowChartOffpageConnector">
            <a:avLst/>
          </a:prstGeom>
          <a:solidFill>
            <a:schemeClr val="bg1">
              <a:lumMod val="8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6">
                    <a:lumMod val="75000"/>
                  </a:schemeClr>
                </a:solidFill>
              </a:rPr>
              <a:t>C.O.B.  is Included</a:t>
            </a:r>
          </a:p>
        </p:txBody>
      </p:sp>
      <p:sp>
        <p:nvSpPr>
          <p:cNvPr id="25619" name="Text Box 4"/>
          <p:cNvSpPr txBox="1">
            <a:spLocks noChangeArrowheads="1"/>
          </p:cNvSpPr>
          <p:nvPr/>
        </p:nvSpPr>
        <p:spPr bwMode="auto">
          <a:xfrm>
            <a:off x="0" y="6040438"/>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6"/>
          <p:cNvSpPr>
            <a:spLocks noChangeArrowheads="1"/>
          </p:cNvSpPr>
          <p:nvPr/>
        </p:nvSpPr>
        <p:spPr bwMode="auto">
          <a:xfrm>
            <a:off x="3352800" y="838200"/>
            <a:ext cx="2819400" cy="400050"/>
          </a:xfrm>
          <a:prstGeom prst="rect">
            <a:avLst/>
          </a:prstGeom>
          <a:noFill/>
          <a:ln w="9525">
            <a:noFill/>
            <a:miter lim="800000"/>
            <a:headEnd/>
            <a:tailEnd/>
          </a:ln>
        </p:spPr>
        <p:txBody>
          <a:bodyPr>
            <a:spAutoFit/>
          </a:bodyPr>
          <a:lstStyle/>
          <a:p>
            <a:pPr algn="ctr"/>
            <a:r>
              <a:rPr lang="en-US" sz="2000" u="sng">
                <a:latin typeface="Arial Rounded MT Bold" pitchFamily="34" charset="0"/>
              </a:rPr>
              <a:t>ANNUITY</a:t>
            </a:r>
            <a:r>
              <a:rPr lang="en-US" sz="2000" b="1" u="sng">
                <a:latin typeface="Arial Rounded MT Bold" pitchFamily="34" charset="0"/>
              </a:rPr>
              <a:t> CARE II</a:t>
            </a:r>
          </a:p>
        </p:txBody>
      </p:sp>
      <p:sp>
        <p:nvSpPr>
          <p:cNvPr id="19" name="Rounded Rectangle 18"/>
          <p:cNvSpPr/>
          <p:nvPr/>
        </p:nvSpPr>
        <p:spPr>
          <a:xfrm>
            <a:off x="2590800" y="304800"/>
            <a:ext cx="4343400" cy="381000"/>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anchor="ctr"/>
          <a:lstStyle/>
          <a:p>
            <a:pPr algn="ctr">
              <a:defRPr/>
            </a:pPr>
            <a:r>
              <a:rPr lang="en-US" sz="2000" b="1" dirty="0">
                <a:solidFill>
                  <a:srgbClr val="C00000"/>
                </a:solidFill>
              </a:rPr>
              <a:t>PAYMENT OF C.O.B. PREMIUM</a:t>
            </a:r>
          </a:p>
        </p:txBody>
      </p:sp>
      <p:sp>
        <p:nvSpPr>
          <p:cNvPr id="15" name="Slide Number Placeholder 14"/>
          <p:cNvSpPr>
            <a:spLocks noGrp="1"/>
          </p:cNvSpPr>
          <p:nvPr>
            <p:ph type="sldNum" sz="quarter" idx="11"/>
          </p:nvPr>
        </p:nvSpPr>
        <p:spPr/>
        <p:txBody>
          <a:bodyPr/>
          <a:lstStyle/>
          <a:p>
            <a:pPr>
              <a:defRPr/>
            </a:pPr>
            <a:fld id="{83DDB3C6-CFEC-4410-9F3D-904F0838FF85}" type="slidenum">
              <a:rPr lang="en-US" smtClean="0"/>
              <a:pPr>
                <a:defRPr/>
              </a:pPr>
              <a:t>23</a:t>
            </a:fld>
            <a:endParaRPr lang="en-US" dirty="0"/>
          </a:p>
        </p:txBody>
      </p:sp>
      <p:sp>
        <p:nvSpPr>
          <p:cNvPr id="26631" name="TextBox 17"/>
          <p:cNvSpPr txBox="1">
            <a:spLocks noChangeArrowheads="1"/>
          </p:cNvSpPr>
          <p:nvPr/>
        </p:nvSpPr>
        <p:spPr bwMode="auto">
          <a:xfrm>
            <a:off x="1371600" y="6488113"/>
            <a:ext cx="6324600" cy="369887"/>
          </a:xfrm>
          <a:prstGeom prst="rect">
            <a:avLst/>
          </a:prstGeom>
          <a:noFill/>
          <a:ln w="9525">
            <a:noFill/>
            <a:miter lim="800000"/>
            <a:headEnd/>
            <a:tailEnd/>
          </a:ln>
        </p:spPr>
        <p:txBody>
          <a:bodyPr>
            <a:spAutoFit/>
          </a:bodyPr>
          <a:lstStyle/>
          <a:p>
            <a:pPr algn="ctr"/>
            <a:r>
              <a:rPr lang="en-US"/>
              <a:t> </a:t>
            </a:r>
            <a:r>
              <a:rPr lang="en-US" sz="800"/>
              <a:t>Not FDIC Insured-May Lose Value-Not Bank Guaranteed –For company and recruiting use only  - Not for Public Distribution</a:t>
            </a:r>
          </a:p>
        </p:txBody>
      </p:sp>
      <p:sp>
        <p:nvSpPr>
          <p:cNvPr id="23" name="Title 5"/>
          <p:cNvSpPr txBox="1">
            <a:spLocks/>
          </p:cNvSpPr>
          <p:nvPr/>
        </p:nvSpPr>
        <p:spPr>
          <a:xfrm>
            <a:off x="3352800" y="1371600"/>
            <a:ext cx="2590800" cy="1981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Aft>
                <a:spcPts val="0"/>
              </a:spcAft>
              <a:defRPr/>
            </a:pPr>
            <a:r>
              <a:rPr lang="en-US" sz="2400" b="1" dirty="0"/>
              <a:t>ANNUITY  </a:t>
            </a:r>
          </a:p>
          <a:p>
            <a:pPr fontAlgn="auto">
              <a:spcAft>
                <a:spcPts val="0"/>
              </a:spcAft>
              <a:defRPr/>
            </a:pPr>
            <a:r>
              <a:rPr lang="en-US" sz="2000" b="1" dirty="0"/>
              <a:t/>
            </a:r>
            <a:br>
              <a:rPr lang="en-US" sz="2000" b="1" dirty="0"/>
            </a:br>
            <a:r>
              <a:rPr lang="en-US" sz="2400" b="1" dirty="0"/>
              <a:t/>
            </a:r>
            <a:br>
              <a:rPr lang="en-US" sz="2400" b="1" dirty="0"/>
            </a:br>
            <a:r>
              <a:rPr lang="en-US" sz="2400" b="1" dirty="0"/>
              <a:t>C.O.B.</a:t>
            </a:r>
          </a:p>
          <a:p>
            <a:pPr fontAlgn="auto">
              <a:spcAft>
                <a:spcPts val="0"/>
              </a:spcAft>
              <a:defRPr/>
            </a:pPr>
            <a:endParaRPr lang="en-US" sz="2400" b="1" dirty="0"/>
          </a:p>
          <a:p>
            <a:pPr fontAlgn="auto">
              <a:spcAft>
                <a:spcPts val="0"/>
              </a:spcAft>
              <a:defRPr/>
            </a:pPr>
            <a:r>
              <a:rPr lang="en-US" sz="2400" b="1" dirty="0"/>
              <a:t> 	</a:t>
            </a:r>
          </a:p>
        </p:txBody>
      </p:sp>
      <p:cxnSp>
        <p:nvCxnSpPr>
          <p:cNvPr id="24" name="Straight Connector 23"/>
          <p:cNvCxnSpPr>
            <a:stCxn id="0" idx="1"/>
          </p:cNvCxnSpPr>
          <p:nvPr/>
        </p:nvCxnSpPr>
        <p:spPr>
          <a:xfrm rot="10800000" flipH="1">
            <a:off x="3352800" y="2362200"/>
            <a:ext cx="1676400" cy="0"/>
          </a:xfrm>
          <a:prstGeom prst="line">
            <a:avLst/>
          </a:prstGeom>
          <a:ln w="381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Circular Arrow 25"/>
          <p:cNvSpPr/>
          <p:nvPr/>
        </p:nvSpPr>
        <p:spPr>
          <a:xfrm rot="5400000">
            <a:off x="4991100" y="1943100"/>
            <a:ext cx="838200" cy="762000"/>
          </a:xfrm>
          <a:prstGeom prst="circularArrow">
            <a:avLst>
              <a:gd name="adj1" fmla="val 12500"/>
              <a:gd name="adj2" fmla="val 2654383"/>
              <a:gd name="adj3" fmla="val 20457681"/>
              <a:gd name="adj4" fmla="val 9503437"/>
              <a:gd name="adj5" fmla="val 12500"/>
            </a:avLst>
          </a:prstGeom>
          <a:solidFill>
            <a:schemeClr val="accent6">
              <a:lumMod val="40000"/>
              <a:lumOff val="60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endParaRPr lang="en-US" b="1" dirty="0">
              <a:solidFill>
                <a:schemeClr val="tx1"/>
              </a:solidFill>
            </a:endParaRPr>
          </a:p>
        </p:txBody>
      </p:sp>
      <p:sp>
        <p:nvSpPr>
          <p:cNvPr id="27" name="Line Callout 1 26"/>
          <p:cNvSpPr/>
          <p:nvPr/>
        </p:nvSpPr>
        <p:spPr>
          <a:xfrm>
            <a:off x="6019800" y="1295400"/>
            <a:ext cx="762000" cy="838200"/>
          </a:xfrm>
          <a:prstGeom prst="borderCallout1">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Monthly charge for COB</a:t>
            </a:r>
          </a:p>
        </p:txBody>
      </p:sp>
      <p:sp>
        <p:nvSpPr>
          <p:cNvPr id="28" name="Rounded Rectangle 27"/>
          <p:cNvSpPr/>
          <p:nvPr/>
        </p:nvSpPr>
        <p:spPr>
          <a:xfrm>
            <a:off x="4800600" y="2895600"/>
            <a:ext cx="1066800" cy="381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36 Mo</a:t>
            </a:r>
            <a:endParaRPr lang="en-US" sz="2000" dirty="0"/>
          </a:p>
        </p:txBody>
      </p:sp>
      <p:sp>
        <p:nvSpPr>
          <p:cNvPr id="11" name="Flowchart: Off-page Connector 10"/>
          <p:cNvSpPr/>
          <p:nvPr/>
        </p:nvSpPr>
        <p:spPr>
          <a:xfrm>
            <a:off x="304800" y="3276600"/>
            <a:ext cx="2362200" cy="990600"/>
          </a:xfrm>
          <a:prstGeom prst="flowChartOffpageConnector">
            <a:avLst/>
          </a:prstGeom>
          <a:solidFill>
            <a:schemeClr val="bg1">
              <a:lumMod val="8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6">
                    <a:lumMod val="75000"/>
                  </a:schemeClr>
                </a:solidFill>
              </a:rPr>
              <a:t>C.O.B.  is Included</a:t>
            </a:r>
          </a:p>
        </p:txBody>
      </p:sp>
      <p:sp>
        <p:nvSpPr>
          <p:cNvPr id="26644" name="Text Box 4"/>
          <p:cNvSpPr txBox="1">
            <a:spLocks noChangeArrowheads="1"/>
          </p:cNvSpPr>
          <p:nvPr/>
        </p:nvSpPr>
        <p:spPr bwMode="auto">
          <a:xfrm>
            <a:off x="0" y="6040438"/>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par>
                                <p:cTn id="8" presetID="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7E07AAA-BA23-4284-B3DB-6E65AE8874FE}" type="slidenum">
              <a:rPr lang="en-US" smtClean="0"/>
              <a:pPr>
                <a:defRPr/>
              </a:pPr>
              <a:t>24</a:t>
            </a:fld>
            <a:endParaRPr lang="en-US" dirty="0"/>
          </a:p>
        </p:txBody>
      </p:sp>
      <p:sp>
        <p:nvSpPr>
          <p:cNvPr id="27651" name="Rectangle 16"/>
          <p:cNvSpPr>
            <a:spLocks noChangeArrowheads="1"/>
          </p:cNvSpPr>
          <p:nvPr/>
        </p:nvSpPr>
        <p:spPr bwMode="auto">
          <a:xfrm>
            <a:off x="3352800" y="838200"/>
            <a:ext cx="2819400" cy="400050"/>
          </a:xfrm>
          <a:prstGeom prst="rect">
            <a:avLst/>
          </a:prstGeom>
          <a:noFill/>
          <a:ln w="9525">
            <a:noFill/>
            <a:miter lim="800000"/>
            <a:headEnd/>
            <a:tailEnd/>
          </a:ln>
        </p:spPr>
        <p:txBody>
          <a:bodyPr>
            <a:spAutoFit/>
          </a:bodyPr>
          <a:lstStyle/>
          <a:p>
            <a:pPr algn="ctr"/>
            <a:r>
              <a:rPr lang="en-US" sz="2000" u="sng">
                <a:latin typeface="Arial Rounded MT Bold" pitchFamily="34" charset="0"/>
              </a:rPr>
              <a:t>ANNUITY</a:t>
            </a:r>
            <a:r>
              <a:rPr lang="en-US" sz="2000" b="1" u="sng">
                <a:latin typeface="Arial Rounded MT Bold" pitchFamily="34" charset="0"/>
              </a:rPr>
              <a:t> CARE II</a:t>
            </a:r>
          </a:p>
        </p:txBody>
      </p:sp>
      <p:sp>
        <p:nvSpPr>
          <p:cNvPr id="6" name="Title 5"/>
          <p:cNvSpPr txBox="1">
            <a:spLocks/>
          </p:cNvSpPr>
          <p:nvPr/>
        </p:nvSpPr>
        <p:spPr>
          <a:xfrm>
            <a:off x="3352800" y="1371600"/>
            <a:ext cx="2590800" cy="1981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Aft>
                <a:spcPts val="0"/>
              </a:spcAft>
              <a:defRPr/>
            </a:pPr>
            <a:r>
              <a:rPr lang="en-US" sz="2400" b="1" dirty="0"/>
              <a:t>ANNUITY  </a:t>
            </a:r>
          </a:p>
          <a:p>
            <a:pPr fontAlgn="auto">
              <a:spcAft>
                <a:spcPts val="0"/>
              </a:spcAft>
              <a:defRPr/>
            </a:pPr>
            <a:r>
              <a:rPr lang="en-US" sz="2000" b="1" dirty="0"/>
              <a:t/>
            </a:r>
            <a:br>
              <a:rPr lang="en-US" sz="2000" b="1" dirty="0"/>
            </a:br>
            <a:r>
              <a:rPr lang="en-US" sz="2400" b="1" dirty="0"/>
              <a:t/>
            </a:r>
            <a:br>
              <a:rPr lang="en-US" sz="2400" b="1" dirty="0"/>
            </a:br>
            <a:r>
              <a:rPr lang="en-US" sz="2400" b="1" dirty="0"/>
              <a:t>C.O.B.</a:t>
            </a:r>
          </a:p>
          <a:p>
            <a:pPr fontAlgn="auto">
              <a:spcAft>
                <a:spcPts val="0"/>
              </a:spcAft>
              <a:defRPr/>
            </a:pPr>
            <a:endParaRPr lang="en-US" sz="2400" b="1" dirty="0"/>
          </a:p>
          <a:p>
            <a:pPr fontAlgn="auto">
              <a:spcAft>
                <a:spcPts val="0"/>
              </a:spcAft>
              <a:defRPr/>
            </a:pPr>
            <a:r>
              <a:rPr lang="en-US" sz="2400" b="1" dirty="0"/>
              <a:t> 	</a:t>
            </a:r>
          </a:p>
        </p:txBody>
      </p:sp>
      <p:cxnSp>
        <p:nvCxnSpPr>
          <p:cNvPr id="7" name="Straight Connector 6"/>
          <p:cNvCxnSpPr>
            <a:stCxn id="0" idx="1"/>
          </p:cNvCxnSpPr>
          <p:nvPr/>
        </p:nvCxnSpPr>
        <p:spPr>
          <a:xfrm rot="10800000" flipH="1">
            <a:off x="3352800" y="2362200"/>
            <a:ext cx="1676400" cy="0"/>
          </a:xfrm>
          <a:prstGeom prst="line">
            <a:avLst/>
          </a:prstGeom>
          <a:ln w="381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Circular Arrow 7"/>
          <p:cNvSpPr/>
          <p:nvPr/>
        </p:nvSpPr>
        <p:spPr>
          <a:xfrm rot="5400000">
            <a:off x="4991100" y="1943100"/>
            <a:ext cx="838200" cy="762000"/>
          </a:xfrm>
          <a:prstGeom prst="circularArrow">
            <a:avLst>
              <a:gd name="adj1" fmla="val 12500"/>
              <a:gd name="adj2" fmla="val 2654383"/>
              <a:gd name="adj3" fmla="val 20457681"/>
              <a:gd name="adj4" fmla="val 9503437"/>
              <a:gd name="adj5" fmla="val 12500"/>
            </a:avLst>
          </a:prstGeom>
          <a:solidFill>
            <a:schemeClr val="accent6">
              <a:lumMod val="40000"/>
              <a:lumOff val="60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endParaRPr lang="en-US" b="1" dirty="0">
              <a:solidFill>
                <a:schemeClr val="tx1"/>
              </a:solidFill>
            </a:endParaRPr>
          </a:p>
        </p:txBody>
      </p:sp>
      <p:sp>
        <p:nvSpPr>
          <p:cNvPr id="9" name="Line Callout 1 8"/>
          <p:cNvSpPr/>
          <p:nvPr/>
        </p:nvSpPr>
        <p:spPr>
          <a:xfrm>
            <a:off x="6019800" y="1295400"/>
            <a:ext cx="838200" cy="838200"/>
          </a:xfrm>
          <a:prstGeom prst="borderCallout1">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Monthly charge for COB</a:t>
            </a:r>
          </a:p>
        </p:txBody>
      </p:sp>
      <p:sp>
        <p:nvSpPr>
          <p:cNvPr id="10" name="Rounded Rectangle 9"/>
          <p:cNvSpPr/>
          <p:nvPr/>
        </p:nvSpPr>
        <p:spPr>
          <a:xfrm>
            <a:off x="4800600" y="2895600"/>
            <a:ext cx="1066800" cy="381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36 Mo</a:t>
            </a:r>
            <a:endParaRPr lang="en-US" sz="2000" dirty="0"/>
          </a:p>
        </p:txBody>
      </p:sp>
      <p:sp>
        <p:nvSpPr>
          <p:cNvPr id="11" name="Trapezoid 10"/>
          <p:cNvSpPr/>
          <p:nvPr/>
        </p:nvSpPr>
        <p:spPr>
          <a:xfrm>
            <a:off x="2971800" y="3352800"/>
            <a:ext cx="3352800" cy="838200"/>
          </a:xfrm>
          <a:prstGeom prst="trapezoid">
            <a:avLst/>
          </a:prstGeom>
          <a:solidFill>
            <a:schemeClr val="accent1"/>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	</a:t>
            </a:r>
            <a:endParaRPr lang="en-US" sz="2400" b="1" dirty="0"/>
          </a:p>
        </p:txBody>
      </p:sp>
      <p:sp>
        <p:nvSpPr>
          <p:cNvPr id="12" name="Rounded Rectangle 11"/>
          <p:cNvSpPr/>
          <p:nvPr/>
        </p:nvSpPr>
        <p:spPr>
          <a:xfrm>
            <a:off x="5105400" y="3657600"/>
            <a:ext cx="1066800" cy="457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72 Mo</a:t>
            </a:r>
            <a:endParaRPr lang="en-US" sz="2000" dirty="0"/>
          </a:p>
        </p:txBody>
      </p:sp>
      <p:sp>
        <p:nvSpPr>
          <p:cNvPr id="15" name="Title 14"/>
          <p:cNvSpPr>
            <a:spLocks noGrp="1"/>
          </p:cNvSpPr>
          <p:nvPr>
            <p:ph type="title"/>
          </p:nvPr>
        </p:nvSpPr>
        <p:spPr>
          <a:xfrm>
            <a:off x="2590800" y="457200"/>
            <a:ext cx="4267200" cy="381000"/>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a:lstStyle/>
          <a:p>
            <a:pPr eaLnBrk="1" hangingPunct="1">
              <a:defRPr/>
            </a:pPr>
            <a:r>
              <a:rPr lang="en-US" sz="2000" b="1" dirty="0">
                <a:solidFill>
                  <a:srgbClr val="C00000"/>
                </a:solidFill>
              </a:rPr>
              <a:t>CONTINUATION OF BENEFITS</a:t>
            </a:r>
          </a:p>
        </p:txBody>
      </p:sp>
      <p:sp>
        <p:nvSpPr>
          <p:cNvPr id="13" name="Flowchart: Off-page Connector 12"/>
          <p:cNvSpPr/>
          <p:nvPr/>
        </p:nvSpPr>
        <p:spPr>
          <a:xfrm>
            <a:off x="304800" y="3276600"/>
            <a:ext cx="2362200" cy="990600"/>
          </a:xfrm>
          <a:prstGeom prst="flowChartOffpageConnector">
            <a:avLst/>
          </a:prstGeom>
          <a:solidFill>
            <a:schemeClr val="bg1">
              <a:lumMod val="8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6">
                    <a:lumMod val="75000"/>
                  </a:schemeClr>
                </a:solidFill>
              </a:rPr>
              <a:t>C.O.B.  is Included</a:t>
            </a:r>
          </a:p>
        </p:txBody>
      </p:sp>
      <p:sp>
        <p:nvSpPr>
          <p:cNvPr id="27671" name="Text Box 4"/>
          <p:cNvSpPr txBox="1">
            <a:spLocks noChangeArrowheads="1"/>
          </p:cNvSpPr>
          <p:nvPr/>
        </p:nvSpPr>
        <p:spPr bwMode="auto">
          <a:xfrm>
            <a:off x="0" y="6040438"/>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69FEA5F-0988-4086-AB82-B49CE84446A1}" type="slidenum">
              <a:rPr lang="en-US" smtClean="0"/>
              <a:pPr>
                <a:defRPr/>
              </a:pPr>
              <a:t>25</a:t>
            </a:fld>
            <a:endParaRPr lang="en-US" dirty="0"/>
          </a:p>
        </p:txBody>
      </p:sp>
      <p:sp>
        <p:nvSpPr>
          <p:cNvPr id="28675" name="Rectangle 16"/>
          <p:cNvSpPr>
            <a:spLocks noChangeArrowheads="1"/>
          </p:cNvSpPr>
          <p:nvPr/>
        </p:nvSpPr>
        <p:spPr bwMode="auto">
          <a:xfrm>
            <a:off x="3352800" y="838200"/>
            <a:ext cx="2819400" cy="400050"/>
          </a:xfrm>
          <a:prstGeom prst="rect">
            <a:avLst/>
          </a:prstGeom>
          <a:noFill/>
          <a:ln w="9525">
            <a:noFill/>
            <a:miter lim="800000"/>
            <a:headEnd/>
            <a:tailEnd/>
          </a:ln>
        </p:spPr>
        <p:txBody>
          <a:bodyPr>
            <a:spAutoFit/>
          </a:bodyPr>
          <a:lstStyle/>
          <a:p>
            <a:pPr algn="ctr"/>
            <a:r>
              <a:rPr lang="en-US" sz="2000" u="sng">
                <a:latin typeface="Arial Rounded MT Bold" pitchFamily="34" charset="0"/>
              </a:rPr>
              <a:t>ANNUITY</a:t>
            </a:r>
            <a:r>
              <a:rPr lang="en-US" sz="2000" b="1" u="sng">
                <a:latin typeface="Arial Rounded MT Bold" pitchFamily="34" charset="0"/>
              </a:rPr>
              <a:t> CARE II</a:t>
            </a:r>
          </a:p>
        </p:txBody>
      </p:sp>
      <p:sp>
        <p:nvSpPr>
          <p:cNvPr id="6" name="Title 5"/>
          <p:cNvSpPr txBox="1">
            <a:spLocks/>
          </p:cNvSpPr>
          <p:nvPr/>
        </p:nvSpPr>
        <p:spPr>
          <a:xfrm>
            <a:off x="3352800" y="1371600"/>
            <a:ext cx="2590800" cy="2209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Aft>
                <a:spcPts val="0"/>
              </a:spcAft>
              <a:defRPr/>
            </a:pPr>
            <a:r>
              <a:rPr lang="en-US" sz="2400" b="1" dirty="0"/>
              <a:t>ANNUITY  </a:t>
            </a:r>
          </a:p>
          <a:p>
            <a:pPr fontAlgn="auto">
              <a:spcAft>
                <a:spcPts val="0"/>
              </a:spcAft>
              <a:defRPr/>
            </a:pPr>
            <a:r>
              <a:rPr lang="en-US" sz="2000" b="1" dirty="0"/>
              <a:t>24 Mo Single</a:t>
            </a:r>
            <a:br>
              <a:rPr lang="en-US" sz="2000" b="1" dirty="0"/>
            </a:br>
            <a:r>
              <a:rPr lang="en-US" sz="2000" b="1" dirty="0"/>
              <a:t>30 Mo Joint</a:t>
            </a:r>
            <a:r>
              <a:rPr lang="en-US" sz="2400" b="1" dirty="0"/>
              <a:t/>
            </a:r>
            <a:br>
              <a:rPr lang="en-US" sz="2400" b="1" dirty="0"/>
            </a:br>
            <a:r>
              <a:rPr lang="en-US" sz="2400" b="1" dirty="0"/>
              <a:t>C.O.B.</a:t>
            </a:r>
          </a:p>
          <a:p>
            <a:pPr fontAlgn="auto">
              <a:spcAft>
                <a:spcPts val="0"/>
              </a:spcAft>
              <a:defRPr/>
            </a:pPr>
            <a:endParaRPr lang="en-US" sz="2400" b="1" dirty="0"/>
          </a:p>
          <a:p>
            <a:pPr fontAlgn="auto">
              <a:spcAft>
                <a:spcPts val="0"/>
              </a:spcAft>
              <a:defRPr/>
            </a:pPr>
            <a:r>
              <a:rPr lang="en-US" sz="2400" b="1" dirty="0"/>
              <a:t>Age 80</a:t>
            </a:r>
          </a:p>
          <a:p>
            <a:pPr fontAlgn="auto">
              <a:spcAft>
                <a:spcPts val="0"/>
              </a:spcAft>
              <a:defRPr/>
            </a:pPr>
            <a:endParaRPr lang="en-US" sz="2400" b="1" dirty="0"/>
          </a:p>
          <a:p>
            <a:pPr fontAlgn="auto">
              <a:spcAft>
                <a:spcPts val="0"/>
              </a:spcAft>
              <a:defRPr/>
            </a:pPr>
            <a:r>
              <a:rPr lang="en-US" sz="2400" b="1" dirty="0"/>
              <a:t> 	</a:t>
            </a:r>
          </a:p>
        </p:txBody>
      </p:sp>
      <p:cxnSp>
        <p:nvCxnSpPr>
          <p:cNvPr id="7" name="Straight Connector 6"/>
          <p:cNvCxnSpPr/>
          <p:nvPr/>
        </p:nvCxnSpPr>
        <p:spPr>
          <a:xfrm>
            <a:off x="3352800" y="2438400"/>
            <a:ext cx="1676400" cy="0"/>
          </a:xfrm>
          <a:prstGeom prst="line">
            <a:avLst/>
          </a:prstGeom>
          <a:ln w="381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Circular Arrow 7"/>
          <p:cNvSpPr/>
          <p:nvPr/>
        </p:nvSpPr>
        <p:spPr>
          <a:xfrm rot="5400000">
            <a:off x="4991100" y="1943100"/>
            <a:ext cx="838200" cy="762000"/>
          </a:xfrm>
          <a:prstGeom prst="circularArrow">
            <a:avLst>
              <a:gd name="adj1" fmla="val 12500"/>
              <a:gd name="adj2" fmla="val 2654383"/>
              <a:gd name="adj3" fmla="val 20457681"/>
              <a:gd name="adj4" fmla="val 9503437"/>
              <a:gd name="adj5" fmla="val 12500"/>
            </a:avLst>
          </a:prstGeom>
          <a:solidFill>
            <a:schemeClr val="accent6">
              <a:lumMod val="40000"/>
              <a:lumOff val="60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endParaRPr lang="en-US" b="1" dirty="0">
              <a:solidFill>
                <a:schemeClr val="tx1"/>
              </a:solidFill>
            </a:endParaRPr>
          </a:p>
        </p:txBody>
      </p:sp>
      <p:sp>
        <p:nvSpPr>
          <p:cNvPr id="9" name="Line Callout 1 8"/>
          <p:cNvSpPr/>
          <p:nvPr/>
        </p:nvSpPr>
        <p:spPr>
          <a:xfrm>
            <a:off x="6019800" y="1295400"/>
            <a:ext cx="762000" cy="838200"/>
          </a:xfrm>
          <a:prstGeom prst="borderCallout1">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Monthly charge for COB</a:t>
            </a:r>
          </a:p>
        </p:txBody>
      </p:sp>
      <p:sp>
        <p:nvSpPr>
          <p:cNvPr id="10" name="Rounded Rectangle 9"/>
          <p:cNvSpPr/>
          <p:nvPr/>
        </p:nvSpPr>
        <p:spPr>
          <a:xfrm>
            <a:off x="4800600" y="3048000"/>
            <a:ext cx="1066800" cy="457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36 Mo</a:t>
            </a:r>
            <a:endParaRPr lang="en-US" sz="2000" dirty="0"/>
          </a:p>
        </p:txBody>
      </p:sp>
      <p:sp>
        <p:nvSpPr>
          <p:cNvPr id="11" name="Trapezoid 10"/>
          <p:cNvSpPr/>
          <p:nvPr/>
        </p:nvSpPr>
        <p:spPr>
          <a:xfrm>
            <a:off x="2971800" y="3581400"/>
            <a:ext cx="3352800" cy="1066800"/>
          </a:xfrm>
          <a:prstGeom prst="trapezoid">
            <a:avLst/>
          </a:prstGeom>
          <a:solidFill>
            <a:schemeClr val="accent1"/>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b="1" dirty="0"/>
          </a:p>
          <a:p>
            <a:pPr fontAlgn="auto">
              <a:spcBef>
                <a:spcPts val="0"/>
              </a:spcBef>
              <a:spcAft>
                <a:spcPts val="0"/>
              </a:spcAft>
              <a:defRPr/>
            </a:pPr>
            <a:r>
              <a:rPr lang="en-US" sz="2400" b="1" dirty="0"/>
              <a:t>Age 75</a:t>
            </a:r>
          </a:p>
        </p:txBody>
      </p:sp>
      <p:sp>
        <p:nvSpPr>
          <p:cNvPr id="12" name="Rounded Rectangle 11"/>
          <p:cNvSpPr/>
          <p:nvPr/>
        </p:nvSpPr>
        <p:spPr>
          <a:xfrm>
            <a:off x="5105400" y="4114800"/>
            <a:ext cx="1066800" cy="457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72 Mo</a:t>
            </a:r>
            <a:endParaRPr lang="en-US" sz="2000" dirty="0"/>
          </a:p>
        </p:txBody>
      </p:sp>
      <p:sp>
        <p:nvSpPr>
          <p:cNvPr id="13" name="Trapezoid 12"/>
          <p:cNvSpPr/>
          <p:nvPr/>
        </p:nvSpPr>
        <p:spPr>
          <a:xfrm>
            <a:off x="2514600" y="4648200"/>
            <a:ext cx="4267200" cy="1219200"/>
          </a:xfrm>
          <a:prstGeom prst="trapezoid">
            <a:avLst/>
          </a:prstGeom>
          <a:solidFill>
            <a:schemeClr val="accent1"/>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b="1" dirty="0"/>
          </a:p>
          <a:p>
            <a:pPr fontAlgn="auto">
              <a:spcBef>
                <a:spcPts val="0"/>
              </a:spcBef>
              <a:spcAft>
                <a:spcPts val="0"/>
              </a:spcAft>
              <a:defRPr/>
            </a:pPr>
            <a:endParaRPr lang="en-US" sz="2400" b="1" dirty="0"/>
          </a:p>
          <a:p>
            <a:pPr fontAlgn="auto">
              <a:spcBef>
                <a:spcPts val="0"/>
              </a:spcBef>
              <a:spcAft>
                <a:spcPts val="0"/>
              </a:spcAft>
              <a:defRPr/>
            </a:pPr>
            <a:r>
              <a:rPr lang="en-US" sz="2400" b="1" dirty="0"/>
              <a:t>Age 70</a:t>
            </a:r>
          </a:p>
        </p:txBody>
      </p:sp>
      <p:sp>
        <p:nvSpPr>
          <p:cNvPr id="14" name="Rounded Rectangle 13"/>
          <p:cNvSpPr/>
          <p:nvPr/>
        </p:nvSpPr>
        <p:spPr>
          <a:xfrm>
            <a:off x="5334000" y="5257800"/>
            <a:ext cx="1295400" cy="533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108 Mo</a:t>
            </a:r>
            <a:endParaRPr lang="en-US" sz="2000" dirty="0"/>
          </a:p>
        </p:txBody>
      </p:sp>
      <p:sp>
        <p:nvSpPr>
          <p:cNvPr id="15" name="Title 14"/>
          <p:cNvSpPr>
            <a:spLocks noGrp="1"/>
          </p:cNvSpPr>
          <p:nvPr>
            <p:ph type="title"/>
          </p:nvPr>
        </p:nvSpPr>
        <p:spPr>
          <a:xfrm>
            <a:off x="2362200" y="381000"/>
            <a:ext cx="4648200" cy="304800"/>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a:lstStyle/>
          <a:p>
            <a:pPr eaLnBrk="1" hangingPunct="1">
              <a:defRPr/>
            </a:pPr>
            <a:r>
              <a:rPr lang="en-US" sz="2400" b="1" dirty="0">
                <a:solidFill>
                  <a:srgbClr val="C00000"/>
                </a:solidFill>
              </a:rPr>
              <a:t>C.O.B.  OPTIONS</a:t>
            </a:r>
          </a:p>
        </p:txBody>
      </p:sp>
      <p:sp>
        <p:nvSpPr>
          <p:cNvPr id="16" name="Flowchart: Off-page Connector 15"/>
          <p:cNvSpPr/>
          <p:nvPr/>
        </p:nvSpPr>
        <p:spPr>
          <a:xfrm>
            <a:off x="304800" y="3276600"/>
            <a:ext cx="2362200" cy="990600"/>
          </a:xfrm>
          <a:prstGeom prst="flowChartOffpageConnector">
            <a:avLst/>
          </a:prstGeom>
          <a:solidFill>
            <a:schemeClr val="bg1">
              <a:lumMod val="8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6">
                    <a:lumMod val="75000"/>
                  </a:schemeClr>
                </a:solidFill>
              </a:rPr>
              <a:t>C.O.B.  is Included</a:t>
            </a:r>
          </a:p>
        </p:txBody>
      </p:sp>
      <p:sp>
        <p:nvSpPr>
          <p:cNvPr id="28699" name="Text Box 4"/>
          <p:cNvSpPr txBox="1">
            <a:spLocks noChangeArrowheads="1"/>
          </p:cNvSpPr>
          <p:nvPr/>
        </p:nvSpPr>
        <p:spPr bwMode="auto">
          <a:xfrm>
            <a:off x="0" y="6040438"/>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F739679-DECA-4CA2-90AA-2ED383D2B711}" type="slidenum">
              <a:rPr lang="en-US" smtClean="0"/>
              <a:pPr>
                <a:defRPr/>
              </a:pPr>
              <a:t>26</a:t>
            </a:fld>
            <a:endParaRPr lang="en-US" dirty="0"/>
          </a:p>
        </p:txBody>
      </p:sp>
      <p:sp>
        <p:nvSpPr>
          <p:cNvPr id="29699" name="Rectangle 16"/>
          <p:cNvSpPr>
            <a:spLocks noChangeArrowheads="1"/>
          </p:cNvSpPr>
          <p:nvPr/>
        </p:nvSpPr>
        <p:spPr bwMode="auto">
          <a:xfrm>
            <a:off x="2971800" y="838200"/>
            <a:ext cx="3200400" cy="708025"/>
          </a:xfrm>
          <a:prstGeom prst="rect">
            <a:avLst/>
          </a:prstGeom>
          <a:noFill/>
          <a:ln w="9525">
            <a:noFill/>
            <a:miter lim="800000"/>
            <a:headEnd/>
            <a:tailEnd/>
          </a:ln>
        </p:spPr>
        <p:txBody>
          <a:bodyPr>
            <a:spAutoFit/>
          </a:bodyPr>
          <a:lstStyle/>
          <a:p>
            <a:pPr algn="ctr"/>
            <a:r>
              <a:rPr lang="en-US" sz="2000" u="sng">
                <a:latin typeface="Arial Rounded MT Bold" pitchFamily="34" charset="0"/>
              </a:rPr>
              <a:t>ANNUITY</a:t>
            </a:r>
            <a:r>
              <a:rPr lang="en-US" sz="2000" b="1" u="sng">
                <a:latin typeface="Arial Rounded MT Bold" pitchFamily="34" charset="0"/>
              </a:rPr>
              <a:t> CARE II</a:t>
            </a:r>
          </a:p>
          <a:p>
            <a:pPr algn="ctr"/>
            <a:r>
              <a:rPr lang="en-US" sz="2000" b="1" u="sng">
                <a:latin typeface="Arial Rounded MT Bold" pitchFamily="34" charset="0"/>
              </a:rPr>
              <a:t>Female Age 70</a:t>
            </a:r>
          </a:p>
        </p:txBody>
      </p:sp>
      <p:sp>
        <p:nvSpPr>
          <p:cNvPr id="6" name="Title 5"/>
          <p:cNvSpPr txBox="1">
            <a:spLocks/>
          </p:cNvSpPr>
          <p:nvPr/>
        </p:nvSpPr>
        <p:spPr>
          <a:xfrm>
            <a:off x="3352800" y="1600200"/>
            <a:ext cx="2590800" cy="2133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Aft>
                <a:spcPts val="0"/>
              </a:spcAft>
              <a:defRPr/>
            </a:pPr>
            <a:r>
              <a:rPr lang="en-US" sz="2400" b="1" dirty="0"/>
              <a:t>ANNUITY  </a:t>
            </a:r>
          </a:p>
          <a:p>
            <a:pPr fontAlgn="auto">
              <a:spcAft>
                <a:spcPts val="0"/>
              </a:spcAft>
              <a:defRPr/>
            </a:pPr>
            <a:r>
              <a:rPr lang="en-US" sz="2000" b="1" dirty="0"/>
              <a:t>$100,000</a:t>
            </a:r>
            <a:br>
              <a:rPr lang="en-US" sz="2000" b="1" dirty="0"/>
            </a:br>
            <a:r>
              <a:rPr lang="en-US" sz="2400" b="1" dirty="0"/>
              <a:t/>
            </a:r>
            <a:br>
              <a:rPr lang="en-US" sz="2400" b="1" dirty="0"/>
            </a:br>
            <a:r>
              <a:rPr lang="en-US" sz="2400" b="1" dirty="0"/>
              <a:t>C.O.B.</a:t>
            </a:r>
          </a:p>
          <a:p>
            <a:pPr fontAlgn="auto">
              <a:spcAft>
                <a:spcPts val="0"/>
              </a:spcAft>
              <a:defRPr/>
            </a:pPr>
            <a:r>
              <a:rPr lang="en-US" sz="2400" b="1" dirty="0"/>
              <a:t>$150,000</a:t>
            </a:r>
          </a:p>
          <a:p>
            <a:pPr fontAlgn="auto">
              <a:spcAft>
                <a:spcPts val="0"/>
              </a:spcAft>
              <a:defRPr/>
            </a:pPr>
            <a:endParaRPr lang="en-US" sz="2400" b="1" dirty="0"/>
          </a:p>
          <a:p>
            <a:pPr fontAlgn="auto">
              <a:spcAft>
                <a:spcPts val="0"/>
              </a:spcAft>
              <a:defRPr/>
            </a:pPr>
            <a:r>
              <a:rPr lang="en-US" sz="2400" b="1" dirty="0"/>
              <a:t> 	</a:t>
            </a:r>
          </a:p>
        </p:txBody>
      </p:sp>
      <p:cxnSp>
        <p:nvCxnSpPr>
          <p:cNvPr id="7" name="Straight Connector 6"/>
          <p:cNvCxnSpPr/>
          <p:nvPr/>
        </p:nvCxnSpPr>
        <p:spPr>
          <a:xfrm>
            <a:off x="3352800" y="2438400"/>
            <a:ext cx="1600200" cy="0"/>
          </a:xfrm>
          <a:prstGeom prst="line">
            <a:avLst/>
          </a:prstGeom>
          <a:ln w="381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Circular Arrow 7"/>
          <p:cNvSpPr/>
          <p:nvPr/>
        </p:nvSpPr>
        <p:spPr>
          <a:xfrm rot="5400000">
            <a:off x="4991100" y="1943100"/>
            <a:ext cx="838200" cy="762000"/>
          </a:xfrm>
          <a:prstGeom prst="circularArrow">
            <a:avLst>
              <a:gd name="adj1" fmla="val 12500"/>
              <a:gd name="adj2" fmla="val 2654383"/>
              <a:gd name="adj3" fmla="val 20457681"/>
              <a:gd name="adj4" fmla="val 9503437"/>
              <a:gd name="adj5" fmla="val 12500"/>
            </a:avLst>
          </a:prstGeom>
          <a:solidFill>
            <a:schemeClr val="accent6">
              <a:lumMod val="40000"/>
              <a:lumOff val="60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endParaRPr lang="en-US" b="1" dirty="0">
              <a:solidFill>
                <a:schemeClr val="tx1"/>
              </a:solidFill>
            </a:endParaRPr>
          </a:p>
        </p:txBody>
      </p:sp>
      <p:sp>
        <p:nvSpPr>
          <p:cNvPr id="9" name="Line Callout 1 8"/>
          <p:cNvSpPr/>
          <p:nvPr/>
        </p:nvSpPr>
        <p:spPr>
          <a:xfrm>
            <a:off x="6324600" y="990600"/>
            <a:ext cx="762000" cy="762000"/>
          </a:xfrm>
          <a:prstGeom prst="borderCallout1">
            <a:avLst>
              <a:gd name="adj1" fmla="val 18750"/>
              <a:gd name="adj2" fmla="val -8333"/>
              <a:gd name="adj3" fmla="val 137368"/>
              <a:gd name="adj4" fmla="val -99624"/>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Monthly charge for COB</a:t>
            </a:r>
          </a:p>
        </p:txBody>
      </p:sp>
      <p:sp>
        <p:nvSpPr>
          <p:cNvPr id="10" name="Rounded Rectangle 9"/>
          <p:cNvSpPr/>
          <p:nvPr/>
        </p:nvSpPr>
        <p:spPr>
          <a:xfrm>
            <a:off x="4800600" y="3200400"/>
            <a:ext cx="1066800" cy="457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36 Mo</a:t>
            </a:r>
            <a:endParaRPr lang="en-US" sz="2000" dirty="0"/>
          </a:p>
        </p:txBody>
      </p:sp>
      <p:sp>
        <p:nvSpPr>
          <p:cNvPr id="11" name="Trapezoid 10"/>
          <p:cNvSpPr/>
          <p:nvPr/>
        </p:nvSpPr>
        <p:spPr>
          <a:xfrm>
            <a:off x="2971800" y="3733800"/>
            <a:ext cx="3352800" cy="990600"/>
          </a:xfrm>
          <a:prstGeom prst="trapezoid">
            <a:avLst/>
          </a:prstGeom>
          <a:solidFill>
            <a:schemeClr val="accent1"/>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b="1" dirty="0"/>
          </a:p>
        </p:txBody>
      </p:sp>
      <p:sp>
        <p:nvSpPr>
          <p:cNvPr id="12" name="Rounded Rectangle 11"/>
          <p:cNvSpPr/>
          <p:nvPr/>
        </p:nvSpPr>
        <p:spPr>
          <a:xfrm>
            <a:off x="5029200" y="4191000"/>
            <a:ext cx="1066800" cy="457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72 Mo</a:t>
            </a:r>
            <a:endParaRPr lang="en-US" sz="2000" dirty="0"/>
          </a:p>
        </p:txBody>
      </p:sp>
      <p:sp>
        <p:nvSpPr>
          <p:cNvPr id="13" name="Trapezoid 12"/>
          <p:cNvSpPr/>
          <p:nvPr/>
        </p:nvSpPr>
        <p:spPr>
          <a:xfrm>
            <a:off x="2514600" y="4724400"/>
            <a:ext cx="4267200" cy="1219200"/>
          </a:xfrm>
          <a:prstGeom prst="trapezoid">
            <a:avLst/>
          </a:prstGeom>
          <a:solidFill>
            <a:schemeClr val="accent1"/>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b="1" dirty="0"/>
          </a:p>
        </p:txBody>
      </p:sp>
      <p:sp>
        <p:nvSpPr>
          <p:cNvPr id="14" name="Rounded Rectangle 13"/>
          <p:cNvSpPr/>
          <p:nvPr/>
        </p:nvSpPr>
        <p:spPr>
          <a:xfrm>
            <a:off x="5334000" y="5334000"/>
            <a:ext cx="1295400" cy="533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108 Mo</a:t>
            </a:r>
            <a:endParaRPr lang="en-US" sz="2000" dirty="0"/>
          </a:p>
        </p:txBody>
      </p:sp>
      <p:sp>
        <p:nvSpPr>
          <p:cNvPr id="15" name="Title 14"/>
          <p:cNvSpPr>
            <a:spLocks noGrp="1"/>
          </p:cNvSpPr>
          <p:nvPr>
            <p:ph type="title"/>
          </p:nvPr>
        </p:nvSpPr>
        <p:spPr>
          <a:xfrm>
            <a:off x="2819400" y="457200"/>
            <a:ext cx="3657600" cy="304800"/>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a:lstStyle/>
          <a:p>
            <a:pPr eaLnBrk="1" hangingPunct="1">
              <a:defRPr/>
            </a:pPr>
            <a:r>
              <a:rPr lang="en-US" sz="2400" b="1" dirty="0">
                <a:solidFill>
                  <a:srgbClr val="C00000"/>
                </a:solidFill>
              </a:rPr>
              <a:t>C.O.B.  OPTIONS</a:t>
            </a:r>
          </a:p>
        </p:txBody>
      </p:sp>
      <p:sp>
        <p:nvSpPr>
          <p:cNvPr id="18" name="Right Arrow 17"/>
          <p:cNvSpPr/>
          <p:nvPr/>
        </p:nvSpPr>
        <p:spPr>
          <a:xfrm flipH="1">
            <a:off x="6019800" y="1905000"/>
            <a:ext cx="2438400" cy="1066800"/>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$250,000 LTC</a:t>
            </a:r>
          </a:p>
        </p:txBody>
      </p:sp>
      <p:sp>
        <p:nvSpPr>
          <p:cNvPr id="16" name="Flowchart: Off-page Connector 15"/>
          <p:cNvSpPr/>
          <p:nvPr/>
        </p:nvSpPr>
        <p:spPr>
          <a:xfrm>
            <a:off x="304800" y="3276600"/>
            <a:ext cx="2362200" cy="990600"/>
          </a:xfrm>
          <a:prstGeom prst="flowChartOffpageConnector">
            <a:avLst/>
          </a:prstGeom>
          <a:solidFill>
            <a:schemeClr val="bg1">
              <a:lumMod val="8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6">
                    <a:lumMod val="75000"/>
                  </a:schemeClr>
                </a:solidFill>
              </a:rPr>
              <a:t>C.O.B.  is Included</a:t>
            </a:r>
          </a:p>
        </p:txBody>
      </p:sp>
      <p:sp>
        <p:nvSpPr>
          <p:cNvPr id="29724" name="Text Box 4"/>
          <p:cNvSpPr txBox="1">
            <a:spLocks noChangeArrowheads="1"/>
          </p:cNvSpPr>
          <p:nvPr/>
        </p:nvSpPr>
        <p:spPr bwMode="auto">
          <a:xfrm>
            <a:off x="-228600" y="114300"/>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
        <p:nvSpPr>
          <p:cNvPr id="29725" name="Text Box 21"/>
          <p:cNvSpPr txBox="1">
            <a:spLocks noChangeArrowheads="1"/>
          </p:cNvSpPr>
          <p:nvPr/>
        </p:nvSpPr>
        <p:spPr bwMode="auto">
          <a:xfrm>
            <a:off x="76200" y="6038850"/>
            <a:ext cx="8610600" cy="307975"/>
          </a:xfrm>
          <a:prstGeom prst="rect">
            <a:avLst/>
          </a:prstGeom>
          <a:noFill/>
          <a:ln w="9525">
            <a:noFill/>
            <a:miter lim="800000"/>
            <a:headEnd/>
            <a:tailEnd/>
          </a:ln>
        </p:spPr>
        <p:txBody>
          <a:bodyPr>
            <a:spAutoFit/>
          </a:bodyPr>
          <a:lstStyle/>
          <a:p>
            <a:pPr>
              <a:spcBef>
                <a:spcPct val="50000"/>
              </a:spcBef>
            </a:pPr>
            <a:r>
              <a:rPr lang="en-US" sz="1400" b="1"/>
              <a:t>Numeric examples are hypothetical and were used for educational purposes only.</a:t>
            </a:r>
          </a:p>
        </p:txBody>
      </p:sp>
      <p:sp>
        <p:nvSpPr>
          <p:cNvPr id="29726" name="TextBox 19"/>
          <p:cNvSpPr txBox="1">
            <a:spLocks noChangeArrowheads="1"/>
          </p:cNvSpPr>
          <p:nvPr/>
        </p:nvSpPr>
        <p:spPr bwMode="auto">
          <a:xfrm>
            <a:off x="7010400" y="4927600"/>
            <a:ext cx="1905000" cy="1016000"/>
          </a:xfrm>
          <a:prstGeom prst="rect">
            <a:avLst/>
          </a:prstGeom>
          <a:noFill/>
          <a:ln w="9525">
            <a:solidFill>
              <a:srgbClr val="FFFFFF"/>
            </a:solidFill>
            <a:miter lim="800000"/>
            <a:headEnd/>
            <a:tailEnd/>
          </a:ln>
        </p:spPr>
        <p:txBody>
          <a:bodyPr>
            <a:spAutoFit/>
          </a:bodyPr>
          <a:lstStyle/>
          <a:p>
            <a:r>
              <a:rPr lang="en-US" sz="1200"/>
              <a:t>Note: The amount of COB benefit is based on sex, age at issue and the LTC claims method chosen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C0380D64-A509-44EE-B6CF-F8383BD52D7E}" type="slidenum">
              <a:rPr lang="en-US" smtClean="0"/>
              <a:pPr>
                <a:defRPr/>
              </a:pPr>
              <a:t>27</a:t>
            </a:fld>
            <a:endParaRPr lang="en-US" dirty="0"/>
          </a:p>
        </p:txBody>
      </p:sp>
      <p:sp>
        <p:nvSpPr>
          <p:cNvPr id="30723" name="Rectangle 16"/>
          <p:cNvSpPr>
            <a:spLocks noChangeArrowheads="1"/>
          </p:cNvSpPr>
          <p:nvPr/>
        </p:nvSpPr>
        <p:spPr bwMode="auto">
          <a:xfrm>
            <a:off x="3352800" y="838200"/>
            <a:ext cx="2819400" cy="708025"/>
          </a:xfrm>
          <a:prstGeom prst="rect">
            <a:avLst/>
          </a:prstGeom>
          <a:noFill/>
          <a:ln w="9525">
            <a:noFill/>
            <a:miter lim="800000"/>
            <a:headEnd/>
            <a:tailEnd/>
          </a:ln>
        </p:spPr>
        <p:txBody>
          <a:bodyPr>
            <a:spAutoFit/>
          </a:bodyPr>
          <a:lstStyle/>
          <a:p>
            <a:pPr algn="ctr"/>
            <a:r>
              <a:rPr lang="en-US" sz="2000" u="sng">
                <a:latin typeface="Arial Rounded MT Bold" pitchFamily="34" charset="0"/>
              </a:rPr>
              <a:t>ANNUITY</a:t>
            </a:r>
            <a:r>
              <a:rPr lang="en-US" sz="2000" b="1" u="sng">
                <a:latin typeface="Arial Rounded MT Bold" pitchFamily="34" charset="0"/>
              </a:rPr>
              <a:t> CARE II</a:t>
            </a:r>
          </a:p>
          <a:p>
            <a:pPr algn="ctr"/>
            <a:r>
              <a:rPr lang="en-US" sz="2000" b="1" u="sng">
                <a:latin typeface="Arial Rounded MT Bold" pitchFamily="34" charset="0"/>
              </a:rPr>
              <a:t>Female Age 70</a:t>
            </a:r>
          </a:p>
        </p:txBody>
      </p:sp>
      <p:sp>
        <p:nvSpPr>
          <p:cNvPr id="6" name="Title 5"/>
          <p:cNvSpPr txBox="1">
            <a:spLocks/>
          </p:cNvSpPr>
          <p:nvPr/>
        </p:nvSpPr>
        <p:spPr>
          <a:xfrm>
            <a:off x="3352800" y="1524000"/>
            <a:ext cx="2590800" cy="2133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Aft>
                <a:spcPts val="0"/>
              </a:spcAft>
              <a:defRPr/>
            </a:pPr>
            <a:r>
              <a:rPr lang="en-US" sz="2400" b="1" dirty="0"/>
              <a:t>ANNUITY  </a:t>
            </a:r>
          </a:p>
          <a:p>
            <a:pPr fontAlgn="auto">
              <a:spcAft>
                <a:spcPts val="0"/>
              </a:spcAft>
              <a:defRPr/>
            </a:pPr>
            <a:r>
              <a:rPr lang="en-US" sz="2000" b="1" dirty="0"/>
              <a:t>$100,000</a:t>
            </a:r>
            <a:br>
              <a:rPr lang="en-US" sz="2000" b="1" dirty="0"/>
            </a:br>
            <a:r>
              <a:rPr lang="en-US" sz="2400" b="1" dirty="0"/>
              <a:t/>
            </a:r>
            <a:br>
              <a:rPr lang="en-US" sz="2400" b="1" dirty="0"/>
            </a:br>
            <a:r>
              <a:rPr lang="en-US" sz="2400" b="1" dirty="0"/>
              <a:t>C.O.B.</a:t>
            </a:r>
          </a:p>
          <a:p>
            <a:pPr fontAlgn="auto">
              <a:spcAft>
                <a:spcPts val="0"/>
              </a:spcAft>
              <a:defRPr/>
            </a:pPr>
            <a:r>
              <a:rPr lang="en-US" sz="2400" b="1" dirty="0"/>
              <a:t>$150,000</a:t>
            </a:r>
          </a:p>
          <a:p>
            <a:pPr fontAlgn="auto">
              <a:spcAft>
                <a:spcPts val="0"/>
              </a:spcAft>
              <a:defRPr/>
            </a:pPr>
            <a:endParaRPr lang="en-US" sz="2400" b="1" dirty="0"/>
          </a:p>
          <a:p>
            <a:pPr fontAlgn="auto">
              <a:spcAft>
                <a:spcPts val="0"/>
              </a:spcAft>
              <a:defRPr/>
            </a:pPr>
            <a:r>
              <a:rPr lang="en-US" sz="2400" b="1" dirty="0"/>
              <a:t> 	</a:t>
            </a:r>
          </a:p>
        </p:txBody>
      </p:sp>
      <p:cxnSp>
        <p:nvCxnSpPr>
          <p:cNvPr id="7" name="Straight Connector 6"/>
          <p:cNvCxnSpPr>
            <a:stCxn id="0" idx="1"/>
          </p:cNvCxnSpPr>
          <p:nvPr/>
        </p:nvCxnSpPr>
        <p:spPr>
          <a:xfrm rot="10800000" flipH="1">
            <a:off x="3352800" y="2590800"/>
            <a:ext cx="1600200" cy="0"/>
          </a:xfrm>
          <a:prstGeom prst="line">
            <a:avLst/>
          </a:prstGeom>
          <a:ln w="381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Circular Arrow 7"/>
          <p:cNvSpPr/>
          <p:nvPr/>
        </p:nvSpPr>
        <p:spPr>
          <a:xfrm rot="5400000">
            <a:off x="4991100" y="1943100"/>
            <a:ext cx="838200" cy="762000"/>
          </a:xfrm>
          <a:prstGeom prst="circularArrow">
            <a:avLst>
              <a:gd name="adj1" fmla="val 12500"/>
              <a:gd name="adj2" fmla="val 2654383"/>
              <a:gd name="adj3" fmla="val 20457681"/>
              <a:gd name="adj4" fmla="val 9503437"/>
              <a:gd name="adj5" fmla="val 12500"/>
            </a:avLst>
          </a:prstGeom>
          <a:solidFill>
            <a:schemeClr val="accent6">
              <a:lumMod val="40000"/>
              <a:lumOff val="60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endParaRPr lang="en-US" b="1" dirty="0">
              <a:solidFill>
                <a:schemeClr val="tx1"/>
              </a:solidFill>
            </a:endParaRPr>
          </a:p>
        </p:txBody>
      </p:sp>
      <p:sp>
        <p:nvSpPr>
          <p:cNvPr id="9" name="Line Callout 1 8"/>
          <p:cNvSpPr/>
          <p:nvPr/>
        </p:nvSpPr>
        <p:spPr>
          <a:xfrm>
            <a:off x="6019800" y="1143000"/>
            <a:ext cx="762000" cy="685800"/>
          </a:xfrm>
          <a:prstGeom prst="borderCallout1">
            <a:avLst>
              <a:gd name="adj1" fmla="val 18750"/>
              <a:gd name="adj2" fmla="val -8333"/>
              <a:gd name="adj3" fmla="val 134787"/>
              <a:gd name="adj4" fmla="val -57688"/>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Monthly charge for COB</a:t>
            </a:r>
            <a:endParaRPr lang="en-US" sz="1200" b="1" dirty="0">
              <a:solidFill>
                <a:schemeClr val="tx1"/>
              </a:solidFill>
            </a:endParaRPr>
          </a:p>
        </p:txBody>
      </p:sp>
      <p:sp>
        <p:nvSpPr>
          <p:cNvPr id="10" name="Rounded Rectangle 9"/>
          <p:cNvSpPr/>
          <p:nvPr/>
        </p:nvSpPr>
        <p:spPr>
          <a:xfrm>
            <a:off x="4800600" y="3200400"/>
            <a:ext cx="1066800" cy="381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36 Mo</a:t>
            </a:r>
            <a:endParaRPr lang="en-US" sz="2000" dirty="0"/>
          </a:p>
        </p:txBody>
      </p:sp>
      <p:sp>
        <p:nvSpPr>
          <p:cNvPr id="11" name="Trapezoid 10"/>
          <p:cNvSpPr/>
          <p:nvPr/>
        </p:nvSpPr>
        <p:spPr>
          <a:xfrm>
            <a:off x="2971800" y="3657600"/>
            <a:ext cx="3352800" cy="990600"/>
          </a:xfrm>
          <a:prstGeom prst="trapezoid">
            <a:avLst/>
          </a:prstGeom>
          <a:solidFill>
            <a:schemeClr val="accent1"/>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t>$300,000</a:t>
            </a:r>
          </a:p>
        </p:txBody>
      </p:sp>
      <p:sp>
        <p:nvSpPr>
          <p:cNvPr id="12" name="Rounded Rectangle 11"/>
          <p:cNvSpPr/>
          <p:nvPr/>
        </p:nvSpPr>
        <p:spPr>
          <a:xfrm>
            <a:off x="5105400" y="4114800"/>
            <a:ext cx="1066800" cy="457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72 Mo</a:t>
            </a:r>
            <a:endParaRPr lang="en-US" sz="2000" dirty="0"/>
          </a:p>
        </p:txBody>
      </p:sp>
      <p:sp>
        <p:nvSpPr>
          <p:cNvPr id="13" name="Trapezoid 12"/>
          <p:cNvSpPr/>
          <p:nvPr/>
        </p:nvSpPr>
        <p:spPr>
          <a:xfrm>
            <a:off x="2514600" y="4648200"/>
            <a:ext cx="4267200" cy="1295400"/>
          </a:xfrm>
          <a:prstGeom prst="trapezoid">
            <a:avLst/>
          </a:prstGeom>
          <a:solidFill>
            <a:schemeClr val="accent1"/>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b="1" dirty="0"/>
          </a:p>
        </p:txBody>
      </p:sp>
      <p:sp>
        <p:nvSpPr>
          <p:cNvPr id="14" name="Rounded Rectangle 13"/>
          <p:cNvSpPr/>
          <p:nvPr/>
        </p:nvSpPr>
        <p:spPr>
          <a:xfrm>
            <a:off x="5257800" y="5257800"/>
            <a:ext cx="1295400" cy="533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108 Mo</a:t>
            </a:r>
            <a:endParaRPr lang="en-US" sz="2000" dirty="0"/>
          </a:p>
        </p:txBody>
      </p:sp>
      <p:sp>
        <p:nvSpPr>
          <p:cNvPr id="15" name="Right Arrow 14"/>
          <p:cNvSpPr/>
          <p:nvPr/>
        </p:nvSpPr>
        <p:spPr>
          <a:xfrm flipH="1">
            <a:off x="6019800" y="1905000"/>
            <a:ext cx="2438400" cy="990600"/>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$250,000 LTC</a:t>
            </a:r>
          </a:p>
        </p:txBody>
      </p:sp>
      <p:sp>
        <p:nvSpPr>
          <p:cNvPr id="16" name="Right Arrow 15"/>
          <p:cNvSpPr/>
          <p:nvPr/>
        </p:nvSpPr>
        <p:spPr>
          <a:xfrm flipH="1">
            <a:off x="6248400" y="3276600"/>
            <a:ext cx="2438400" cy="1219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$400,000 LTC</a:t>
            </a:r>
          </a:p>
        </p:txBody>
      </p:sp>
      <p:sp>
        <p:nvSpPr>
          <p:cNvPr id="18" name="Title 14"/>
          <p:cNvSpPr>
            <a:spLocks noGrp="1"/>
          </p:cNvSpPr>
          <p:nvPr>
            <p:ph type="title"/>
          </p:nvPr>
        </p:nvSpPr>
        <p:spPr>
          <a:xfrm>
            <a:off x="2895600" y="457200"/>
            <a:ext cx="3352800" cy="304800"/>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a:lstStyle/>
          <a:p>
            <a:pPr eaLnBrk="1" hangingPunct="1">
              <a:defRPr/>
            </a:pPr>
            <a:r>
              <a:rPr lang="en-US" sz="2400" b="1" dirty="0">
                <a:solidFill>
                  <a:srgbClr val="C00000"/>
                </a:solidFill>
              </a:rPr>
              <a:t>C.O.B.  OPTIONS</a:t>
            </a:r>
          </a:p>
        </p:txBody>
      </p:sp>
      <p:sp>
        <p:nvSpPr>
          <p:cNvPr id="17" name="Flowchart: Off-page Connector 16"/>
          <p:cNvSpPr/>
          <p:nvPr/>
        </p:nvSpPr>
        <p:spPr>
          <a:xfrm>
            <a:off x="304800" y="3276600"/>
            <a:ext cx="2362200" cy="990600"/>
          </a:xfrm>
          <a:prstGeom prst="flowChartOffpageConnector">
            <a:avLst/>
          </a:prstGeom>
          <a:solidFill>
            <a:schemeClr val="bg1">
              <a:lumMod val="8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6">
                    <a:lumMod val="75000"/>
                  </a:schemeClr>
                </a:solidFill>
              </a:rPr>
              <a:t>C.O.B.  is Included</a:t>
            </a:r>
          </a:p>
        </p:txBody>
      </p:sp>
      <p:sp>
        <p:nvSpPr>
          <p:cNvPr id="30749" name="Text Box 4"/>
          <p:cNvSpPr txBox="1">
            <a:spLocks noChangeArrowheads="1"/>
          </p:cNvSpPr>
          <p:nvPr/>
        </p:nvSpPr>
        <p:spPr bwMode="auto">
          <a:xfrm>
            <a:off x="0" y="6040438"/>
            <a:ext cx="9144000" cy="228600"/>
          </a:xfrm>
          <a:prstGeom prst="rect">
            <a:avLst/>
          </a:prstGeom>
          <a:noFill/>
          <a:ln w="9525">
            <a:noFill/>
            <a:miter lim="800000"/>
            <a:headEnd/>
            <a:tailEnd/>
          </a:ln>
        </p:spPr>
        <p:txBody>
          <a:bodyPr>
            <a:spAutoFit/>
          </a:bodyPr>
          <a:lstStyle/>
          <a:p>
            <a:pPr algn="r">
              <a:spcBef>
                <a:spcPct val="50000"/>
              </a:spcBef>
            </a:pPr>
            <a:r>
              <a:rPr lang="en-US" sz="900"/>
              <a:t>For company nd recruiting use only. Not for public distribution.</a:t>
            </a:r>
          </a:p>
        </p:txBody>
      </p:sp>
      <p:sp>
        <p:nvSpPr>
          <p:cNvPr id="30750" name="Text Box 21"/>
          <p:cNvSpPr txBox="1">
            <a:spLocks noChangeArrowheads="1"/>
          </p:cNvSpPr>
          <p:nvPr/>
        </p:nvSpPr>
        <p:spPr bwMode="auto">
          <a:xfrm>
            <a:off x="76200" y="6038850"/>
            <a:ext cx="8610600" cy="307975"/>
          </a:xfrm>
          <a:prstGeom prst="rect">
            <a:avLst/>
          </a:prstGeom>
          <a:noFill/>
          <a:ln w="9525">
            <a:noFill/>
            <a:miter lim="800000"/>
            <a:headEnd/>
            <a:tailEnd/>
          </a:ln>
        </p:spPr>
        <p:txBody>
          <a:bodyPr>
            <a:spAutoFit/>
          </a:bodyPr>
          <a:lstStyle/>
          <a:p>
            <a:pPr>
              <a:spcBef>
                <a:spcPct val="50000"/>
              </a:spcBef>
            </a:pPr>
            <a:r>
              <a:rPr lang="en-US" sz="1400" b="1"/>
              <a:t>Numeric examples are hypothetical and were used for educational purposes only.</a:t>
            </a:r>
          </a:p>
        </p:txBody>
      </p:sp>
      <p:sp>
        <p:nvSpPr>
          <p:cNvPr id="30751" name="Text Box 4"/>
          <p:cNvSpPr txBox="1">
            <a:spLocks noChangeArrowheads="1"/>
          </p:cNvSpPr>
          <p:nvPr/>
        </p:nvSpPr>
        <p:spPr bwMode="auto">
          <a:xfrm>
            <a:off x="-228600" y="114300"/>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
        <p:nvSpPr>
          <p:cNvPr id="30752" name="TextBox 20"/>
          <p:cNvSpPr txBox="1">
            <a:spLocks noChangeArrowheads="1"/>
          </p:cNvSpPr>
          <p:nvPr/>
        </p:nvSpPr>
        <p:spPr bwMode="auto">
          <a:xfrm>
            <a:off x="7010400" y="4927600"/>
            <a:ext cx="1905000" cy="1016000"/>
          </a:xfrm>
          <a:prstGeom prst="rect">
            <a:avLst/>
          </a:prstGeom>
          <a:noFill/>
          <a:ln w="9525">
            <a:solidFill>
              <a:srgbClr val="FFFFFF"/>
            </a:solidFill>
            <a:miter lim="800000"/>
            <a:headEnd/>
            <a:tailEnd/>
          </a:ln>
        </p:spPr>
        <p:txBody>
          <a:bodyPr>
            <a:spAutoFit/>
          </a:bodyPr>
          <a:lstStyle/>
          <a:p>
            <a:r>
              <a:rPr lang="en-US" sz="1200"/>
              <a:t>Note: The amount of COB benefit is based on sex, age at issue and the LTC claims method chosen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ppt_x"/>
                                          </p:val>
                                        </p:tav>
                                        <p:tav tm="100000">
                                          <p:val>
                                            <p:strVal val="#ppt_x"/>
                                          </p:val>
                                        </p:tav>
                                      </p:tavLst>
                                    </p:anim>
                                    <p:anim calcmode="lin" valueType="num">
                                      <p:cBhvr additive="base">
                                        <p:cTn id="11"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C3BF6EF4-1ABD-4557-BA71-25095C005E15}" type="slidenum">
              <a:rPr lang="en-US" smtClean="0"/>
              <a:pPr>
                <a:defRPr/>
              </a:pPr>
              <a:t>28</a:t>
            </a:fld>
            <a:endParaRPr lang="en-US" dirty="0"/>
          </a:p>
        </p:txBody>
      </p:sp>
      <p:sp>
        <p:nvSpPr>
          <p:cNvPr id="31747" name="Rectangle 16"/>
          <p:cNvSpPr>
            <a:spLocks noChangeArrowheads="1"/>
          </p:cNvSpPr>
          <p:nvPr/>
        </p:nvSpPr>
        <p:spPr bwMode="auto">
          <a:xfrm>
            <a:off x="3352800" y="838200"/>
            <a:ext cx="2819400" cy="708025"/>
          </a:xfrm>
          <a:prstGeom prst="rect">
            <a:avLst/>
          </a:prstGeom>
          <a:noFill/>
          <a:ln w="9525">
            <a:noFill/>
            <a:miter lim="800000"/>
            <a:headEnd/>
            <a:tailEnd/>
          </a:ln>
        </p:spPr>
        <p:txBody>
          <a:bodyPr>
            <a:spAutoFit/>
          </a:bodyPr>
          <a:lstStyle/>
          <a:p>
            <a:pPr algn="ctr"/>
            <a:r>
              <a:rPr lang="en-US" sz="2000" u="sng">
                <a:latin typeface="Arial Rounded MT Bold" pitchFamily="34" charset="0"/>
              </a:rPr>
              <a:t>ANNUITY</a:t>
            </a:r>
            <a:r>
              <a:rPr lang="en-US" sz="2000" b="1" u="sng">
                <a:latin typeface="Arial Rounded MT Bold" pitchFamily="34" charset="0"/>
              </a:rPr>
              <a:t> CARE II</a:t>
            </a:r>
          </a:p>
          <a:p>
            <a:pPr algn="ctr"/>
            <a:r>
              <a:rPr lang="en-US" sz="2000" b="1" u="sng">
                <a:latin typeface="Arial Rounded MT Bold" pitchFamily="34" charset="0"/>
              </a:rPr>
              <a:t>Female Age 70</a:t>
            </a:r>
          </a:p>
        </p:txBody>
      </p:sp>
      <p:sp>
        <p:nvSpPr>
          <p:cNvPr id="6" name="Title 5"/>
          <p:cNvSpPr txBox="1">
            <a:spLocks/>
          </p:cNvSpPr>
          <p:nvPr/>
        </p:nvSpPr>
        <p:spPr>
          <a:xfrm>
            <a:off x="3352800" y="1600200"/>
            <a:ext cx="2590800" cy="2057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Aft>
                <a:spcPts val="0"/>
              </a:spcAft>
              <a:defRPr/>
            </a:pPr>
            <a:r>
              <a:rPr lang="en-US" sz="2400" b="1" dirty="0"/>
              <a:t>ANNUITY  </a:t>
            </a:r>
          </a:p>
          <a:p>
            <a:pPr fontAlgn="auto">
              <a:spcAft>
                <a:spcPts val="0"/>
              </a:spcAft>
              <a:defRPr/>
            </a:pPr>
            <a:r>
              <a:rPr lang="en-US" sz="2000" b="1" dirty="0"/>
              <a:t>$100,000</a:t>
            </a:r>
            <a:br>
              <a:rPr lang="en-US" sz="2000" b="1" dirty="0"/>
            </a:br>
            <a:r>
              <a:rPr lang="en-US" sz="2400" b="1" dirty="0"/>
              <a:t/>
            </a:r>
            <a:br>
              <a:rPr lang="en-US" sz="2400" b="1" dirty="0"/>
            </a:br>
            <a:r>
              <a:rPr lang="en-US" sz="2400" b="1" dirty="0"/>
              <a:t>C.O.B.</a:t>
            </a:r>
          </a:p>
          <a:p>
            <a:pPr fontAlgn="auto">
              <a:spcAft>
                <a:spcPts val="0"/>
              </a:spcAft>
              <a:defRPr/>
            </a:pPr>
            <a:r>
              <a:rPr lang="en-US" sz="2400" b="1" dirty="0"/>
              <a:t>$150,000</a:t>
            </a:r>
          </a:p>
          <a:p>
            <a:pPr fontAlgn="auto">
              <a:spcAft>
                <a:spcPts val="0"/>
              </a:spcAft>
              <a:defRPr/>
            </a:pPr>
            <a:endParaRPr lang="en-US" sz="2400" b="1" dirty="0"/>
          </a:p>
          <a:p>
            <a:pPr fontAlgn="auto">
              <a:spcAft>
                <a:spcPts val="0"/>
              </a:spcAft>
              <a:defRPr/>
            </a:pPr>
            <a:r>
              <a:rPr lang="en-US" sz="2400" b="1" dirty="0"/>
              <a:t> 	</a:t>
            </a:r>
          </a:p>
        </p:txBody>
      </p:sp>
      <p:cxnSp>
        <p:nvCxnSpPr>
          <p:cNvPr id="7" name="Straight Connector 6"/>
          <p:cNvCxnSpPr/>
          <p:nvPr/>
        </p:nvCxnSpPr>
        <p:spPr>
          <a:xfrm>
            <a:off x="3352800" y="2514600"/>
            <a:ext cx="1676400" cy="0"/>
          </a:xfrm>
          <a:prstGeom prst="line">
            <a:avLst/>
          </a:prstGeom>
          <a:ln w="381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Circular Arrow 7"/>
          <p:cNvSpPr/>
          <p:nvPr/>
        </p:nvSpPr>
        <p:spPr>
          <a:xfrm rot="5400000">
            <a:off x="4991100" y="1943100"/>
            <a:ext cx="838200" cy="762000"/>
          </a:xfrm>
          <a:prstGeom prst="circularArrow">
            <a:avLst>
              <a:gd name="adj1" fmla="val 12500"/>
              <a:gd name="adj2" fmla="val 2654383"/>
              <a:gd name="adj3" fmla="val 20457681"/>
              <a:gd name="adj4" fmla="val 9503437"/>
              <a:gd name="adj5" fmla="val 12500"/>
            </a:avLst>
          </a:prstGeom>
          <a:solidFill>
            <a:schemeClr val="accent6">
              <a:lumMod val="40000"/>
              <a:lumOff val="60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endParaRPr lang="en-US" b="1" dirty="0">
              <a:solidFill>
                <a:schemeClr val="tx1"/>
              </a:solidFill>
            </a:endParaRPr>
          </a:p>
        </p:txBody>
      </p:sp>
      <p:sp>
        <p:nvSpPr>
          <p:cNvPr id="9" name="Line Callout 1 8"/>
          <p:cNvSpPr/>
          <p:nvPr/>
        </p:nvSpPr>
        <p:spPr>
          <a:xfrm>
            <a:off x="6019800" y="1143000"/>
            <a:ext cx="685800" cy="685800"/>
          </a:xfrm>
          <a:prstGeom prst="borderCallout1">
            <a:avLst>
              <a:gd name="adj1" fmla="val 18750"/>
              <a:gd name="adj2" fmla="val -8333"/>
              <a:gd name="adj3" fmla="val 134787"/>
              <a:gd name="adj4" fmla="val -57688"/>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Monthly charge for COB</a:t>
            </a:r>
          </a:p>
        </p:txBody>
      </p:sp>
      <p:sp>
        <p:nvSpPr>
          <p:cNvPr id="10" name="Rounded Rectangle 9"/>
          <p:cNvSpPr/>
          <p:nvPr/>
        </p:nvSpPr>
        <p:spPr>
          <a:xfrm>
            <a:off x="4800600" y="3124200"/>
            <a:ext cx="1066800" cy="457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36 Mo</a:t>
            </a:r>
            <a:endParaRPr lang="en-US" sz="2000" dirty="0"/>
          </a:p>
        </p:txBody>
      </p:sp>
      <p:sp>
        <p:nvSpPr>
          <p:cNvPr id="11" name="Trapezoid 10"/>
          <p:cNvSpPr/>
          <p:nvPr/>
        </p:nvSpPr>
        <p:spPr>
          <a:xfrm>
            <a:off x="2971800" y="3657600"/>
            <a:ext cx="3352800" cy="990600"/>
          </a:xfrm>
          <a:prstGeom prst="trapezoid">
            <a:avLst/>
          </a:prstGeom>
          <a:solidFill>
            <a:schemeClr val="accent1"/>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t>$300,000</a:t>
            </a:r>
          </a:p>
        </p:txBody>
      </p:sp>
      <p:sp>
        <p:nvSpPr>
          <p:cNvPr id="12" name="Rounded Rectangle 11"/>
          <p:cNvSpPr/>
          <p:nvPr/>
        </p:nvSpPr>
        <p:spPr>
          <a:xfrm>
            <a:off x="5105400" y="4038600"/>
            <a:ext cx="1066800" cy="533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72 Mo</a:t>
            </a:r>
            <a:endParaRPr lang="en-US" sz="2000" dirty="0"/>
          </a:p>
        </p:txBody>
      </p:sp>
      <p:sp>
        <p:nvSpPr>
          <p:cNvPr id="13" name="Trapezoid 12"/>
          <p:cNvSpPr/>
          <p:nvPr/>
        </p:nvSpPr>
        <p:spPr>
          <a:xfrm>
            <a:off x="2514600" y="4648200"/>
            <a:ext cx="4267200" cy="1371600"/>
          </a:xfrm>
          <a:prstGeom prst="trapezoid">
            <a:avLst/>
          </a:prstGeom>
          <a:solidFill>
            <a:schemeClr val="accent1"/>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t>$450,000</a:t>
            </a:r>
          </a:p>
        </p:txBody>
      </p:sp>
      <p:sp>
        <p:nvSpPr>
          <p:cNvPr id="14" name="Rounded Rectangle 13"/>
          <p:cNvSpPr/>
          <p:nvPr/>
        </p:nvSpPr>
        <p:spPr>
          <a:xfrm>
            <a:off x="5257800" y="5410200"/>
            <a:ext cx="1295400" cy="457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108 Mo</a:t>
            </a:r>
            <a:endParaRPr lang="en-US" sz="2000" dirty="0"/>
          </a:p>
        </p:txBody>
      </p:sp>
      <p:sp>
        <p:nvSpPr>
          <p:cNvPr id="15" name="Right Arrow 14"/>
          <p:cNvSpPr/>
          <p:nvPr/>
        </p:nvSpPr>
        <p:spPr>
          <a:xfrm flipH="1">
            <a:off x="6019800" y="1905000"/>
            <a:ext cx="2438400" cy="990600"/>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$250,000 LTC</a:t>
            </a:r>
          </a:p>
        </p:txBody>
      </p:sp>
      <p:sp>
        <p:nvSpPr>
          <p:cNvPr id="16" name="Right Arrow 15"/>
          <p:cNvSpPr/>
          <p:nvPr/>
        </p:nvSpPr>
        <p:spPr>
          <a:xfrm flipH="1">
            <a:off x="6248400" y="3276600"/>
            <a:ext cx="2438400" cy="137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$400,000 LTC</a:t>
            </a:r>
          </a:p>
        </p:txBody>
      </p:sp>
      <p:sp>
        <p:nvSpPr>
          <p:cNvPr id="17" name="Right Arrow 16"/>
          <p:cNvSpPr/>
          <p:nvPr/>
        </p:nvSpPr>
        <p:spPr>
          <a:xfrm flipH="1">
            <a:off x="6705600" y="4495800"/>
            <a:ext cx="2209800" cy="1447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$550,000 LTC</a:t>
            </a:r>
          </a:p>
        </p:txBody>
      </p:sp>
      <p:sp>
        <p:nvSpPr>
          <p:cNvPr id="18" name="Title 14"/>
          <p:cNvSpPr>
            <a:spLocks noGrp="1"/>
          </p:cNvSpPr>
          <p:nvPr>
            <p:ph type="title"/>
          </p:nvPr>
        </p:nvSpPr>
        <p:spPr>
          <a:xfrm>
            <a:off x="2819400" y="457200"/>
            <a:ext cx="3657600" cy="304800"/>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a:lstStyle/>
          <a:p>
            <a:pPr eaLnBrk="1" hangingPunct="1">
              <a:defRPr/>
            </a:pPr>
            <a:r>
              <a:rPr lang="en-US" sz="2400" b="1" dirty="0">
                <a:solidFill>
                  <a:srgbClr val="C00000"/>
                </a:solidFill>
              </a:rPr>
              <a:t>C.O.B.  OPTIONS</a:t>
            </a:r>
          </a:p>
        </p:txBody>
      </p:sp>
      <p:sp>
        <p:nvSpPr>
          <p:cNvPr id="19" name="Flowchart: Off-page Connector 18"/>
          <p:cNvSpPr/>
          <p:nvPr/>
        </p:nvSpPr>
        <p:spPr>
          <a:xfrm>
            <a:off x="304800" y="3276600"/>
            <a:ext cx="2362200" cy="990600"/>
          </a:xfrm>
          <a:prstGeom prst="flowChartOffpageConnector">
            <a:avLst/>
          </a:prstGeom>
          <a:solidFill>
            <a:schemeClr val="bg1">
              <a:lumMod val="8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6">
                    <a:lumMod val="75000"/>
                  </a:schemeClr>
                </a:solidFill>
              </a:rPr>
              <a:t>C.O.B.  is Included</a:t>
            </a:r>
          </a:p>
        </p:txBody>
      </p:sp>
      <p:sp>
        <p:nvSpPr>
          <p:cNvPr id="31772" name="Text Box 21"/>
          <p:cNvSpPr txBox="1">
            <a:spLocks noChangeArrowheads="1"/>
          </p:cNvSpPr>
          <p:nvPr/>
        </p:nvSpPr>
        <p:spPr bwMode="auto">
          <a:xfrm>
            <a:off x="76200" y="6038850"/>
            <a:ext cx="8610600" cy="307975"/>
          </a:xfrm>
          <a:prstGeom prst="rect">
            <a:avLst/>
          </a:prstGeom>
          <a:noFill/>
          <a:ln w="9525">
            <a:noFill/>
            <a:miter lim="800000"/>
            <a:headEnd/>
            <a:tailEnd/>
          </a:ln>
        </p:spPr>
        <p:txBody>
          <a:bodyPr>
            <a:spAutoFit/>
          </a:bodyPr>
          <a:lstStyle/>
          <a:p>
            <a:pPr>
              <a:spcBef>
                <a:spcPct val="50000"/>
              </a:spcBef>
            </a:pPr>
            <a:r>
              <a:rPr lang="en-US" sz="1400" b="1"/>
              <a:t>Numeric examples are hypothetical and were used for educational purposes only.</a:t>
            </a:r>
          </a:p>
        </p:txBody>
      </p:sp>
      <p:sp>
        <p:nvSpPr>
          <p:cNvPr id="31773" name="Text Box 4"/>
          <p:cNvSpPr txBox="1">
            <a:spLocks noChangeArrowheads="1"/>
          </p:cNvSpPr>
          <p:nvPr/>
        </p:nvSpPr>
        <p:spPr bwMode="auto">
          <a:xfrm>
            <a:off x="-228600" y="114300"/>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
        <p:nvSpPr>
          <p:cNvPr id="31774" name="TextBox 21"/>
          <p:cNvSpPr txBox="1">
            <a:spLocks noChangeArrowheads="1"/>
          </p:cNvSpPr>
          <p:nvPr/>
        </p:nvSpPr>
        <p:spPr bwMode="auto">
          <a:xfrm>
            <a:off x="304800" y="4927600"/>
            <a:ext cx="1905000" cy="1016000"/>
          </a:xfrm>
          <a:prstGeom prst="rect">
            <a:avLst/>
          </a:prstGeom>
          <a:noFill/>
          <a:ln w="9525">
            <a:solidFill>
              <a:srgbClr val="FFFFFF"/>
            </a:solidFill>
            <a:miter lim="800000"/>
            <a:headEnd/>
            <a:tailEnd/>
          </a:ln>
        </p:spPr>
        <p:txBody>
          <a:bodyPr>
            <a:spAutoFit/>
          </a:bodyPr>
          <a:lstStyle/>
          <a:p>
            <a:r>
              <a:rPr lang="en-US" sz="1200"/>
              <a:t>Note: The amount of COB benefit is based on sex, age at issue and the LTC claims method chosen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24200" y="838200"/>
            <a:ext cx="2362200" cy="381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000" b="1" u="sng" dirty="0">
                <a:latin typeface="Arial Rounded MT Bold" pitchFamily="34" charset="0"/>
              </a:rPr>
              <a:t>ANNUITY CARE </a:t>
            </a:r>
          </a:p>
        </p:txBody>
      </p:sp>
      <p:sp>
        <p:nvSpPr>
          <p:cNvPr id="32771" name="Rectangle 16"/>
          <p:cNvSpPr>
            <a:spLocks noChangeArrowheads="1"/>
          </p:cNvSpPr>
          <p:nvPr/>
        </p:nvSpPr>
        <p:spPr bwMode="auto">
          <a:xfrm>
            <a:off x="6324600" y="838200"/>
            <a:ext cx="2362200" cy="400050"/>
          </a:xfrm>
          <a:prstGeom prst="rect">
            <a:avLst/>
          </a:prstGeom>
          <a:noFill/>
          <a:ln w="9525">
            <a:noFill/>
            <a:miter lim="800000"/>
            <a:headEnd/>
            <a:tailEnd/>
          </a:ln>
        </p:spPr>
        <p:txBody>
          <a:bodyPr>
            <a:spAutoFit/>
          </a:bodyPr>
          <a:lstStyle/>
          <a:p>
            <a:pPr algn="ctr"/>
            <a:r>
              <a:rPr lang="en-US" sz="2000" b="1" u="sng">
                <a:latin typeface="Arial Rounded MT Bold" pitchFamily="34" charset="0"/>
              </a:rPr>
              <a:t>ANNUITY CARE II</a:t>
            </a:r>
          </a:p>
        </p:txBody>
      </p:sp>
      <p:sp>
        <p:nvSpPr>
          <p:cNvPr id="12" name="Rounded Rectangle 11"/>
          <p:cNvSpPr/>
          <p:nvPr/>
        </p:nvSpPr>
        <p:spPr>
          <a:xfrm>
            <a:off x="2590800" y="304800"/>
            <a:ext cx="4343400" cy="381000"/>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anchor="ctr"/>
          <a:lstStyle/>
          <a:p>
            <a:pPr algn="ctr">
              <a:defRPr/>
            </a:pPr>
            <a:r>
              <a:rPr lang="en-US" sz="2400" b="1" dirty="0">
                <a:solidFill>
                  <a:srgbClr val="C00000"/>
                </a:solidFill>
              </a:rPr>
              <a:t>OTHER  KEY DIFFERENCES</a:t>
            </a:r>
          </a:p>
        </p:txBody>
      </p:sp>
      <p:sp>
        <p:nvSpPr>
          <p:cNvPr id="46" name="Rectangle 45"/>
          <p:cNvSpPr/>
          <p:nvPr/>
        </p:nvSpPr>
        <p:spPr>
          <a:xfrm>
            <a:off x="228600" y="3048000"/>
            <a:ext cx="2057400" cy="68580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en-US" sz="2000" b="1" dirty="0">
                <a:solidFill>
                  <a:schemeClr val="tx1"/>
                </a:solidFill>
              </a:rPr>
              <a:t>  Benefit Type	</a:t>
            </a:r>
          </a:p>
        </p:txBody>
      </p:sp>
      <p:sp>
        <p:nvSpPr>
          <p:cNvPr id="47" name="Rectangle 46"/>
          <p:cNvSpPr/>
          <p:nvPr/>
        </p:nvSpPr>
        <p:spPr>
          <a:xfrm>
            <a:off x="228600" y="4191000"/>
            <a:ext cx="2057400" cy="68580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en-US" sz="2000" b="1" dirty="0">
                <a:solidFill>
                  <a:schemeClr val="tx1"/>
                </a:solidFill>
              </a:rPr>
              <a:t>Elimination Period</a:t>
            </a:r>
          </a:p>
        </p:txBody>
      </p:sp>
      <p:sp>
        <p:nvSpPr>
          <p:cNvPr id="49" name="Rectangle 48"/>
          <p:cNvSpPr/>
          <p:nvPr/>
        </p:nvSpPr>
        <p:spPr>
          <a:xfrm>
            <a:off x="228600" y="5257800"/>
            <a:ext cx="2057400" cy="68580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en-US" sz="2000" b="1" dirty="0">
                <a:solidFill>
                  <a:schemeClr val="tx1"/>
                </a:solidFill>
              </a:rPr>
              <a:t>Qualified Funds</a:t>
            </a:r>
          </a:p>
        </p:txBody>
      </p:sp>
      <p:sp>
        <p:nvSpPr>
          <p:cNvPr id="50" name="Rectangle 49"/>
          <p:cNvSpPr/>
          <p:nvPr/>
        </p:nvSpPr>
        <p:spPr>
          <a:xfrm>
            <a:off x="3200400" y="3048000"/>
            <a:ext cx="2362200" cy="762000"/>
          </a:xfrm>
          <a:prstGeom prst="rect">
            <a:avLst/>
          </a:prstGeom>
          <a:solidFill>
            <a:srgbClr val="C8CEF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endParaRPr lang="en-US" sz="2000" b="1" dirty="0">
              <a:solidFill>
                <a:schemeClr val="tx1">
                  <a:lumMod val="75000"/>
                </a:schemeClr>
              </a:solidFill>
            </a:endParaRPr>
          </a:p>
          <a:p>
            <a:pPr algn="ctr" fontAlgn="auto">
              <a:spcAft>
                <a:spcPts val="0"/>
              </a:spcAft>
              <a:defRPr/>
            </a:pPr>
            <a:r>
              <a:rPr lang="en-US" sz="2000" b="1" dirty="0">
                <a:solidFill>
                  <a:schemeClr val="tx1">
                    <a:lumMod val="75000"/>
                  </a:schemeClr>
                </a:solidFill>
              </a:rPr>
              <a:t>Reimbursement		</a:t>
            </a:r>
          </a:p>
        </p:txBody>
      </p:sp>
      <p:sp>
        <p:nvSpPr>
          <p:cNvPr id="51" name="Rectangle 50"/>
          <p:cNvSpPr/>
          <p:nvPr/>
        </p:nvSpPr>
        <p:spPr>
          <a:xfrm>
            <a:off x="3200400" y="4191000"/>
            <a:ext cx="2362200" cy="685800"/>
          </a:xfrm>
          <a:prstGeom prst="rect">
            <a:avLst/>
          </a:prstGeom>
          <a:solidFill>
            <a:srgbClr val="C8CEF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en-US" sz="2000" b="1" dirty="0">
                <a:solidFill>
                  <a:schemeClr val="tx1">
                    <a:lumMod val="75000"/>
                  </a:schemeClr>
                </a:solidFill>
              </a:rPr>
              <a:t>7 Days	</a:t>
            </a:r>
          </a:p>
        </p:txBody>
      </p:sp>
      <p:sp>
        <p:nvSpPr>
          <p:cNvPr id="53" name="Rectangle 52"/>
          <p:cNvSpPr/>
          <p:nvPr/>
        </p:nvSpPr>
        <p:spPr>
          <a:xfrm>
            <a:off x="3200400" y="5257800"/>
            <a:ext cx="2362200" cy="685800"/>
          </a:xfrm>
          <a:prstGeom prst="rect">
            <a:avLst/>
          </a:prstGeom>
          <a:solidFill>
            <a:srgbClr val="C8CEF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en-US" sz="2000" b="1" dirty="0">
                <a:solidFill>
                  <a:schemeClr val="tx1">
                    <a:lumMod val="75000"/>
                  </a:schemeClr>
                </a:solidFill>
              </a:rPr>
              <a:t>Yes*</a:t>
            </a:r>
          </a:p>
        </p:txBody>
      </p:sp>
      <p:sp>
        <p:nvSpPr>
          <p:cNvPr id="54" name="Rectangle 53"/>
          <p:cNvSpPr/>
          <p:nvPr/>
        </p:nvSpPr>
        <p:spPr>
          <a:xfrm>
            <a:off x="6248400" y="3048000"/>
            <a:ext cx="2514600" cy="762000"/>
          </a:xfrm>
          <a:prstGeom prst="rect">
            <a:avLst/>
          </a:prstGeom>
          <a:solidFill>
            <a:srgbClr val="C8CEF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en-US" sz="2000" b="1" dirty="0">
                <a:solidFill>
                  <a:schemeClr val="tx1">
                    <a:lumMod val="75000"/>
                  </a:schemeClr>
                </a:solidFill>
              </a:rPr>
              <a:t>Reimbursement or Indemnity</a:t>
            </a:r>
          </a:p>
        </p:txBody>
      </p:sp>
      <p:sp>
        <p:nvSpPr>
          <p:cNvPr id="55" name="Rectangle 54"/>
          <p:cNvSpPr/>
          <p:nvPr/>
        </p:nvSpPr>
        <p:spPr>
          <a:xfrm>
            <a:off x="6248400" y="4191000"/>
            <a:ext cx="2514600" cy="685800"/>
          </a:xfrm>
          <a:prstGeom prst="rect">
            <a:avLst/>
          </a:prstGeom>
          <a:solidFill>
            <a:srgbClr val="C8CEF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en-US" sz="2000" b="1" dirty="0">
                <a:solidFill>
                  <a:schemeClr val="tx1">
                    <a:lumMod val="75000"/>
                  </a:schemeClr>
                </a:solidFill>
              </a:rPr>
              <a:t>90 Days</a:t>
            </a:r>
          </a:p>
        </p:txBody>
      </p:sp>
      <p:sp>
        <p:nvSpPr>
          <p:cNvPr id="57" name="Rectangle 56"/>
          <p:cNvSpPr/>
          <p:nvPr/>
        </p:nvSpPr>
        <p:spPr>
          <a:xfrm>
            <a:off x="6248400" y="5257800"/>
            <a:ext cx="2514600" cy="685800"/>
          </a:xfrm>
          <a:prstGeom prst="rect">
            <a:avLst/>
          </a:prstGeom>
          <a:solidFill>
            <a:srgbClr val="C8CEF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en-US" sz="2000" b="1" dirty="0">
                <a:solidFill>
                  <a:schemeClr val="tx1">
                    <a:lumMod val="75000"/>
                  </a:schemeClr>
                </a:solidFill>
              </a:rPr>
              <a:t>No</a:t>
            </a:r>
          </a:p>
        </p:txBody>
      </p:sp>
      <p:sp>
        <p:nvSpPr>
          <p:cNvPr id="60" name="Minus 59"/>
          <p:cNvSpPr/>
          <p:nvPr/>
        </p:nvSpPr>
        <p:spPr>
          <a:xfrm>
            <a:off x="2514600" y="3276600"/>
            <a:ext cx="4572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61" name="Minus 60"/>
          <p:cNvSpPr/>
          <p:nvPr/>
        </p:nvSpPr>
        <p:spPr>
          <a:xfrm>
            <a:off x="2514600" y="4343400"/>
            <a:ext cx="4572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62" name="Minus 61"/>
          <p:cNvSpPr/>
          <p:nvPr/>
        </p:nvSpPr>
        <p:spPr>
          <a:xfrm>
            <a:off x="2514600" y="5410200"/>
            <a:ext cx="4572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cxnSp>
        <p:nvCxnSpPr>
          <p:cNvPr id="64" name="Straight Connector 63"/>
          <p:cNvCxnSpPr/>
          <p:nvPr/>
        </p:nvCxnSpPr>
        <p:spPr>
          <a:xfrm rot="5400000">
            <a:off x="3314700" y="3848100"/>
            <a:ext cx="525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1"/>
          </p:nvPr>
        </p:nvSpPr>
        <p:spPr/>
        <p:txBody>
          <a:bodyPr/>
          <a:lstStyle/>
          <a:p>
            <a:pPr>
              <a:defRPr/>
            </a:pPr>
            <a:fld id="{6A08DD88-F617-433F-A9A2-7135D34CAB48}" type="slidenum">
              <a:rPr lang="en-US" smtClean="0"/>
              <a:pPr>
                <a:defRPr/>
              </a:pPr>
              <a:t>29</a:t>
            </a:fld>
            <a:endParaRPr lang="en-US" dirty="0"/>
          </a:p>
        </p:txBody>
      </p:sp>
      <p:sp>
        <p:nvSpPr>
          <p:cNvPr id="23" name="Rectangle 22"/>
          <p:cNvSpPr/>
          <p:nvPr/>
        </p:nvSpPr>
        <p:spPr>
          <a:xfrm>
            <a:off x="228600" y="1981200"/>
            <a:ext cx="2057400" cy="68580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en-US" sz="2000" b="1" dirty="0">
                <a:solidFill>
                  <a:schemeClr val="bg2">
                    <a:lumMod val="25000"/>
                  </a:schemeClr>
                </a:solidFill>
                <a:latin typeface="Arial Rounded MT Bold" pitchFamily="34" charset="0"/>
              </a:rPr>
              <a:t>Partial 1035’s</a:t>
            </a:r>
          </a:p>
        </p:txBody>
      </p:sp>
      <p:sp>
        <p:nvSpPr>
          <p:cNvPr id="24" name="Rectangle 23"/>
          <p:cNvSpPr/>
          <p:nvPr/>
        </p:nvSpPr>
        <p:spPr>
          <a:xfrm>
            <a:off x="3200400" y="1981200"/>
            <a:ext cx="2362200" cy="685800"/>
          </a:xfrm>
          <a:prstGeom prst="rect">
            <a:avLst/>
          </a:prstGeom>
          <a:solidFill>
            <a:srgbClr val="C8CEF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en-US" sz="2000" b="1" dirty="0">
                <a:solidFill>
                  <a:schemeClr val="bg2">
                    <a:lumMod val="25000"/>
                  </a:schemeClr>
                </a:solidFill>
                <a:latin typeface="Arial Rounded MT Bold" pitchFamily="34" charset="0"/>
              </a:rPr>
              <a:t>Yes</a:t>
            </a:r>
          </a:p>
        </p:txBody>
      </p:sp>
      <p:sp>
        <p:nvSpPr>
          <p:cNvPr id="25" name="Rectangle 24"/>
          <p:cNvSpPr/>
          <p:nvPr/>
        </p:nvSpPr>
        <p:spPr>
          <a:xfrm>
            <a:off x="6248400" y="1981200"/>
            <a:ext cx="2514600" cy="685800"/>
          </a:xfrm>
          <a:prstGeom prst="rect">
            <a:avLst/>
          </a:prstGeom>
          <a:solidFill>
            <a:srgbClr val="C8CEF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en-US" sz="2000" b="1" dirty="0">
                <a:solidFill>
                  <a:schemeClr val="bg2">
                    <a:lumMod val="25000"/>
                  </a:schemeClr>
                </a:solidFill>
                <a:latin typeface="Arial Rounded MT Bold" pitchFamily="34" charset="0"/>
              </a:rPr>
              <a:t>No</a:t>
            </a:r>
          </a:p>
        </p:txBody>
      </p:sp>
      <p:sp>
        <p:nvSpPr>
          <p:cNvPr id="26" name="Minus 25"/>
          <p:cNvSpPr/>
          <p:nvPr/>
        </p:nvSpPr>
        <p:spPr>
          <a:xfrm>
            <a:off x="2514600" y="2133600"/>
            <a:ext cx="4572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32817" name="TextBox 27"/>
          <p:cNvSpPr txBox="1">
            <a:spLocks noChangeArrowheads="1"/>
          </p:cNvSpPr>
          <p:nvPr/>
        </p:nvSpPr>
        <p:spPr bwMode="auto">
          <a:xfrm>
            <a:off x="1371600" y="6488113"/>
            <a:ext cx="6324600" cy="369887"/>
          </a:xfrm>
          <a:prstGeom prst="rect">
            <a:avLst/>
          </a:prstGeom>
          <a:noFill/>
          <a:ln w="9525">
            <a:noFill/>
            <a:miter lim="800000"/>
            <a:headEnd/>
            <a:tailEnd/>
          </a:ln>
        </p:spPr>
        <p:txBody>
          <a:bodyPr>
            <a:spAutoFit/>
          </a:bodyPr>
          <a:lstStyle/>
          <a:p>
            <a:pPr algn="ctr"/>
            <a:r>
              <a:rPr lang="en-US"/>
              <a:t> </a:t>
            </a:r>
            <a:r>
              <a:rPr lang="en-US" sz="800"/>
              <a:t>Not FDIC Insured-May Lose Value-Not Bank Guaranteed –For company and recruiting use only  - Not for Public Distribution</a:t>
            </a:r>
          </a:p>
        </p:txBody>
      </p:sp>
      <p:sp>
        <p:nvSpPr>
          <p:cNvPr id="32818" name="TextBox 26"/>
          <p:cNvSpPr txBox="1">
            <a:spLocks noChangeArrowheads="1"/>
          </p:cNvSpPr>
          <p:nvPr/>
        </p:nvSpPr>
        <p:spPr bwMode="auto">
          <a:xfrm>
            <a:off x="304800" y="6019800"/>
            <a:ext cx="8610600" cy="276225"/>
          </a:xfrm>
          <a:prstGeom prst="rect">
            <a:avLst/>
          </a:prstGeom>
          <a:noFill/>
          <a:ln w="9525">
            <a:noFill/>
            <a:miter lim="800000"/>
            <a:headEnd/>
            <a:tailEnd/>
          </a:ln>
        </p:spPr>
        <p:txBody>
          <a:bodyPr>
            <a:spAutoFit/>
          </a:bodyPr>
          <a:lstStyle/>
          <a:p>
            <a:r>
              <a:rPr lang="en-US" sz="1200"/>
              <a:t>*If funded with qualified funds, withdrawals for qualifying long-term care expenses are NOT eligible to be PPA compliant.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600" smtClean="0">
                <a:ea typeface="ヒラギノ角ゴ Pro W3"/>
                <a:cs typeface="ヒラギノ角ゴ Pro W3"/>
              </a:rPr>
              <a:t>The State Life Insurance Company—</a:t>
            </a:r>
            <a:br>
              <a:rPr lang="en-US" sz="3600" smtClean="0">
                <a:ea typeface="ヒラギノ角ゴ Pro W3"/>
                <a:cs typeface="ヒラギノ角ゴ Pro W3"/>
              </a:rPr>
            </a:br>
            <a:r>
              <a:rPr lang="en-US" sz="3600" smtClean="0">
                <a:ea typeface="ヒラギノ角ゴ Pro W3"/>
                <a:cs typeface="ヒラギノ角ゴ Pro W3"/>
              </a:rPr>
              <a:t>A OneAmerica</a:t>
            </a:r>
            <a:r>
              <a:rPr lang="en-US" sz="3600" baseline="30000" smtClean="0">
                <a:ea typeface="ヒラギノ角ゴ Pro W3"/>
                <a:cs typeface="ヒラギノ角ゴ Pro W3"/>
              </a:rPr>
              <a:t>®</a:t>
            </a:r>
            <a:r>
              <a:rPr lang="en-US" sz="3600" smtClean="0">
                <a:ea typeface="ヒラギノ角ゴ Pro W3"/>
                <a:cs typeface="ヒラギノ角ゴ Pro W3"/>
              </a:rPr>
              <a:t> Company</a:t>
            </a:r>
          </a:p>
        </p:txBody>
      </p:sp>
      <p:sp>
        <p:nvSpPr>
          <p:cNvPr id="10243" name="Rectangle 3"/>
          <p:cNvSpPr>
            <a:spLocks noGrp="1" noChangeArrowheads="1"/>
          </p:cNvSpPr>
          <p:nvPr>
            <p:ph type="body" idx="1"/>
          </p:nvPr>
        </p:nvSpPr>
        <p:spPr/>
        <p:txBody>
          <a:bodyPr/>
          <a:lstStyle/>
          <a:p>
            <a:pPr eaLnBrk="1" hangingPunct="1">
              <a:lnSpc>
                <a:spcPct val="90000"/>
              </a:lnSpc>
            </a:pPr>
            <a:r>
              <a:rPr lang="en-US" sz="2800" smtClean="0">
                <a:ea typeface="ヒラギノ角ゴ Pro W3"/>
                <a:cs typeface="ヒラギノ角ゴ Pro W3"/>
              </a:rPr>
              <a:t>A history of strong company financials</a:t>
            </a:r>
          </a:p>
          <a:p>
            <a:pPr eaLnBrk="1" hangingPunct="1">
              <a:lnSpc>
                <a:spcPct val="90000"/>
              </a:lnSpc>
            </a:pPr>
            <a:endParaRPr lang="en-US" sz="2800" smtClean="0">
              <a:ea typeface="ヒラギノ角ゴ Pro W3"/>
              <a:cs typeface="ヒラギノ角ゴ Pro W3"/>
            </a:endParaRPr>
          </a:p>
          <a:p>
            <a:pPr eaLnBrk="1" hangingPunct="1">
              <a:lnSpc>
                <a:spcPct val="90000"/>
              </a:lnSpc>
            </a:pPr>
            <a:r>
              <a:rPr lang="en-US" sz="2800" smtClean="0">
                <a:ea typeface="ヒラギノ角ゴ Pro W3"/>
                <a:cs typeface="ヒラギノ角ゴ Pro W3"/>
              </a:rPr>
              <a:t>Record sales, assets, earnings, capital, and sales force growth in 2010</a:t>
            </a:r>
          </a:p>
          <a:p>
            <a:pPr eaLnBrk="1" hangingPunct="1">
              <a:lnSpc>
                <a:spcPct val="90000"/>
              </a:lnSpc>
            </a:pPr>
            <a:endParaRPr lang="en-US" sz="2800" smtClean="0">
              <a:ea typeface="ヒラギノ角ゴ Pro W3"/>
              <a:cs typeface="ヒラギノ角ゴ Pro W3"/>
            </a:endParaRPr>
          </a:p>
          <a:p>
            <a:pPr eaLnBrk="1" hangingPunct="1">
              <a:lnSpc>
                <a:spcPct val="90000"/>
              </a:lnSpc>
            </a:pPr>
            <a:r>
              <a:rPr lang="en-US" sz="2800" smtClean="0">
                <a:ea typeface="ヒラギノ角ゴ Pro W3"/>
                <a:cs typeface="ヒラギノ角ゴ Pro W3"/>
              </a:rPr>
              <a:t>An investment portfolio that is among the strongest in the industry</a:t>
            </a:r>
          </a:p>
          <a:p>
            <a:pPr eaLnBrk="1" hangingPunct="1">
              <a:lnSpc>
                <a:spcPct val="90000"/>
              </a:lnSpc>
            </a:pPr>
            <a:endParaRPr lang="en-US" sz="2800" smtClean="0">
              <a:ea typeface="ヒラギノ角ゴ Pro W3"/>
              <a:cs typeface="ヒラギノ角ゴ Pro W3"/>
            </a:endParaRPr>
          </a:p>
          <a:p>
            <a:pPr eaLnBrk="1" hangingPunct="1">
              <a:lnSpc>
                <a:spcPct val="90000"/>
              </a:lnSpc>
            </a:pPr>
            <a:r>
              <a:rPr lang="en-US" sz="2800" smtClean="0">
                <a:ea typeface="ヒラギノ角ゴ Pro W3"/>
                <a:cs typeface="ヒラギノ角ゴ Pro W3"/>
              </a:rPr>
              <a:t>Upgraded to A.M. Best rating A+ ( 2</a:t>
            </a:r>
            <a:r>
              <a:rPr lang="en-US" sz="2800" baseline="30000" smtClean="0">
                <a:ea typeface="ヒラギノ角ゴ Pro W3"/>
                <a:cs typeface="ヒラギノ角ゴ Pro W3"/>
              </a:rPr>
              <a:t>nd</a:t>
            </a:r>
            <a:r>
              <a:rPr lang="en-US" sz="2800" smtClean="0">
                <a:ea typeface="ヒラギノ角ゴ Pro W3"/>
                <a:cs typeface="ヒラギノ角ゴ Pro W3"/>
              </a:rPr>
              <a:t> highest of 16 possible ratings) May 2011</a:t>
            </a:r>
          </a:p>
          <a:p>
            <a:pPr eaLnBrk="1" hangingPunct="1">
              <a:lnSpc>
                <a:spcPct val="90000"/>
              </a:lnSpc>
            </a:pPr>
            <a:endParaRPr lang="en-US" sz="2800" smtClean="0">
              <a:ea typeface="ヒラギノ角ゴ Pro W3"/>
              <a:cs typeface="ヒラギノ角ゴ Pro W3"/>
            </a:endParaRPr>
          </a:p>
        </p:txBody>
      </p:sp>
      <p:sp>
        <p:nvSpPr>
          <p:cNvPr id="10244" name="Text Box 4"/>
          <p:cNvSpPr txBox="1">
            <a:spLocks noChangeArrowheads="1"/>
          </p:cNvSpPr>
          <p:nvPr/>
        </p:nvSpPr>
        <p:spPr bwMode="auto">
          <a:xfrm>
            <a:off x="0" y="6019800"/>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
        <p:nvSpPr>
          <p:cNvPr id="6" name="Slide Number Placeholder 5"/>
          <p:cNvSpPr>
            <a:spLocks noGrp="1"/>
          </p:cNvSpPr>
          <p:nvPr>
            <p:ph type="sldNum" sz="quarter" idx="11"/>
          </p:nvPr>
        </p:nvSpPr>
        <p:spPr/>
        <p:txBody>
          <a:bodyPr/>
          <a:lstStyle/>
          <a:p>
            <a:pPr>
              <a:defRPr/>
            </a:pPr>
            <a:fld id="{23751EAE-3FD4-4378-8E05-B28FBE141EB3}"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p:txBody>
          <a:bodyPr/>
          <a:lstStyle/>
          <a:p>
            <a:pPr algn="ctr" eaLnBrk="1" hangingPunct="1">
              <a:buFont typeface="Arial" pitchFamily="34" charset="0"/>
              <a:buNone/>
            </a:pPr>
            <a:endParaRPr lang="en-US" smtClean="0">
              <a:ea typeface="ヒラギノ角ゴ Pro W3"/>
              <a:cs typeface="ヒラギノ角ゴ Pro W3"/>
            </a:endParaRPr>
          </a:p>
          <a:p>
            <a:pPr algn="ctr" eaLnBrk="1" hangingPunct="1">
              <a:buFont typeface="Arial" pitchFamily="34" charset="0"/>
              <a:buNone/>
            </a:pPr>
            <a:r>
              <a:rPr lang="en-US" smtClean="0">
                <a:ea typeface="ヒラギノ角ゴ Pro W3"/>
                <a:cs typeface="ヒラギノ角ゴ Pro W3"/>
              </a:rPr>
              <a:t>The State Life Sales Desk</a:t>
            </a:r>
          </a:p>
          <a:p>
            <a:pPr algn="ctr" eaLnBrk="1" hangingPunct="1">
              <a:buFont typeface="Arial" pitchFamily="34" charset="0"/>
              <a:buNone/>
            </a:pPr>
            <a:r>
              <a:rPr lang="en-US" smtClean="0">
                <a:ea typeface="ヒラギノ角ゴ Pro W3"/>
                <a:cs typeface="ヒラギノ角ゴ Pro W3"/>
              </a:rPr>
              <a:t>1-800-275-5101</a:t>
            </a:r>
          </a:p>
        </p:txBody>
      </p:sp>
      <p:sp>
        <p:nvSpPr>
          <p:cNvPr id="4" name="Slide Number Placeholder 3"/>
          <p:cNvSpPr>
            <a:spLocks noGrp="1"/>
          </p:cNvSpPr>
          <p:nvPr>
            <p:ph type="sldNum" sz="quarter" idx="11"/>
          </p:nvPr>
        </p:nvSpPr>
        <p:spPr/>
        <p:txBody>
          <a:bodyPr/>
          <a:lstStyle/>
          <a:p>
            <a:pPr>
              <a:defRPr/>
            </a:pPr>
            <a:fld id="{99D81786-4C84-424F-B189-D07C0BFB0943}" type="slidenum">
              <a:rPr lang="en-US" smtClean="0"/>
              <a:pPr>
                <a:defRPr/>
              </a:pPr>
              <a:t>30</a:t>
            </a:fld>
            <a:endParaRPr lang="en-US" dirty="0"/>
          </a:p>
        </p:txBody>
      </p:sp>
      <p:sp>
        <p:nvSpPr>
          <p:cNvPr id="33796" name="Text Box 4"/>
          <p:cNvSpPr txBox="1">
            <a:spLocks noChangeArrowheads="1"/>
          </p:cNvSpPr>
          <p:nvPr/>
        </p:nvSpPr>
        <p:spPr bwMode="auto">
          <a:xfrm>
            <a:off x="0" y="6040438"/>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ea typeface="ヒラギノ角ゴ Pro W3"/>
                <a:cs typeface="ヒラギノ角ゴ Pro W3"/>
              </a:rPr>
              <a:t>LTC Market</a:t>
            </a:r>
          </a:p>
        </p:txBody>
      </p:sp>
      <p:sp>
        <p:nvSpPr>
          <p:cNvPr id="11267" name="Content Placeholder 2"/>
          <p:cNvSpPr>
            <a:spLocks noGrp="1"/>
          </p:cNvSpPr>
          <p:nvPr>
            <p:ph idx="1"/>
          </p:nvPr>
        </p:nvSpPr>
        <p:spPr/>
        <p:txBody>
          <a:bodyPr/>
          <a:lstStyle/>
          <a:p>
            <a:pPr eaLnBrk="1" hangingPunct="1"/>
            <a:r>
              <a:rPr lang="en-US" smtClean="0">
                <a:ea typeface="ヒラギノ角ゴ Pro W3"/>
                <a:cs typeface="ヒラギノ角ゴ Pro W3"/>
              </a:rPr>
              <a:t>Declining sales</a:t>
            </a:r>
          </a:p>
          <a:p>
            <a:pPr eaLnBrk="1" hangingPunct="1"/>
            <a:endParaRPr lang="en-US" smtClean="0">
              <a:ea typeface="ヒラギノ角ゴ Pro W3"/>
              <a:cs typeface="ヒラギノ角ゴ Pro W3"/>
            </a:endParaRPr>
          </a:p>
          <a:p>
            <a:pPr eaLnBrk="1" hangingPunct="1"/>
            <a:r>
              <a:rPr lang="en-US" smtClean="0">
                <a:ea typeface="ヒラギノ角ゴ Pro W3"/>
                <a:cs typeface="ヒラギノ角ゴ Pro W3"/>
              </a:rPr>
              <a:t>Inforce rate increases</a:t>
            </a:r>
          </a:p>
          <a:p>
            <a:pPr eaLnBrk="1" hangingPunct="1"/>
            <a:endParaRPr lang="en-US" smtClean="0">
              <a:ea typeface="ヒラギノ角ゴ Pro W3"/>
              <a:cs typeface="ヒラギノ角ゴ Pro W3"/>
            </a:endParaRPr>
          </a:p>
          <a:p>
            <a:pPr eaLnBrk="1" hangingPunct="1"/>
            <a:r>
              <a:rPr lang="en-US" smtClean="0">
                <a:ea typeface="ヒラギノ角ゴ Pro W3"/>
                <a:cs typeface="ヒラギノ角ゴ Pro W3"/>
              </a:rPr>
              <a:t>Companies exiting the market</a:t>
            </a:r>
          </a:p>
        </p:txBody>
      </p:sp>
      <p:sp>
        <p:nvSpPr>
          <p:cNvPr id="6" name="Slide Number Placeholder 5"/>
          <p:cNvSpPr>
            <a:spLocks noGrp="1"/>
          </p:cNvSpPr>
          <p:nvPr>
            <p:ph type="sldNum" sz="quarter" idx="11"/>
          </p:nvPr>
        </p:nvSpPr>
        <p:spPr/>
        <p:txBody>
          <a:bodyPr/>
          <a:lstStyle/>
          <a:p>
            <a:pPr>
              <a:defRPr/>
            </a:pPr>
            <a:fld id="{C750AC3E-4BFA-4588-80EF-40415346361D}" type="slidenum">
              <a:rPr lang="en-US"/>
              <a:pPr>
                <a:defRPr/>
              </a:pPr>
              <a:t>4</a:t>
            </a:fld>
            <a:endParaRPr lang="en-US" dirty="0"/>
          </a:p>
        </p:txBody>
      </p:sp>
      <p:sp>
        <p:nvSpPr>
          <p:cNvPr id="11269" name="Text Box 4"/>
          <p:cNvSpPr txBox="1">
            <a:spLocks noChangeArrowheads="1"/>
          </p:cNvSpPr>
          <p:nvPr/>
        </p:nvSpPr>
        <p:spPr bwMode="auto">
          <a:xfrm>
            <a:off x="0" y="6019800"/>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smtClean="0">
                <a:ea typeface="ヒラギノ角ゴ Pro W3"/>
                <a:cs typeface="ヒラギノ角ゴ Pro W3"/>
              </a:rPr>
              <a:t>LTCI New Business Trends </a:t>
            </a:r>
            <a:br>
              <a:rPr lang="en-US" smtClean="0">
                <a:ea typeface="ヒラギノ角ゴ Pro W3"/>
                <a:cs typeface="ヒラギノ角ゴ Pro W3"/>
              </a:rPr>
            </a:br>
            <a:r>
              <a:rPr lang="en-US" smtClean="0">
                <a:ea typeface="ヒラギノ角ゴ Pro W3"/>
                <a:cs typeface="ヒラギノ角ゴ Pro W3"/>
              </a:rPr>
              <a:t>2005 - 2009</a:t>
            </a:r>
          </a:p>
        </p:txBody>
      </p:sp>
      <p:graphicFrame>
        <p:nvGraphicFramePr>
          <p:cNvPr id="1026" name="Content Placeholder 5"/>
          <p:cNvGraphicFramePr>
            <a:graphicFrameLocks noGrp="1"/>
          </p:cNvGraphicFramePr>
          <p:nvPr>
            <p:ph idx="1"/>
          </p:nvPr>
        </p:nvGraphicFramePr>
        <p:xfrm>
          <a:off x="990600" y="1417638"/>
          <a:ext cx="7366000" cy="4622800"/>
        </p:xfrm>
        <a:graphic>
          <a:graphicData uri="http://schemas.openxmlformats.org/presentationml/2006/ole">
            <p:oleObj spid="_x0000_s1026" r:id="rId4" imgW="7364606" imgH="4621169" progId="Excel.Chart.8">
              <p:embed/>
            </p:oleObj>
          </a:graphicData>
        </a:graphic>
      </p:graphicFrame>
      <p:sp>
        <p:nvSpPr>
          <p:cNvPr id="1028" name="Slide Number Placeholder 4"/>
          <p:cNvSpPr>
            <a:spLocks noGrp="1"/>
          </p:cNvSpPr>
          <p:nvPr>
            <p:ph type="sldNum" sz="quarter" idx="11"/>
          </p:nvPr>
        </p:nvSpPr>
        <p:spPr bwMode="auto">
          <a:xfrm>
            <a:off x="6248400" y="5715000"/>
            <a:ext cx="2667000" cy="381000"/>
          </a:xfrm>
          <a:noFill/>
          <a:ln>
            <a:miter lim="800000"/>
            <a:headEnd/>
            <a:tailEnd/>
          </a:ln>
        </p:spPr>
        <p:txBody>
          <a:bodyPr tIns="45720" rIns="91440"/>
          <a:lstStyle/>
          <a:p>
            <a:pPr algn="l"/>
            <a:r>
              <a:rPr lang="en-US" b="1" smtClean="0">
                <a:solidFill>
                  <a:schemeClr val="tx1"/>
                </a:solidFill>
                <a:latin typeface="Arial" pitchFamily="34" charset="0"/>
                <a:ea typeface="ヒラギノ角ゴ Pro W3"/>
                <a:cs typeface="ヒラギノ角ゴ Pro W3"/>
              </a:rPr>
              <a:t>Annual Review 2009, LIMRA   </a:t>
            </a:r>
          </a:p>
        </p:txBody>
      </p:sp>
      <p:sp>
        <p:nvSpPr>
          <p:cNvPr id="1029" name="Text Box 4"/>
          <p:cNvSpPr txBox="1">
            <a:spLocks noChangeArrowheads="1"/>
          </p:cNvSpPr>
          <p:nvPr/>
        </p:nvSpPr>
        <p:spPr bwMode="auto">
          <a:xfrm>
            <a:off x="0" y="6040438"/>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pPr eaLnBrk="1" hangingPunct="1"/>
            <a:r>
              <a:rPr lang="en-US" smtClean="0">
                <a:ea typeface="ヒラギノ角ゴ Pro W3"/>
                <a:cs typeface="ヒラギノ角ゴ Pro W3"/>
              </a:rPr>
              <a:t>Result?  More relying on Assets</a:t>
            </a:r>
          </a:p>
        </p:txBody>
      </p:sp>
      <p:sp>
        <p:nvSpPr>
          <p:cNvPr id="4" name="Slide Number Placeholder 3"/>
          <p:cNvSpPr>
            <a:spLocks noGrp="1"/>
          </p:cNvSpPr>
          <p:nvPr>
            <p:ph type="sldNum" sz="quarter" idx="11"/>
          </p:nvPr>
        </p:nvSpPr>
        <p:spPr/>
        <p:txBody>
          <a:bodyPr/>
          <a:lstStyle/>
          <a:p>
            <a:pPr>
              <a:defRPr/>
            </a:pPr>
            <a:fld id="{A5EC46DC-4C20-4CA2-82B5-91D266731325}" type="slidenum">
              <a:rPr lang="en-US"/>
              <a:pPr>
                <a:defRPr/>
              </a:pPr>
              <a:t>6</a:t>
            </a:fld>
            <a:endParaRPr lang="en-US" dirty="0"/>
          </a:p>
        </p:txBody>
      </p:sp>
      <p:graphicFrame>
        <p:nvGraphicFramePr>
          <p:cNvPr id="2050" name="Content Placeholder 6"/>
          <p:cNvGraphicFramePr>
            <a:graphicFrameLocks noGrp="1"/>
          </p:cNvGraphicFramePr>
          <p:nvPr>
            <p:ph idx="1"/>
          </p:nvPr>
        </p:nvGraphicFramePr>
        <p:xfrm>
          <a:off x="457200" y="1524000"/>
          <a:ext cx="8229600" cy="4419600"/>
        </p:xfrm>
        <a:graphic>
          <a:graphicData uri="http://schemas.openxmlformats.org/presentationml/2006/ole">
            <p:oleObj spid="_x0000_s2050" r:id="rId4" imgW="8230313" imgH="4419983" progId="Excel.Chart.8">
              <p:embed/>
            </p:oleObj>
          </a:graphicData>
        </a:graphic>
      </p:graphicFrame>
      <p:sp>
        <p:nvSpPr>
          <p:cNvPr id="2053" name="Text Box 4"/>
          <p:cNvSpPr txBox="1">
            <a:spLocks noChangeArrowheads="1"/>
          </p:cNvSpPr>
          <p:nvPr/>
        </p:nvSpPr>
        <p:spPr bwMode="auto">
          <a:xfrm>
            <a:off x="0" y="6040438"/>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eaLnBrk="1" hangingPunct="1"/>
            <a:r>
              <a:rPr lang="en-US" smtClean="0">
                <a:ea typeface="ヒラギノ角ゴ Pro W3"/>
                <a:cs typeface="ヒラギノ角ゴ Pro W3"/>
              </a:rPr>
              <a:t>Leveraged Assets</a:t>
            </a:r>
          </a:p>
        </p:txBody>
      </p:sp>
      <p:sp>
        <p:nvSpPr>
          <p:cNvPr id="4" name="Slide Number Placeholder 3"/>
          <p:cNvSpPr>
            <a:spLocks noGrp="1"/>
          </p:cNvSpPr>
          <p:nvPr>
            <p:ph type="sldNum" sz="quarter" idx="11"/>
          </p:nvPr>
        </p:nvSpPr>
        <p:spPr/>
        <p:txBody>
          <a:bodyPr/>
          <a:lstStyle/>
          <a:p>
            <a:pPr>
              <a:defRPr/>
            </a:pPr>
            <a:fld id="{0B1D28AD-4472-4234-B82A-A933379BC195}" type="slidenum">
              <a:rPr lang="en-US"/>
              <a:pPr>
                <a:defRPr/>
              </a:pPr>
              <a:t>7</a:t>
            </a:fld>
            <a:endParaRPr lang="en-US" dirty="0"/>
          </a:p>
        </p:txBody>
      </p:sp>
      <p:graphicFrame>
        <p:nvGraphicFramePr>
          <p:cNvPr id="3074" name="Content Placeholder 4"/>
          <p:cNvGraphicFramePr>
            <a:graphicFrameLocks noGrp="1"/>
          </p:cNvGraphicFramePr>
          <p:nvPr>
            <p:ph idx="1"/>
          </p:nvPr>
        </p:nvGraphicFramePr>
        <p:xfrm>
          <a:off x="457200" y="1600200"/>
          <a:ext cx="8229600" cy="4419600"/>
        </p:xfrm>
        <a:graphic>
          <a:graphicData uri="http://schemas.openxmlformats.org/presentationml/2006/ole">
            <p:oleObj spid="_x0000_s3074" r:id="rId4" imgW="8230313" imgH="4419983" progId="Excel.Chart.8">
              <p:embed/>
            </p:oleObj>
          </a:graphicData>
        </a:graphic>
      </p:graphicFrame>
      <p:sp>
        <p:nvSpPr>
          <p:cNvPr id="3077" name="Text Box 4"/>
          <p:cNvSpPr txBox="1">
            <a:spLocks noChangeArrowheads="1"/>
          </p:cNvSpPr>
          <p:nvPr/>
        </p:nvSpPr>
        <p:spPr bwMode="auto">
          <a:xfrm>
            <a:off x="0" y="6040438"/>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57200"/>
            <a:ext cx="8229600" cy="609600"/>
          </a:xfrm>
        </p:spPr>
        <p:txBody>
          <a:bodyPr/>
          <a:lstStyle/>
          <a:p>
            <a:r>
              <a:rPr lang="en-US" smtClean="0">
                <a:ea typeface="ヒラギノ角ゴ Pro W3"/>
                <a:cs typeface="ヒラギノ角ゴ Pro W3"/>
              </a:rPr>
              <a:t>Care Solutions Portfolio</a:t>
            </a:r>
          </a:p>
        </p:txBody>
      </p:sp>
      <p:sp>
        <p:nvSpPr>
          <p:cNvPr id="12291" name="Content Placeholder 2"/>
          <p:cNvSpPr>
            <a:spLocks noGrp="1"/>
          </p:cNvSpPr>
          <p:nvPr>
            <p:ph idx="1"/>
          </p:nvPr>
        </p:nvSpPr>
        <p:spPr>
          <a:xfrm>
            <a:off x="304800" y="1447800"/>
            <a:ext cx="8229600" cy="4800600"/>
          </a:xfrm>
        </p:spPr>
        <p:txBody>
          <a:bodyPr/>
          <a:lstStyle/>
          <a:p>
            <a:pPr>
              <a:buFont typeface="Arial" pitchFamily="34" charset="0"/>
              <a:buNone/>
            </a:pPr>
            <a:r>
              <a:rPr lang="en-US" sz="1800" b="1" smtClean="0">
                <a:ea typeface="ヒラギノ角ゴ Pro W3"/>
                <a:cs typeface="ヒラギノ角ゴ Pro W3"/>
              </a:rPr>
              <a:t>Asset Care</a:t>
            </a:r>
            <a:r>
              <a:rPr lang="en-US" sz="1800" b="1" baseline="30000" smtClean="0">
                <a:ea typeface="ヒラギノ角ゴ Pro W3"/>
                <a:cs typeface="ヒラギノ角ゴ Pro W3"/>
              </a:rPr>
              <a:t>®</a:t>
            </a:r>
            <a:r>
              <a:rPr lang="en-US" sz="1800" b="1" smtClean="0">
                <a:ea typeface="ヒラギノ角ゴ Pro W3"/>
                <a:cs typeface="ヒラギノ角ゴ Pro W3"/>
              </a:rPr>
              <a:t> </a:t>
            </a:r>
            <a:r>
              <a:rPr lang="en-US" sz="1800" smtClean="0">
                <a:ea typeface="ヒラギノ角ゴ Pro W3"/>
                <a:cs typeface="ヒラギノ角ゴ Pro W3"/>
              </a:rPr>
              <a:t>– Whole life insurance with LTC benefits</a:t>
            </a:r>
          </a:p>
          <a:p>
            <a:pPr>
              <a:buFont typeface="Arial" pitchFamily="34" charset="0"/>
              <a:buNone/>
            </a:pPr>
            <a:r>
              <a:rPr lang="en-US" sz="1800" smtClean="0">
                <a:ea typeface="ヒラギノ角ゴ Pro W3"/>
                <a:cs typeface="ヒラギノ角ゴ Pro W3"/>
              </a:rPr>
              <a:t>	</a:t>
            </a:r>
            <a:r>
              <a:rPr lang="en-US" sz="1800" i="1" smtClean="0">
                <a:ea typeface="ヒラギノ角ゴ Pro W3"/>
                <a:cs typeface="ヒラギノ角ゴ Pro W3"/>
              </a:rPr>
              <a:t>Asset Care I -- </a:t>
            </a:r>
            <a:r>
              <a:rPr lang="en-US" sz="1600" i="1" smtClean="0">
                <a:ea typeface="ヒラギノ角ゴ Pro W3"/>
                <a:cs typeface="ヒラギノ角ゴ Pro W3"/>
              </a:rPr>
              <a:t>Cash or cash equivalents (single premium)</a:t>
            </a:r>
          </a:p>
          <a:p>
            <a:pPr>
              <a:buFont typeface="Arial" pitchFamily="34" charset="0"/>
              <a:buNone/>
            </a:pPr>
            <a:r>
              <a:rPr lang="en-US" sz="1800" i="1" smtClean="0">
                <a:ea typeface="ヒラギノ角ゴ Pro W3"/>
                <a:cs typeface="ヒラギノ角ゴ Pro W3"/>
              </a:rPr>
              <a:t>	Asset Care II – </a:t>
            </a:r>
            <a:r>
              <a:rPr lang="en-US" sz="1600" i="1" smtClean="0">
                <a:ea typeface="ヒラギノ角ゴ Pro W3"/>
                <a:cs typeface="ヒラギノ角ゴ Pro W3"/>
              </a:rPr>
              <a:t>Existing nonqualified annuities via 1035 exchange (single premium)</a:t>
            </a:r>
          </a:p>
          <a:p>
            <a:pPr>
              <a:buFont typeface="Arial" pitchFamily="34" charset="0"/>
              <a:buNone/>
            </a:pPr>
            <a:r>
              <a:rPr lang="en-US" sz="1800" i="1" smtClean="0">
                <a:ea typeface="ヒラギノ角ゴ Pro W3"/>
                <a:cs typeface="ヒラギノ角ゴ Pro W3"/>
              </a:rPr>
              <a:t>	Asset Care III – </a:t>
            </a:r>
            <a:r>
              <a:rPr lang="en-US" sz="1600" i="1" smtClean="0">
                <a:ea typeface="ヒラギノ角ゴ Pro W3"/>
                <a:cs typeface="ヒラギノ角ゴ Pro W3"/>
              </a:rPr>
              <a:t>Qualified money via direct rollover (single premium)</a:t>
            </a:r>
          </a:p>
          <a:p>
            <a:pPr>
              <a:buFont typeface="Arial" pitchFamily="34" charset="0"/>
              <a:buNone/>
            </a:pPr>
            <a:r>
              <a:rPr lang="en-US" sz="1800" i="1" smtClean="0">
                <a:ea typeface="ヒラギノ角ゴ Pro W3"/>
                <a:cs typeface="ヒラギノ角ゴ Pro W3"/>
              </a:rPr>
              <a:t>	Asset Care IV – 1</a:t>
            </a:r>
            <a:r>
              <a:rPr lang="en-US" sz="1600" i="1" smtClean="0">
                <a:ea typeface="ヒラギノ角ゴ Pro W3"/>
                <a:cs typeface="ヒラギノ角ゴ Pro W3"/>
              </a:rPr>
              <a:t>0-20 limited pay or lifetime pay (annual premium)</a:t>
            </a:r>
          </a:p>
          <a:p>
            <a:pPr>
              <a:buFont typeface="Arial" pitchFamily="34" charset="0"/>
              <a:buNone/>
            </a:pPr>
            <a:endParaRPr lang="en-US" sz="800" b="1" smtClean="0">
              <a:ea typeface="ヒラギノ角ゴ Pro W3"/>
              <a:cs typeface="ヒラギノ角ゴ Pro W3"/>
            </a:endParaRPr>
          </a:p>
          <a:p>
            <a:pPr>
              <a:buFont typeface="Arial" pitchFamily="34" charset="0"/>
              <a:buNone/>
            </a:pPr>
            <a:r>
              <a:rPr lang="en-US" sz="1800" b="1" smtClean="0">
                <a:ea typeface="ヒラギノ角ゴ Pro W3"/>
                <a:cs typeface="ヒラギノ角ゴ Pro W3"/>
              </a:rPr>
              <a:t>Annuity Care</a:t>
            </a:r>
            <a:r>
              <a:rPr lang="en-US" sz="1800" b="1" baseline="30000" smtClean="0">
                <a:ea typeface="ヒラギノ角ゴ Pro W3"/>
                <a:cs typeface="ヒラギノ角ゴ Pro W3"/>
              </a:rPr>
              <a:t> ®</a:t>
            </a:r>
            <a:r>
              <a:rPr lang="en-US" sz="1800" b="1" smtClean="0">
                <a:ea typeface="ヒラギノ角ゴ Pro W3"/>
                <a:cs typeface="ヒラギノ角ゴ Pro W3"/>
              </a:rPr>
              <a:t> </a:t>
            </a:r>
            <a:r>
              <a:rPr lang="en-US" sz="1800" smtClean="0">
                <a:ea typeface="ヒラギノ角ゴ Pro W3"/>
                <a:cs typeface="ヒラギノ角ゴ Pro W3"/>
              </a:rPr>
              <a:t>– Single premium deferred annuity with LTC benefits</a:t>
            </a:r>
          </a:p>
          <a:p>
            <a:pPr>
              <a:buFont typeface="Arial" pitchFamily="34" charset="0"/>
              <a:buNone/>
            </a:pPr>
            <a:r>
              <a:rPr lang="en-US" sz="1800" smtClean="0">
                <a:ea typeface="ヒラギノ角ゴ Pro W3"/>
                <a:cs typeface="ヒラギノ角ゴ Pro W3"/>
              </a:rPr>
              <a:t>	</a:t>
            </a:r>
            <a:r>
              <a:rPr lang="en-US" sz="1800" i="1" smtClean="0">
                <a:ea typeface="ヒラギノ角ゴ Pro W3"/>
                <a:cs typeface="ヒラギノ角ゴ Pro W3"/>
              </a:rPr>
              <a:t>Annuity Care – </a:t>
            </a:r>
            <a:r>
              <a:rPr lang="en-US" sz="1600" i="1" smtClean="0">
                <a:ea typeface="ヒラギノ角ゴ Pro W3"/>
                <a:cs typeface="ヒラギノ角ゴ Pro W3"/>
              </a:rPr>
              <a:t>Cash, qualified money, existing nonqualified annuities via 1035 exchange</a:t>
            </a:r>
          </a:p>
          <a:p>
            <a:pPr>
              <a:buFont typeface="Arial" pitchFamily="34" charset="0"/>
              <a:buNone/>
            </a:pPr>
            <a:r>
              <a:rPr lang="en-US" sz="1800" i="1" smtClean="0">
                <a:ea typeface="ヒラギノ角ゴ Pro W3"/>
                <a:cs typeface="ヒラギノ角ゴ Pro W3"/>
              </a:rPr>
              <a:t>	Annuity Care II – </a:t>
            </a:r>
            <a:r>
              <a:rPr lang="en-US" sz="1600" i="1" smtClean="0">
                <a:ea typeface="ヒラギノ角ゴ Pro W3"/>
                <a:cs typeface="ヒラギノ角ゴ Pro W3"/>
              </a:rPr>
              <a:t>Cash or existing nonqualified annuities via 1035 exchange</a:t>
            </a:r>
          </a:p>
          <a:p>
            <a:pPr>
              <a:buFont typeface="Arial" pitchFamily="34" charset="0"/>
              <a:buNone/>
            </a:pPr>
            <a:r>
              <a:rPr lang="en-US" sz="1800" smtClean="0">
                <a:ea typeface="ヒラギノ角ゴ Pro W3"/>
                <a:cs typeface="ヒラギノ角ゴ Pro W3"/>
              </a:rPr>
              <a:t>     </a:t>
            </a:r>
            <a:r>
              <a:rPr lang="en-US" sz="1800" i="1" smtClean="0">
                <a:ea typeface="ヒラギノ角ゴ Pro W3"/>
                <a:cs typeface="ヒラギノ角ゴ Pro W3"/>
              </a:rPr>
              <a:t>Annuity Care III</a:t>
            </a:r>
            <a:r>
              <a:rPr lang="en-US" sz="1800" smtClean="0">
                <a:ea typeface="ヒラギノ角ゴ Pro W3"/>
                <a:cs typeface="ヒラギノ角ゴ Pro W3"/>
              </a:rPr>
              <a:t>—</a:t>
            </a:r>
            <a:r>
              <a:rPr lang="en-US" sz="1600" smtClean="0">
                <a:ea typeface="ヒラギノ角ゴ Pro W3"/>
                <a:cs typeface="ヒラギノ角ゴ Pro W3"/>
              </a:rPr>
              <a:t>Qualified money conversion strategy</a:t>
            </a:r>
          </a:p>
          <a:p>
            <a:pPr>
              <a:buFont typeface="Arial" pitchFamily="34" charset="0"/>
              <a:buNone/>
            </a:pPr>
            <a:endParaRPr lang="en-US" sz="800" b="1" smtClean="0">
              <a:ea typeface="ヒラギノ角ゴ Pro W3"/>
              <a:cs typeface="ヒラギノ角ゴ Pro W3"/>
            </a:endParaRPr>
          </a:p>
          <a:p>
            <a:pPr>
              <a:buFont typeface="Arial" pitchFamily="34" charset="0"/>
              <a:buNone/>
            </a:pPr>
            <a:r>
              <a:rPr lang="en-US" sz="1800" b="1" smtClean="0">
                <a:ea typeface="ヒラギノ角ゴ Pro W3"/>
                <a:cs typeface="ヒラギノ角ゴ Pro W3"/>
              </a:rPr>
              <a:t>Legacy Care</a:t>
            </a:r>
            <a:r>
              <a:rPr lang="en-US" sz="1800" b="1" baseline="30000" smtClean="0">
                <a:ea typeface="ヒラギノ角ゴ Pro W3"/>
                <a:cs typeface="ヒラギノ角ゴ Pro W3"/>
              </a:rPr>
              <a:t> ®</a:t>
            </a:r>
            <a:r>
              <a:rPr lang="en-US" sz="1800" smtClean="0">
                <a:ea typeface="ヒラギノ角ゴ Pro W3"/>
                <a:cs typeface="ヒラギノ角ゴ Pro W3"/>
              </a:rPr>
              <a:t> – </a:t>
            </a:r>
            <a:r>
              <a:rPr lang="en-US" sz="1600" smtClean="0">
                <a:ea typeface="ヒラギノ角ゴ Pro W3"/>
                <a:cs typeface="ヒラギノ角ゴ Pro W3"/>
              </a:rPr>
              <a:t>Single premium deferred annuity designed for the needs of the retiree    			       market</a:t>
            </a:r>
          </a:p>
          <a:p>
            <a:pPr>
              <a:buFont typeface="Arial" pitchFamily="34" charset="0"/>
              <a:buNone/>
            </a:pPr>
            <a:endParaRPr lang="en-US" sz="800" b="1" smtClean="0">
              <a:ea typeface="ヒラギノ角ゴ Pro W3"/>
              <a:cs typeface="ヒラギノ角ゴ Pro W3"/>
            </a:endParaRPr>
          </a:p>
          <a:p>
            <a:pPr>
              <a:buFont typeface="Arial" pitchFamily="34" charset="0"/>
              <a:buNone/>
            </a:pPr>
            <a:r>
              <a:rPr lang="en-US" sz="1800" b="1" smtClean="0">
                <a:ea typeface="ヒラギノ角ゴ Pro W3"/>
                <a:cs typeface="ヒラギノ角ゴ Pro W3"/>
              </a:rPr>
              <a:t>Immediate Care</a:t>
            </a:r>
            <a:r>
              <a:rPr lang="en-US" sz="1800" b="1" baseline="30000" smtClean="0">
                <a:ea typeface="ヒラギノ角ゴ Pro W3"/>
                <a:cs typeface="ヒラギノ角ゴ Pro W3"/>
              </a:rPr>
              <a:t> ®</a:t>
            </a:r>
            <a:r>
              <a:rPr lang="en-US" sz="1800" smtClean="0">
                <a:ea typeface="ヒラギノ角ゴ Pro W3"/>
                <a:cs typeface="ヒラギノ角ゴ Pro W3"/>
              </a:rPr>
              <a:t> – </a:t>
            </a:r>
            <a:r>
              <a:rPr lang="en-US" sz="1600" smtClean="0">
                <a:ea typeface="ヒラギノ角ゴ Pro W3"/>
                <a:cs typeface="ヒラギノ角ゴ Pro W3"/>
              </a:rPr>
              <a:t>Immediate annuity (SPIA) designed to help fund LTC</a:t>
            </a:r>
            <a:endParaRPr lang="en-US" sz="1600" b="1" smtClean="0">
              <a:ea typeface="ヒラギノ角ゴ Pro W3"/>
              <a:cs typeface="ヒラギノ角ゴ Pro W3"/>
            </a:endParaRPr>
          </a:p>
        </p:txBody>
      </p:sp>
      <p:sp>
        <p:nvSpPr>
          <p:cNvPr id="4" name="Slide Number Placeholder 3"/>
          <p:cNvSpPr>
            <a:spLocks noGrp="1"/>
          </p:cNvSpPr>
          <p:nvPr>
            <p:ph type="sldNum" sz="quarter" idx="11"/>
          </p:nvPr>
        </p:nvSpPr>
        <p:spPr/>
        <p:txBody>
          <a:bodyPr/>
          <a:lstStyle/>
          <a:p>
            <a:pPr>
              <a:defRPr/>
            </a:pPr>
            <a:fld id="{1C5076D7-13E8-4568-8A99-6975FEA49895}" type="slidenum">
              <a:rPr lang="en-US" smtClean="0"/>
              <a:pPr>
                <a:defRPr/>
              </a:pPr>
              <a:t>8</a:t>
            </a:fld>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AF8FA89-811A-4CC9-9998-6B1F4ED1D872}" type="slidenum">
              <a:rPr lang="en-US" smtClean="0"/>
              <a:pPr>
                <a:defRPr/>
              </a:pPr>
              <a:t>9</a:t>
            </a:fld>
            <a:endParaRPr lang="en-US" dirty="0"/>
          </a:p>
        </p:txBody>
      </p:sp>
      <p:sp>
        <p:nvSpPr>
          <p:cNvPr id="5" name="Content Placeholder 7"/>
          <p:cNvSpPr txBox="1">
            <a:spLocks/>
          </p:cNvSpPr>
          <p:nvPr/>
        </p:nvSpPr>
        <p:spPr bwMode="auto">
          <a:xfrm>
            <a:off x="609600" y="1752600"/>
            <a:ext cx="8229600" cy="4419600"/>
          </a:xfrm>
          <a:prstGeom prst="rect">
            <a:avLst/>
          </a:prstGeom>
          <a:noFill/>
          <a:ln w="9525">
            <a:noFill/>
            <a:miter lim="800000"/>
            <a:headEnd/>
            <a:tailEnd/>
          </a:ln>
        </p:spPr>
        <p:txBody>
          <a:bodyPr/>
          <a:lstStyle/>
          <a:p>
            <a:pPr marL="342900" indent="-342900">
              <a:spcBef>
                <a:spcPct val="20000"/>
              </a:spcBef>
              <a:buFont typeface="Arial" pitchFamily="-111" charset="0"/>
              <a:buChar char="•"/>
              <a:defRPr/>
            </a:pPr>
            <a:r>
              <a:rPr lang="en-US">
                <a:latin typeface="+mn-lt"/>
              </a:rPr>
              <a:t>Husband and wife, each 65</a:t>
            </a:r>
          </a:p>
        </p:txBody>
      </p:sp>
      <p:sp>
        <p:nvSpPr>
          <p:cNvPr id="6" name="Content Placeholder 7"/>
          <p:cNvSpPr txBox="1">
            <a:spLocks/>
          </p:cNvSpPr>
          <p:nvPr/>
        </p:nvSpPr>
        <p:spPr bwMode="auto">
          <a:xfrm>
            <a:off x="609600" y="1689100"/>
            <a:ext cx="8229600" cy="4419600"/>
          </a:xfrm>
          <a:prstGeom prst="rect">
            <a:avLst/>
          </a:prstGeom>
          <a:noFill/>
          <a:ln w="9525">
            <a:noFill/>
            <a:miter lim="800000"/>
            <a:headEnd/>
            <a:tailEnd/>
          </a:ln>
        </p:spPr>
        <p:txBody>
          <a:bodyPr/>
          <a:lstStyle/>
          <a:p>
            <a:pPr marL="342900" indent="-342900">
              <a:spcBef>
                <a:spcPct val="20000"/>
              </a:spcBef>
              <a:defRPr/>
            </a:pPr>
            <a:endParaRPr lang="en-US" dirty="0">
              <a:latin typeface="+mn-lt"/>
            </a:endParaRPr>
          </a:p>
        </p:txBody>
      </p:sp>
      <p:sp>
        <p:nvSpPr>
          <p:cNvPr id="9" name="Oval 8"/>
          <p:cNvSpPr/>
          <p:nvPr/>
        </p:nvSpPr>
        <p:spPr>
          <a:xfrm>
            <a:off x="3810000" y="2438400"/>
            <a:ext cx="1828800" cy="16002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318" name="TextBox 8"/>
          <p:cNvSpPr txBox="1">
            <a:spLocks noChangeArrowheads="1"/>
          </p:cNvSpPr>
          <p:nvPr/>
        </p:nvSpPr>
        <p:spPr bwMode="auto">
          <a:xfrm>
            <a:off x="4191000" y="2819400"/>
            <a:ext cx="1219200" cy="923925"/>
          </a:xfrm>
          <a:prstGeom prst="rect">
            <a:avLst/>
          </a:prstGeom>
          <a:noFill/>
          <a:ln w="9525">
            <a:noFill/>
            <a:miter lim="800000"/>
            <a:headEnd/>
            <a:tailEnd/>
          </a:ln>
        </p:spPr>
        <p:txBody>
          <a:bodyPr>
            <a:spAutoFit/>
          </a:bodyPr>
          <a:lstStyle/>
          <a:p>
            <a:pPr algn="ctr"/>
            <a:r>
              <a:rPr lang="en-US"/>
              <a:t>$100,000 single premium</a:t>
            </a:r>
          </a:p>
        </p:txBody>
      </p:sp>
      <p:sp>
        <p:nvSpPr>
          <p:cNvPr id="11" name="Right Arrow 10"/>
          <p:cNvSpPr/>
          <p:nvPr/>
        </p:nvSpPr>
        <p:spPr>
          <a:xfrm rot="666352">
            <a:off x="5765800" y="3043238"/>
            <a:ext cx="795338"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6629400" y="2819400"/>
            <a:ext cx="1828800" cy="16002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321" name="TextBox 11"/>
          <p:cNvSpPr txBox="1">
            <a:spLocks noChangeArrowheads="1"/>
          </p:cNvSpPr>
          <p:nvPr/>
        </p:nvSpPr>
        <p:spPr bwMode="auto">
          <a:xfrm rot="625501">
            <a:off x="5791200" y="2620963"/>
            <a:ext cx="1143000" cy="307975"/>
          </a:xfrm>
          <a:prstGeom prst="rect">
            <a:avLst/>
          </a:prstGeom>
          <a:noFill/>
          <a:ln w="9525">
            <a:noFill/>
            <a:miter lim="800000"/>
            <a:headEnd/>
            <a:tailEnd/>
          </a:ln>
        </p:spPr>
        <p:txBody>
          <a:bodyPr>
            <a:spAutoFit/>
          </a:bodyPr>
          <a:lstStyle/>
          <a:p>
            <a:pPr algn="ctr"/>
            <a:r>
              <a:rPr lang="en-US" sz="1400"/>
              <a:t>Immediately</a:t>
            </a:r>
          </a:p>
        </p:txBody>
      </p:sp>
      <p:sp>
        <p:nvSpPr>
          <p:cNvPr id="13322" name="TextBox 12"/>
          <p:cNvSpPr txBox="1">
            <a:spLocks noChangeArrowheads="1"/>
          </p:cNvSpPr>
          <p:nvPr/>
        </p:nvSpPr>
        <p:spPr bwMode="auto">
          <a:xfrm>
            <a:off x="6934200" y="3124200"/>
            <a:ext cx="1219200" cy="1200150"/>
          </a:xfrm>
          <a:prstGeom prst="rect">
            <a:avLst/>
          </a:prstGeom>
          <a:noFill/>
          <a:ln w="9525">
            <a:noFill/>
            <a:miter lim="800000"/>
            <a:headEnd/>
            <a:tailEnd/>
          </a:ln>
        </p:spPr>
        <p:txBody>
          <a:bodyPr>
            <a:spAutoFit/>
          </a:bodyPr>
          <a:lstStyle/>
          <a:p>
            <a:pPr algn="ctr"/>
            <a:r>
              <a:rPr lang="en-US"/>
              <a:t>$207,516 death and LTC benefit</a:t>
            </a:r>
          </a:p>
        </p:txBody>
      </p:sp>
      <p:sp>
        <p:nvSpPr>
          <p:cNvPr id="15" name="Rectangle 14"/>
          <p:cNvSpPr/>
          <p:nvPr/>
        </p:nvSpPr>
        <p:spPr>
          <a:xfrm>
            <a:off x="533400" y="4267200"/>
            <a:ext cx="2057400" cy="1295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13324" name="TextBox 15"/>
          <p:cNvSpPr txBox="1">
            <a:spLocks noChangeArrowheads="1"/>
          </p:cNvSpPr>
          <p:nvPr/>
        </p:nvSpPr>
        <p:spPr bwMode="auto">
          <a:xfrm>
            <a:off x="685800" y="4191000"/>
            <a:ext cx="1676400" cy="1416050"/>
          </a:xfrm>
          <a:prstGeom prst="rect">
            <a:avLst/>
          </a:prstGeom>
          <a:noFill/>
          <a:ln w="9525">
            <a:noFill/>
            <a:miter lim="800000"/>
            <a:headEnd/>
            <a:tailEnd/>
          </a:ln>
        </p:spPr>
        <p:txBody>
          <a:bodyPr>
            <a:spAutoFit/>
          </a:bodyPr>
          <a:lstStyle/>
          <a:p>
            <a:r>
              <a:rPr lang="en-US"/>
              <a:t>Need it for LTC? </a:t>
            </a:r>
            <a:br>
              <a:rPr lang="en-US"/>
            </a:br>
            <a:r>
              <a:rPr lang="en-US"/>
              <a:t>You receive: </a:t>
            </a:r>
            <a:r>
              <a:rPr lang="en-US">
                <a:solidFill>
                  <a:srgbClr val="173D65"/>
                </a:solidFill>
              </a:rPr>
              <a:t>$4,150 </a:t>
            </a:r>
            <a:r>
              <a:rPr lang="en-US" sz="1400">
                <a:solidFill>
                  <a:srgbClr val="173D65"/>
                </a:solidFill>
              </a:rPr>
              <a:t>monthly LTC benefit</a:t>
            </a:r>
            <a:endParaRPr lang="en-US" sz="1400" i="1">
              <a:solidFill>
                <a:srgbClr val="173D65"/>
              </a:solidFill>
            </a:endParaRPr>
          </a:p>
        </p:txBody>
      </p:sp>
      <p:sp>
        <p:nvSpPr>
          <p:cNvPr id="17" name="Rectangle 16"/>
          <p:cNvSpPr/>
          <p:nvPr/>
        </p:nvSpPr>
        <p:spPr>
          <a:xfrm>
            <a:off x="3581400" y="4700588"/>
            <a:ext cx="2057400" cy="1295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13326" name="TextBox 17"/>
          <p:cNvSpPr txBox="1">
            <a:spLocks noChangeArrowheads="1"/>
          </p:cNvSpPr>
          <p:nvPr/>
        </p:nvSpPr>
        <p:spPr bwMode="auto">
          <a:xfrm>
            <a:off x="3733800" y="4791075"/>
            <a:ext cx="1676400" cy="923925"/>
          </a:xfrm>
          <a:prstGeom prst="rect">
            <a:avLst/>
          </a:prstGeom>
          <a:noFill/>
          <a:ln w="9525">
            <a:noFill/>
            <a:miter lim="800000"/>
            <a:headEnd/>
            <a:tailEnd/>
          </a:ln>
        </p:spPr>
        <p:txBody>
          <a:bodyPr>
            <a:spAutoFit/>
          </a:bodyPr>
          <a:lstStyle/>
          <a:p>
            <a:r>
              <a:rPr lang="en-US"/>
              <a:t>If you die? </a:t>
            </a:r>
            <a:br>
              <a:rPr lang="en-US"/>
            </a:br>
            <a:r>
              <a:rPr lang="en-US"/>
              <a:t>You receive</a:t>
            </a:r>
            <a:br>
              <a:rPr lang="en-US"/>
            </a:br>
            <a:r>
              <a:rPr lang="en-US">
                <a:solidFill>
                  <a:srgbClr val="173D65"/>
                </a:solidFill>
              </a:rPr>
              <a:t>$207,516</a:t>
            </a:r>
          </a:p>
        </p:txBody>
      </p:sp>
      <p:sp>
        <p:nvSpPr>
          <p:cNvPr id="19" name="Rectangle 18"/>
          <p:cNvSpPr/>
          <p:nvPr/>
        </p:nvSpPr>
        <p:spPr>
          <a:xfrm>
            <a:off x="6172200" y="4700588"/>
            <a:ext cx="2057400" cy="1295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13328" name="TextBox 19"/>
          <p:cNvSpPr txBox="1">
            <a:spLocks noChangeArrowheads="1"/>
          </p:cNvSpPr>
          <p:nvPr/>
        </p:nvSpPr>
        <p:spPr bwMode="auto">
          <a:xfrm>
            <a:off x="6172200" y="4630738"/>
            <a:ext cx="2057400" cy="1200150"/>
          </a:xfrm>
          <a:prstGeom prst="rect">
            <a:avLst/>
          </a:prstGeom>
          <a:noFill/>
          <a:ln w="9525">
            <a:noFill/>
            <a:miter lim="800000"/>
            <a:headEnd/>
            <a:tailEnd/>
          </a:ln>
        </p:spPr>
        <p:txBody>
          <a:bodyPr>
            <a:spAutoFit/>
          </a:bodyPr>
          <a:lstStyle/>
          <a:p>
            <a:r>
              <a:rPr lang="en-US"/>
              <a:t>If you surrender</a:t>
            </a:r>
            <a:br>
              <a:rPr lang="en-US"/>
            </a:br>
            <a:r>
              <a:rPr lang="en-US"/>
              <a:t>You receive</a:t>
            </a:r>
            <a:br>
              <a:rPr lang="en-US"/>
            </a:br>
            <a:r>
              <a:rPr lang="en-US">
                <a:solidFill>
                  <a:srgbClr val="173D65"/>
                </a:solidFill>
              </a:rPr>
              <a:t>at least your $100,000</a:t>
            </a:r>
            <a:endParaRPr lang="en-US" sz="1200">
              <a:solidFill>
                <a:srgbClr val="173D65"/>
              </a:solidFill>
            </a:endParaRPr>
          </a:p>
        </p:txBody>
      </p:sp>
      <p:sp>
        <p:nvSpPr>
          <p:cNvPr id="13329" name="TextBox 20"/>
          <p:cNvSpPr txBox="1">
            <a:spLocks noChangeArrowheads="1"/>
          </p:cNvSpPr>
          <p:nvPr/>
        </p:nvSpPr>
        <p:spPr bwMode="auto">
          <a:xfrm>
            <a:off x="609600" y="2171700"/>
            <a:ext cx="2362200" cy="2093913"/>
          </a:xfrm>
          <a:prstGeom prst="rect">
            <a:avLst/>
          </a:prstGeom>
          <a:noFill/>
          <a:ln w="9525">
            <a:noFill/>
            <a:miter lim="800000"/>
            <a:headEnd/>
            <a:tailEnd/>
          </a:ln>
        </p:spPr>
        <p:txBody>
          <a:bodyPr>
            <a:spAutoFit/>
          </a:bodyPr>
          <a:lstStyle/>
          <a:p>
            <a:r>
              <a:rPr lang="en-US" u="sng"/>
              <a:t>Plus</a:t>
            </a:r>
            <a:r>
              <a:rPr lang="en-US"/>
              <a:t>:</a:t>
            </a:r>
          </a:p>
          <a:p>
            <a:pPr>
              <a:buFont typeface="Arial" pitchFamily="34" charset="0"/>
              <a:buChar char="•"/>
            </a:pPr>
            <a:r>
              <a:rPr lang="en-US" sz="1600"/>
              <a:t>4% minimum guaranteed interest rate</a:t>
            </a:r>
          </a:p>
          <a:p>
            <a:pPr>
              <a:buFont typeface="Arial" pitchFamily="34" charset="0"/>
              <a:buChar char="•"/>
            </a:pPr>
            <a:r>
              <a:rPr lang="en-US" sz="1600"/>
              <a:t>Optional lifetime coverage available with guaranteed premiums</a:t>
            </a:r>
          </a:p>
          <a:p>
            <a:pPr>
              <a:buFont typeface="Arial" pitchFamily="34" charset="0"/>
              <a:buChar char="•"/>
            </a:pPr>
            <a:r>
              <a:rPr lang="en-US" sz="1600"/>
              <a:t>Patented joint life option</a:t>
            </a:r>
          </a:p>
        </p:txBody>
      </p:sp>
      <p:cxnSp>
        <p:nvCxnSpPr>
          <p:cNvPr id="22" name="Straight Arrow Connector 21"/>
          <p:cNvCxnSpPr/>
          <p:nvPr/>
        </p:nvCxnSpPr>
        <p:spPr>
          <a:xfrm rot="10800000" flipV="1">
            <a:off x="2590800" y="3743325"/>
            <a:ext cx="4021138" cy="8874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flipV="1">
            <a:off x="5029200" y="4038600"/>
            <a:ext cx="1600200" cy="649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7333457" y="4553744"/>
            <a:ext cx="268287"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itle 6"/>
          <p:cNvSpPr txBox="1">
            <a:spLocks/>
          </p:cNvSpPr>
          <p:nvPr/>
        </p:nvSpPr>
        <p:spPr bwMode="auto">
          <a:xfrm>
            <a:off x="609600" y="609600"/>
            <a:ext cx="8229600" cy="960438"/>
          </a:xfrm>
          <a:prstGeom prst="rect">
            <a:avLst/>
          </a:prstGeom>
          <a:noFill/>
          <a:ln w="9525">
            <a:noFill/>
            <a:miter lim="800000"/>
            <a:headEnd/>
            <a:tailEnd/>
          </a:ln>
        </p:spPr>
        <p:txBody>
          <a:bodyPr anchor="ctr"/>
          <a:lstStyle/>
          <a:p>
            <a:pPr algn="ctr">
              <a:defRPr/>
            </a:pPr>
            <a:r>
              <a:rPr lang="en-US" sz="4400" i="1" dirty="0">
                <a:latin typeface="+mj-lt"/>
              </a:rPr>
              <a:t>Life Insurance with</a:t>
            </a:r>
            <a:br>
              <a:rPr lang="en-US" sz="4400" i="1" dirty="0">
                <a:latin typeface="+mj-lt"/>
              </a:rPr>
            </a:br>
            <a:r>
              <a:rPr lang="en-US" sz="4400" i="1" dirty="0">
                <a:latin typeface="+mj-lt"/>
              </a:rPr>
              <a:t> LTC benefits: Asset-Care</a:t>
            </a:r>
            <a:r>
              <a:rPr lang="en-US" sz="4400" i="1" baseline="30000" dirty="0">
                <a:latin typeface="+mj-lt"/>
              </a:rPr>
              <a:t>®</a:t>
            </a:r>
          </a:p>
        </p:txBody>
      </p:sp>
      <p:sp>
        <p:nvSpPr>
          <p:cNvPr id="29" name="Rectangle 28"/>
          <p:cNvSpPr/>
          <p:nvPr/>
        </p:nvSpPr>
        <p:spPr>
          <a:xfrm>
            <a:off x="533400" y="5562600"/>
            <a:ext cx="2057400" cy="457200"/>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13335" name="TextBox 29"/>
          <p:cNvSpPr txBox="1">
            <a:spLocks noChangeArrowheads="1"/>
          </p:cNvSpPr>
          <p:nvPr/>
        </p:nvSpPr>
        <p:spPr bwMode="auto">
          <a:xfrm>
            <a:off x="533400" y="5492750"/>
            <a:ext cx="2057400" cy="615950"/>
          </a:xfrm>
          <a:prstGeom prst="rect">
            <a:avLst/>
          </a:prstGeom>
          <a:noFill/>
          <a:ln w="9525">
            <a:noFill/>
            <a:miter lim="800000"/>
            <a:headEnd/>
            <a:tailEnd/>
          </a:ln>
        </p:spPr>
        <p:txBody>
          <a:bodyPr>
            <a:spAutoFit/>
          </a:bodyPr>
          <a:lstStyle/>
          <a:p>
            <a:r>
              <a:rPr lang="en-US" sz="1700"/>
              <a:t>Available lifetime benefits</a:t>
            </a:r>
          </a:p>
        </p:txBody>
      </p:sp>
      <p:sp>
        <p:nvSpPr>
          <p:cNvPr id="13336" name="Text Box 4"/>
          <p:cNvSpPr txBox="1">
            <a:spLocks noChangeArrowheads="1"/>
          </p:cNvSpPr>
          <p:nvPr/>
        </p:nvSpPr>
        <p:spPr bwMode="auto">
          <a:xfrm>
            <a:off x="-152400" y="152400"/>
            <a:ext cx="9144000" cy="228600"/>
          </a:xfrm>
          <a:prstGeom prst="rect">
            <a:avLst/>
          </a:prstGeom>
          <a:noFill/>
          <a:ln w="9525">
            <a:noFill/>
            <a:miter lim="800000"/>
            <a:headEnd/>
            <a:tailEnd/>
          </a:ln>
        </p:spPr>
        <p:txBody>
          <a:bodyPr>
            <a:spAutoFit/>
          </a:bodyPr>
          <a:lstStyle/>
          <a:p>
            <a:pPr algn="r">
              <a:spcBef>
                <a:spcPct val="50000"/>
              </a:spcBef>
            </a:pPr>
            <a:r>
              <a:rPr lang="en-US" sz="900"/>
              <a:t>For company and recruiting use only. Not for public distribution.</a:t>
            </a:r>
          </a:p>
        </p:txBody>
      </p:sp>
      <p:sp>
        <p:nvSpPr>
          <p:cNvPr id="13337" name="Text Box 21"/>
          <p:cNvSpPr txBox="1">
            <a:spLocks noChangeArrowheads="1"/>
          </p:cNvSpPr>
          <p:nvPr/>
        </p:nvSpPr>
        <p:spPr bwMode="auto">
          <a:xfrm>
            <a:off x="114300" y="5995988"/>
            <a:ext cx="8724900" cy="338137"/>
          </a:xfrm>
          <a:prstGeom prst="rect">
            <a:avLst/>
          </a:prstGeom>
          <a:noFill/>
          <a:ln w="9525">
            <a:noFill/>
            <a:miter lim="800000"/>
            <a:headEnd/>
            <a:tailEnd/>
          </a:ln>
        </p:spPr>
        <p:txBody>
          <a:bodyPr>
            <a:spAutoFit/>
          </a:bodyPr>
          <a:lstStyle/>
          <a:p>
            <a:pPr>
              <a:spcBef>
                <a:spcPct val="50000"/>
              </a:spcBef>
            </a:pPr>
            <a:r>
              <a:rPr lang="en-US" sz="1600" b="1"/>
              <a:t>Numeric examples are hypothetical and were used for educational purposes only.</a:t>
            </a:r>
          </a:p>
        </p:txBody>
      </p:sp>
    </p:spTree>
  </p:cSld>
  <p:clrMapOvr>
    <a:masterClrMapping/>
  </p:clrMapOvr>
  <p:transition/>
</p:sld>
</file>

<file path=ppt/theme/theme1.xml><?xml version="1.0" encoding="utf-8"?>
<a:theme xmlns:a="http://schemas.openxmlformats.org/drawingml/2006/main" name="StateLife">
  <a:themeElements>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fontScheme name="OneAmericaFonts">
      <a:majorFont>
        <a:latin typeface="Georgia"/>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neAmericaFonts">
      <a:majorFont>
        <a:latin typeface="Georgia"/>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neAmericaFonts">
      <a:majorFont>
        <a:latin typeface="Georgia"/>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themeOverride>
</file>

<file path=docProps/app.xml><?xml version="1.0" encoding="utf-8"?>
<Properties xmlns="http://schemas.openxmlformats.org/officeDocument/2006/extended-properties" xmlns:vt="http://schemas.openxmlformats.org/officeDocument/2006/docPropsVTypes">
  <Template>StateLife</Template>
  <TotalTime>702</TotalTime>
  <Words>3087</Words>
  <Application>Microsoft Office PowerPoint</Application>
  <PresentationFormat>On-screen Show (4:3)</PresentationFormat>
  <Paragraphs>436</Paragraphs>
  <Slides>30</Slides>
  <Notes>30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ヒラギノ角ゴ Pro W3</vt:lpstr>
      <vt:lpstr>Georgia</vt:lpstr>
      <vt:lpstr>Times New Roman</vt:lpstr>
      <vt:lpstr>Arial Rounded MT Bold</vt:lpstr>
      <vt:lpstr>StateLife</vt:lpstr>
      <vt:lpstr>Microsoft Office Excel Chart</vt:lpstr>
      <vt:lpstr>Asset-Based  Long-Term Care Training</vt:lpstr>
      <vt:lpstr>First some house keeping</vt:lpstr>
      <vt:lpstr>The State Life Insurance Company— A OneAmerica® Company</vt:lpstr>
      <vt:lpstr>LTC Market</vt:lpstr>
      <vt:lpstr>LTCI New Business Trends  2005 - 2009</vt:lpstr>
      <vt:lpstr>Result?  More relying on Assets</vt:lpstr>
      <vt:lpstr>Leveraged Assets</vt:lpstr>
      <vt:lpstr>Care Solutions Portfolio</vt:lpstr>
      <vt:lpstr>Slide 9</vt:lpstr>
      <vt:lpstr>Qualified Money</vt:lpstr>
      <vt:lpstr>Qualified Money</vt:lpstr>
      <vt:lpstr>Qualified Money</vt:lpstr>
      <vt:lpstr>Annuity Statistics</vt:lpstr>
      <vt:lpstr>Annuities</vt:lpstr>
      <vt:lpstr>Changing Market Place</vt:lpstr>
      <vt:lpstr>Leveraged Asset</vt:lpstr>
      <vt:lpstr>Slide 17</vt:lpstr>
      <vt:lpstr>Slide 18</vt:lpstr>
      <vt:lpstr>CONTINUATION OF BENEFITS</vt:lpstr>
      <vt:lpstr>CONTINUATION OF BENEFITS</vt:lpstr>
      <vt:lpstr>Slide 21</vt:lpstr>
      <vt:lpstr>Slide 22</vt:lpstr>
      <vt:lpstr>Slide 23</vt:lpstr>
      <vt:lpstr>CONTINUATION OF BENEFITS</vt:lpstr>
      <vt:lpstr>C.O.B.  OPTIONS</vt:lpstr>
      <vt:lpstr>C.O.B.  OPTIONS</vt:lpstr>
      <vt:lpstr>C.O.B.  OPTIONS</vt:lpstr>
      <vt:lpstr>C.O.B.  OPTIONS</vt:lpstr>
      <vt:lpstr>Slide 29</vt:lpstr>
      <vt:lpstr>Slide 30</vt:lpstr>
    </vt:vector>
  </TitlesOfParts>
  <Manager/>
  <Company>OneAmerica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Asset-Based  Long-Term Care Training</dc:title>
  <dc:subject/>
  <dc:creator>I115TMK</dc:creator>
  <cp:keywords/>
  <dc:description/>
  <cp:lastModifiedBy>I830JJV</cp:lastModifiedBy>
  <cp:revision>67</cp:revision>
  <dcterms:created xsi:type="dcterms:W3CDTF">2011-07-14T20:14:44Z</dcterms:created>
  <dcterms:modified xsi:type="dcterms:W3CDTF">2011-09-01T17:21:26Z</dcterms:modified>
  <cp:category/>
</cp:coreProperties>
</file>