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5"/>
  </p:notesMasterIdLst>
  <p:handoutMasterIdLst>
    <p:handoutMasterId r:id="rId36"/>
  </p:handoutMasterIdLst>
  <p:sldIdLst>
    <p:sldId id="256" r:id="rId2"/>
    <p:sldId id="282" r:id="rId3"/>
    <p:sldId id="283" r:id="rId4"/>
    <p:sldId id="313" r:id="rId5"/>
    <p:sldId id="261" r:id="rId6"/>
    <p:sldId id="314" r:id="rId7"/>
    <p:sldId id="315" r:id="rId8"/>
    <p:sldId id="320" r:id="rId9"/>
    <p:sldId id="316" r:id="rId10"/>
    <p:sldId id="317" r:id="rId11"/>
    <p:sldId id="318" r:id="rId12"/>
    <p:sldId id="319" r:id="rId13"/>
    <p:sldId id="322" r:id="rId14"/>
    <p:sldId id="323" r:id="rId15"/>
    <p:sldId id="321" r:id="rId16"/>
    <p:sldId id="325" r:id="rId17"/>
    <p:sldId id="324" r:id="rId18"/>
    <p:sldId id="326" r:id="rId19"/>
    <p:sldId id="341" r:id="rId20"/>
    <p:sldId id="327" r:id="rId21"/>
    <p:sldId id="331" r:id="rId22"/>
    <p:sldId id="332" r:id="rId23"/>
    <p:sldId id="333" r:id="rId24"/>
    <p:sldId id="334" r:id="rId25"/>
    <p:sldId id="335" r:id="rId26"/>
    <p:sldId id="336" r:id="rId27"/>
    <p:sldId id="328" r:id="rId28"/>
    <p:sldId id="329" r:id="rId29"/>
    <p:sldId id="330" r:id="rId30"/>
    <p:sldId id="337" r:id="rId31"/>
    <p:sldId id="338" r:id="rId32"/>
    <p:sldId id="340" r:id="rId33"/>
    <p:sldId id="339" r:id="rId34"/>
  </p:sldIdLst>
  <p:sldSz cx="9144000" cy="6858000" type="screen4x3"/>
  <p:notesSz cx="7315200" cy="9601200"/>
  <p:embeddedFontLst>
    <p:embeddedFont>
      <p:font typeface="Calibri" pitchFamily="34" charset="0"/>
      <p:regular r:id="rId37"/>
      <p:bold r:id="rId38"/>
      <p:italic r:id="rId39"/>
      <p:boldItalic r:id="rId40"/>
    </p:embeddedFont>
    <p:embeddedFont>
      <p:font typeface="Century Gothic" pitchFamily="34" charset="0"/>
      <p:regular r:id="rId41"/>
      <p:bold r:id="rId42"/>
      <p:italic r:id="rId43"/>
      <p:boldItalic r:id="rId44"/>
    </p:embeddedFont>
    <p:embeddedFont>
      <p:font typeface="Georgia" pitchFamily="18" charset="0"/>
      <p:regular r:id="rId45"/>
      <p:bold r:id="rId46"/>
      <p:italic r:id="rId47"/>
      <p:boldItalic r:id="rId48"/>
    </p:embeddedFont>
    <p:embeddedFont>
      <p:font typeface="Wingdings 2"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Tobin" initials="CT" lastIdx="16" clrIdx="0"/>
  <p:cmAuthor id="1" name="eboczek" initials="e"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083"/>
    <a:srgbClr val="BC8F00"/>
    <a:srgbClr val="7A983E"/>
    <a:srgbClr val="3A669C"/>
    <a:srgbClr val="BBD9E3"/>
    <a:srgbClr val="8CBED0"/>
    <a:srgbClr val="627A32"/>
    <a:srgbClr val="27697B"/>
    <a:srgbClr val="ABD0DD"/>
    <a:srgbClr val="3D7C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6" autoAdjust="0"/>
    <p:restoredTop sz="90035" autoAdjust="0"/>
  </p:normalViewPr>
  <p:slideViewPr>
    <p:cSldViewPr>
      <p:cViewPr>
        <p:scale>
          <a:sx n="100" d="100"/>
          <a:sy n="100" d="100"/>
        </p:scale>
        <p:origin x="-228" y="-174"/>
      </p:cViewPr>
      <p:guideLst>
        <p:guide orient="horz" pos="2160"/>
        <p:guide pos="2880"/>
      </p:guideLst>
    </p:cSldViewPr>
  </p:slideViewPr>
  <p:outlineViewPr>
    <p:cViewPr>
      <p:scale>
        <a:sx n="33" d="100"/>
        <a:sy n="33" d="100"/>
      </p:scale>
      <p:origin x="0" y="7020"/>
    </p:cViewPr>
  </p:outlineViewPr>
  <p:notesTextViewPr>
    <p:cViewPr>
      <p:scale>
        <a:sx n="100" d="100"/>
        <a:sy n="100" d="100"/>
      </p:scale>
      <p:origin x="0" y="0"/>
    </p:cViewPr>
  </p:notesTextViewPr>
  <p:sorterViewPr>
    <p:cViewPr>
      <p:scale>
        <a:sx n="100" d="100"/>
        <a:sy n="100" d="100"/>
      </p:scale>
      <p:origin x="0" y="10416"/>
    </p:cViewPr>
  </p:sorterViewPr>
  <p:notesViewPr>
    <p:cSldViewPr>
      <p:cViewPr>
        <p:scale>
          <a:sx n="100" d="100"/>
          <a:sy n="100" d="100"/>
        </p:scale>
        <p:origin x="-1104" y="3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EC5AE-3479-4BD1-B818-B34E0EF2561E}" type="doc">
      <dgm:prSet loTypeId="urn:microsoft.com/office/officeart/2005/8/layout/hList3" loCatId="list" qsTypeId="urn:microsoft.com/office/officeart/2005/8/quickstyle/simple1#3" qsCatId="simple" csTypeId="urn:microsoft.com/office/officeart/2005/8/colors/colorful4" csCatId="colorful" phldr="1"/>
      <dgm:spPr/>
      <dgm:t>
        <a:bodyPr/>
        <a:lstStyle/>
        <a:p>
          <a:endParaRPr lang="en-US"/>
        </a:p>
      </dgm:t>
    </dgm:pt>
    <dgm:pt modelId="{98C4B0FA-214E-4F68-8AC7-73ACCCBEF2FB}">
      <dgm:prSet custT="1"/>
      <dgm:spPr>
        <a:scene3d>
          <a:camera prst="orthographicFront"/>
          <a:lightRig rig="threePt" dir="t"/>
        </a:scene3d>
        <a:sp3d>
          <a:bevelT prst="relaxedInset"/>
        </a:sp3d>
      </dgm:spPr>
      <dgm:t>
        <a:bodyPr/>
        <a:lstStyle/>
        <a:p>
          <a:pPr rtl="0"/>
          <a:r>
            <a:rPr lang="en-US" sz="2400" dirty="0" smtClean="0">
              <a:effectLst>
                <a:outerShdw blurRad="38100" dist="38100" dir="2700000" algn="tl">
                  <a:srgbClr val="000000">
                    <a:alpha val="43137"/>
                  </a:srgbClr>
                </a:outerShdw>
              </a:effectLst>
            </a:rPr>
            <a:t>State death taxes</a:t>
          </a:r>
          <a:endParaRPr lang="en-US" sz="2400" dirty="0">
            <a:effectLst>
              <a:outerShdw blurRad="38100" dist="38100" dir="2700000" algn="tl">
                <a:srgbClr val="000000">
                  <a:alpha val="43137"/>
                </a:srgbClr>
              </a:outerShdw>
            </a:effectLst>
          </a:endParaRPr>
        </a:p>
      </dgm:t>
    </dgm:pt>
    <dgm:pt modelId="{11CB14B2-42F8-4E5E-B3D7-79DDAEDF878F}" type="parTrans" cxnId="{56A0E7B9-16E3-4774-A229-D83F6B364512}">
      <dgm:prSet/>
      <dgm:spPr/>
      <dgm:t>
        <a:bodyPr/>
        <a:lstStyle/>
        <a:p>
          <a:endParaRPr lang="en-US">
            <a:effectLst>
              <a:outerShdw blurRad="38100" dist="38100" dir="2700000" algn="tl">
                <a:srgbClr val="000000">
                  <a:alpha val="43137"/>
                </a:srgbClr>
              </a:outerShdw>
            </a:effectLst>
          </a:endParaRPr>
        </a:p>
      </dgm:t>
    </dgm:pt>
    <dgm:pt modelId="{E42ACF5B-602A-44C3-8F1F-82EEA48B69C7}" type="sibTrans" cxnId="{56A0E7B9-16E3-4774-A229-D83F6B364512}">
      <dgm:prSet/>
      <dgm:spPr/>
      <dgm:t>
        <a:bodyPr/>
        <a:lstStyle/>
        <a:p>
          <a:endParaRPr lang="en-US">
            <a:effectLst>
              <a:outerShdw blurRad="38100" dist="38100" dir="2700000" algn="tl">
                <a:srgbClr val="000000">
                  <a:alpha val="43137"/>
                </a:srgbClr>
              </a:outerShdw>
            </a:effectLst>
          </a:endParaRPr>
        </a:p>
      </dgm:t>
    </dgm:pt>
    <dgm:pt modelId="{8FE624ED-D7B9-4936-A8B6-2D4D2F1640FB}">
      <dgm:prSet custT="1"/>
      <dgm:spPr>
        <a:solidFill>
          <a:srgbClr val="00B050"/>
        </a:solidFill>
        <a:scene3d>
          <a:camera prst="orthographicFront"/>
          <a:lightRig rig="threePt" dir="t"/>
        </a:scene3d>
        <a:sp3d>
          <a:bevelT prst="relaxedInset"/>
        </a:sp3d>
      </dgm:spPr>
      <dgm:t>
        <a:bodyPr/>
        <a:lstStyle/>
        <a:p>
          <a:pPr rtl="0"/>
          <a:r>
            <a:rPr lang="en-US" sz="2000" dirty="0" smtClean="0">
              <a:effectLst>
                <a:outerShdw blurRad="38100" dist="38100" dir="2700000" algn="tl">
                  <a:srgbClr val="000000">
                    <a:alpha val="43137"/>
                  </a:srgbClr>
                </a:outerShdw>
              </a:effectLst>
            </a:rPr>
            <a:t>Business succession planning </a:t>
          </a:r>
          <a:endParaRPr lang="en-US" sz="2000" dirty="0">
            <a:effectLst>
              <a:outerShdw blurRad="38100" dist="38100" dir="2700000" algn="tl">
                <a:srgbClr val="000000">
                  <a:alpha val="43137"/>
                </a:srgbClr>
              </a:outerShdw>
            </a:effectLst>
          </a:endParaRPr>
        </a:p>
      </dgm:t>
    </dgm:pt>
    <dgm:pt modelId="{194B009A-4C75-4C0D-8973-33B29DC7B3F0}" type="parTrans" cxnId="{5A0C8F18-9859-4AC7-8793-FD0B10357B76}">
      <dgm:prSet/>
      <dgm:spPr/>
      <dgm:t>
        <a:bodyPr/>
        <a:lstStyle/>
        <a:p>
          <a:endParaRPr lang="en-US">
            <a:effectLst>
              <a:outerShdw blurRad="38100" dist="38100" dir="2700000" algn="tl">
                <a:srgbClr val="000000">
                  <a:alpha val="43137"/>
                </a:srgbClr>
              </a:outerShdw>
            </a:effectLst>
          </a:endParaRPr>
        </a:p>
      </dgm:t>
    </dgm:pt>
    <dgm:pt modelId="{427A840A-64C8-416A-9A15-F5E5E575A234}" type="sibTrans" cxnId="{5A0C8F18-9859-4AC7-8793-FD0B10357B76}">
      <dgm:prSet/>
      <dgm:spPr/>
      <dgm:t>
        <a:bodyPr/>
        <a:lstStyle/>
        <a:p>
          <a:endParaRPr lang="en-US">
            <a:effectLst>
              <a:outerShdw blurRad="38100" dist="38100" dir="2700000" algn="tl">
                <a:srgbClr val="000000">
                  <a:alpha val="43137"/>
                </a:srgbClr>
              </a:outerShdw>
            </a:effectLst>
          </a:endParaRPr>
        </a:p>
      </dgm:t>
    </dgm:pt>
    <dgm:pt modelId="{00723393-BF64-4686-B979-A02F246010A3}">
      <dgm:prSet custT="1"/>
      <dgm:spPr>
        <a:solidFill>
          <a:schemeClr val="accent2">
            <a:lumMod val="75000"/>
          </a:schemeClr>
        </a:solidFill>
        <a:scene3d>
          <a:camera prst="orthographicFront"/>
          <a:lightRig rig="threePt" dir="t"/>
        </a:scene3d>
        <a:sp3d>
          <a:bevelT prst="relaxedInset"/>
        </a:sp3d>
      </dgm:spPr>
      <dgm:t>
        <a:bodyPr/>
        <a:lstStyle/>
        <a:p>
          <a:pPr rtl="0"/>
          <a:r>
            <a:rPr lang="en-US" sz="2000" dirty="0" smtClean="0">
              <a:effectLst>
                <a:outerShdw blurRad="38100" dist="38100" dir="2700000" algn="tl">
                  <a:srgbClr val="000000">
                    <a:alpha val="43137"/>
                  </a:srgbClr>
                </a:outerShdw>
              </a:effectLst>
            </a:rPr>
            <a:t>Debt repayment at death</a:t>
          </a:r>
          <a:endParaRPr lang="en-US" sz="2000" dirty="0">
            <a:effectLst>
              <a:outerShdw blurRad="38100" dist="38100" dir="2700000" algn="tl">
                <a:srgbClr val="000000">
                  <a:alpha val="43137"/>
                </a:srgbClr>
              </a:outerShdw>
            </a:effectLst>
          </a:endParaRPr>
        </a:p>
      </dgm:t>
    </dgm:pt>
    <dgm:pt modelId="{D63EB2F8-0D28-4367-9283-F311638075D6}" type="parTrans" cxnId="{1BB952D3-8AF3-4576-98F7-1B298B3D32FA}">
      <dgm:prSet/>
      <dgm:spPr/>
      <dgm:t>
        <a:bodyPr/>
        <a:lstStyle/>
        <a:p>
          <a:endParaRPr lang="en-US">
            <a:effectLst>
              <a:outerShdw blurRad="38100" dist="38100" dir="2700000" algn="tl">
                <a:srgbClr val="000000">
                  <a:alpha val="43137"/>
                </a:srgbClr>
              </a:outerShdw>
            </a:effectLst>
          </a:endParaRPr>
        </a:p>
      </dgm:t>
    </dgm:pt>
    <dgm:pt modelId="{8516673D-4638-4FE6-8184-038EC705E894}" type="sibTrans" cxnId="{1BB952D3-8AF3-4576-98F7-1B298B3D32FA}">
      <dgm:prSet/>
      <dgm:spPr/>
      <dgm:t>
        <a:bodyPr/>
        <a:lstStyle/>
        <a:p>
          <a:endParaRPr lang="en-US">
            <a:effectLst>
              <a:outerShdw blurRad="38100" dist="38100" dir="2700000" algn="tl">
                <a:srgbClr val="000000">
                  <a:alpha val="43137"/>
                </a:srgbClr>
              </a:outerShdw>
            </a:effectLst>
          </a:endParaRPr>
        </a:p>
      </dgm:t>
    </dgm:pt>
    <dgm:pt modelId="{CB7874B8-D21B-43AF-87B8-B83874E4469A}">
      <dgm:prSet custT="1"/>
      <dgm:spPr>
        <a:solidFill>
          <a:srgbClr val="336699"/>
        </a:solidFill>
        <a:scene3d>
          <a:camera prst="orthographicFront"/>
          <a:lightRig rig="threePt" dir="t"/>
        </a:scene3d>
        <a:sp3d>
          <a:bevelT prst="relaxedInset"/>
        </a:sp3d>
      </dgm:spPr>
      <dgm:t>
        <a:bodyPr/>
        <a:lstStyle/>
        <a:p>
          <a:pPr rtl="0"/>
          <a:r>
            <a:rPr lang="en-US" sz="2000" dirty="0" smtClean="0">
              <a:effectLst>
                <a:outerShdw blurRad="38100" dist="38100" dir="2700000" algn="tl">
                  <a:srgbClr val="000000">
                    <a:alpha val="43137"/>
                  </a:srgbClr>
                </a:outerShdw>
              </a:effectLst>
            </a:rPr>
            <a:t>Providing for surviving spouse and/or children</a:t>
          </a:r>
          <a:endParaRPr lang="en-US" sz="2000" dirty="0">
            <a:effectLst>
              <a:outerShdw blurRad="38100" dist="38100" dir="2700000" algn="tl">
                <a:srgbClr val="000000">
                  <a:alpha val="43137"/>
                </a:srgbClr>
              </a:outerShdw>
            </a:effectLst>
          </a:endParaRPr>
        </a:p>
      </dgm:t>
    </dgm:pt>
    <dgm:pt modelId="{BB9BE634-910D-4EBC-9E81-72315E5E796A}" type="parTrans" cxnId="{CC0D2654-5010-49DC-995A-36C160E95A5D}">
      <dgm:prSet/>
      <dgm:spPr/>
      <dgm:t>
        <a:bodyPr/>
        <a:lstStyle/>
        <a:p>
          <a:endParaRPr lang="en-US">
            <a:effectLst>
              <a:outerShdw blurRad="38100" dist="38100" dir="2700000" algn="tl">
                <a:srgbClr val="000000">
                  <a:alpha val="43137"/>
                </a:srgbClr>
              </a:outerShdw>
            </a:effectLst>
          </a:endParaRPr>
        </a:p>
      </dgm:t>
    </dgm:pt>
    <dgm:pt modelId="{0A0917D1-CF13-4D22-90B8-8AC51F6F2D5C}" type="sibTrans" cxnId="{CC0D2654-5010-49DC-995A-36C160E95A5D}">
      <dgm:prSet/>
      <dgm:spPr/>
      <dgm:t>
        <a:bodyPr/>
        <a:lstStyle/>
        <a:p>
          <a:endParaRPr lang="en-US">
            <a:effectLst>
              <a:outerShdw blurRad="38100" dist="38100" dir="2700000" algn="tl">
                <a:srgbClr val="000000">
                  <a:alpha val="43137"/>
                </a:srgbClr>
              </a:outerShdw>
            </a:effectLst>
          </a:endParaRPr>
        </a:p>
      </dgm:t>
    </dgm:pt>
    <dgm:pt modelId="{09AFC465-7D4F-4DE9-BDCF-E2CAE26B0D52}">
      <dgm:prSet custT="1"/>
      <dgm:spPr>
        <a:noFill/>
        <a:scene3d>
          <a:camera prst="orthographicFront"/>
          <a:lightRig rig="threePt" dir="t"/>
        </a:scene3d>
        <a:sp3d>
          <a:bevelT prst="relaxedInset"/>
        </a:sp3d>
      </dgm:spPr>
      <dgm:t>
        <a:bodyPr/>
        <a:lstStyle/>
        <a:p>
          <a:pPr algn="l" rtl="0"/>
          <a:r>
            <a:rPr lang="en-US" sz="2400" dirty="0" smtClean="0">
              <a:solidFill>
                <a:schemeClr val="tx1"/>
              </a:solidFill>
              <a:effectLst>
                <a:outerShdw blurRad="38100" dist="38100" dir="2700000" algn="tl">
                  <a:srgbClr val="000000">
                    <a:alpha val="43137"/>
                  </a:srgbClr>
                </a:outerShdw>
              </a:effectLst>
            </a:rPr>
            <a:t>Emphasis on other wealth transfer needs:</a:t>
          </a:r>
          <a:endParaRPr lang="en-US" sz="2400" dirty="0">
            <a:solidFill>
              <a:schemeClr val="tx1"/>
            </a:solidFill>
            <a:effectLst>
              <a:outerShdw blurRad="38100" dist="38100" dir="2700000" algn="tl">
                <a:srgbClr val="000000">
                  <a:alpha val="43137"/>
                </a:srgbClr>
              </a:outerShdw>
            </a:effectLst>
          </a:endParaRPr>
        </a:p>
      </dgm:t>
    </dgm:pt>
    <dgm:pt modelId="{811A77E3-047E-4F36-826B-2476B5DC7690}" type="sibTrans" cxnId="{C929234D-9C62-4651-86E5-FAAAA6CC7283}">
      <dgm:prSet/>
      <dgm:spPr/>
      <dgm:t>
        <a:bodyPr/>
        <a:lstStyle/>
        <a:p>
          <a:endParaRPr lang="en-US">
            <a:effectLst>
              <a:outerShdw blurRad="38100" dist="38100" dir="2700000" algn="tl">
                <a:srgbClr val="000000">
                  <a:alpha val="43137"/>
                </a:srgbClr>
              </a:outerShdw>
            </a:effectLst>
          </a:endParaRPr>
        </a:p>
      </dgm:t>
    </dgm:pt>
    <dgm:pt modelId="{D3C27E37-B93D-435E-819A-8C10388EBB77}" type="parTrans" cxnId="{C929234D-9C62-4651-86E5-FAAAA6CC7283}">
      <dgm:prSet/>
      <dgm:spPr/>
      <dgm:t>
        <a:bodyPr/>
        <a:lstStyle/>
        <a:p>
          <a:endParaRPr lang="en-US">
            <a:effectLst>
              <a:outerShdw blurRad="38100" dist="38100" dir="2700000" algn="tl">
                <a:srgbClr val="000000">
                  <a:alpha val="43137"/>
                </a:srgbClr>
              </a:outerShdw>
            </a:effectLst>
          </a:endParaRPr>
        </a:p>
      </dgm:t>
    </dgm:pt>
    <dgm:pt modelId="{58819774-C9E3-4EF8-B6CC-7E19C3B94AF8}">
      <dgm:prSet custT="1"/>
      <dgm:spPr>
        <a:solidFill>
          <a:schemeClr val="bg2">
            <a:lumMod val="50000"/>
          </a:schemeClr>
        </a:solidFill>
      </dgm:spPr>
      <dgm:t>
        <a:bodyPr/>
        <a:lstStyle/>
        <a:p>
          <a:r>
            <a:rPr lang="en-US" sz="2000" dirty="0" smtClean="0">
              <a:effectLst>
                <a:outerShdw blurRad="38100" dist="38100" dir="2700000" algn="tl">
                  <a:srgbClr val="000000">
                    <a:alpha val="43137"/>
                  </a:srgbClr>
                </a:outerShdw>
              </a:effectLst>
            </a:rPr>
            <a:t>Planning for blended families</a:t>
          </a:r>
        </a:p>
      </dgm:t>
    </dgm:pt>
    <dgm:pt modelId="{539335D5-00AB-4920-B1DB-916D7BEDA4FE}" type="parTrans" cxnId="{37B7F5A6-CE6E-436B-8169-946404C875D7}">
      <dgm:prSet/>
      <dgm:spPr/>
    </dgm:pt>
    <dgm:pt modelId="{4880EAB8-F5AA-482A-B6AB-302ADF8D2F62}" type="sibTrans" cxnId="{37B7F5A6-CE6E-436B-8169-946404C875D7}">
      <dgm:prSet/>
      <dgm:spPr/>
    </dgm:pt>
    <dgm:pt modelId="{D95D7FB1-0A68-451D-AFFE-799017051EB8}" type="pres">
      <dgm:prSet presAssocID="{959EC5AE-3479-4BD1-B818-B34E0EF2561E}" presName="composite" presStyleCnt="0">
        <dgm:presLayoutVars>
          <dgm:chMax val="1"/>
          <dgm:dir/>
          <dgm:resizeHandles val="exact"/>
        </dgm:presLayoutVars>
      </dgm:prSet>
      <dgm:spPr/>
      <dgm:t>
        <a:bodyPr/>
        <a:lstStyle/>
        <a:p>
          <a:endParaRPr lang="en-US"/>
        </a:p>
      </dgm:t>
    </dgm:pt>
    <dgm:pt modelId="{3F087C7A-678F-43B8-9D07-C046438F053E}" type="pres">
      <dgm:prSet presAssocID="{09AFC465-7D4F-4DE9-BDCF-E2CAE26B0D52}" presName="roof" presStyleLbl="dkBgShp" presStyleIdx="0" presStyleCnt="2" custLinFactNeighborY="-14815"/>
      <dgm:spPr/>
      <dgm:t>
        <a:bodyPr/>
        <a:lstStyle/>
        <a:p>
          <a:endParaRPr lang="en-US"/>
        </a:p>
      </dgm:t>
    </dgm:pt>
    <dgm:pt modelId="{C1642054-5878-4531-ABF0-1C50C47B8BAC}" type="pres">
      <dgm:prSet presAssocID="{09AFC465-7D4F-4DE9-BDCF-E2CAE26B0D52}" presName="pillars" presStyleCnt="0"/>
      <dgm:spPr>
        <a:scene3d>
          <a:camera prst="orthographicFront"/>
          <a:lightRig rig="threePt" dir="t"/>
        </a:scene3d>
        <a:sp3d>
          <a:bevelT prst="relaxedInset"/>
        </a:sp3d>
      </dgm:spPr>
      <dgm:t>
        <a:bodyPr/>
        <a:lstStyle/>
        <a:p>
          <a:endParaRPr lang="en-US"/>
        </a:p>
      </dgm:t>
    </dgm:pt>
    <dgm:pt modelId="{C5560F69-EABD-456D-A680-E7B104618781}" type="pres">
      <dgm:prSet presAssocID="{09AFC465-7D4F-4DE9-BDCF-E2CAE26B0D52}" presName="pillar1" presStyleLbl="node1" presStyleIdx="0" presStyleCnt="5">
        <dgm:presLayoutVars>
          <dgm:bulletEnabled val="1"/>
        </dgm:presLayoutVars>
      </dgm:prSet>
      <dgm:spPr/>
      <dgm:t>
        <a:bodyPr/>
        <a:lstStyle/>
        <a:p>
          <a:endParaRPr lang="en-US"/>
        </a:p>
      </dgm:t>
    </dgm:pt>
    <dgm:pt modelId="{46E581D8-1655-4398-98BC-5B41450BE486}" type="pres">
      <dgm:prSet presAssocID="{8FE624ED-D7B9-4936-A8B6-2D4D2F1640FB}" presName="pillarX" presStyleLbl="node1" presStyleIdx="1" presStyleCnt="5">
        <dgm:presLayoutVars>
          <dgm:bulletEnabled val="1"/>
        </dgm:presLayoutVars>
      </dgm:prSet>
      <dgm:spPr/>
      <dgm:t>
        <a:bodyPr/>
        <a:lstStyle/>
        <a:p>
          <a:endParaRPr lang="en-US"/>
        </a:p>
      </dgm:t>
    </dgm:pt>
    <dgm:pt modelId="{E2A34F31-6DD0-4151-ABC7-71D56631D2CD}" type="pres">
      <dgm:prSet presAssocID="{00723393-BF64-4686-B979-A02F246010A3}" presName="pillarX" presStyleLbl="node1" presStyleIdx="2" presStyleCnt="5">
        <dgm:presLayoutVars>
          <dgm:bulletEnabled val="1"/>
        </dgm:presLayoutVars>
      </dgm:prSet>
      <dgm:spPr/>
      <dgm:t>
        <a:bodyPr/>
        <a:lstStyle/>
        <a:p>
          <a:endParaRPr lang="en-US"/>
        </a:p>
      </dgm:t>
    </dgm:pt>
    <dgm:pt modelId="{46499126-E655-44A5-887D-622ABB2618A8}" type="pres">
      <dgm:prSet presAssocID="{CB7874B8-D21B-43AF-87B8-B83874E4469A}" presName="pillarX" presStyleLbl="node1" presStyleIdx="3" presStyleCnt="5">
        <dgm:presLayoutVars>
          <dgm:bulletEnabled val="1"/>
        </dgm:presLayoutVars>
      </dgm:prSet>
      <dgm:spPr/>
      <dgm:t>
        <a:bodyPr/>
        <a:lstStyle/>
        <a:p>
          <a:endParaRPr lang="en-US"/>
        </a:p>
      </dgm:t>
    </dgm:pt>
    <dgm:pt modelId="{BCD9A2E7-6412-402D-BFDA-73E4A7B1A713}" type="pres">
      <dgm:prSet presAssocID="{58819774-C9E3-4EF8-B6CC-7E19C3B94AF8}" presName="pillarX" presStyleLbl="node1" presStyleIdx="4" presStyleCnt="5">
        <dgm:presLayoutVars>
          <dgm:bulletEnabled val="1"/>
        </dgm:presLayoutVars>
      </dgm:prSet>
      <dgm:spPr/>
      <dgm:t>
        <a:bodyPr/>
        <a:lstStyle/>
        <a:p>
          <a:endParaRPr lang="en-US"/>
        </a:p>
      </dgm:t>
    </dgm:pt>
    <dgm:pt modelId="{EEFD3B3A-E34A-4B14-A052-0F075882965E}" type="pres">
      <dgm:prSet presAssocID="{09AFC465-7D4F-4DE9-BDCF-E2CAE26B0D52}" presName="base" presStyleLbl="dkBgShp" presStyleIdx="1" presStyleCnt="2"/>
      <dgm:spPr>
        <a:solidFill>
          <a:schemeClr val="accent2">
            <a:lumMod val="50000"/>
          </a:schemeClr>
        </a:solidFill>
        <a:scene3d>
          <a:camera prst="orthographicFront"/>
          <a:lightRig rig="threePt" dir="t"/>
        </a:scene3d>
        <a:sp3d>
          <a:bevelT prst="relaxedInset"/>
        </a:sp3d>
      </dgm:spPr>
      <dgm:t>
        <a:bodyPr/>
        <a:lstStyle/>
        <a:p>
          <a:endParaRPr lang="en-US"/>
        </a:p>
      </dgm:t>
    </dgm:pt>
  </dgm:ptLst>
  <dgm:cxnLst>
    <dgm:cxn modelId="{2D2A60AB-7B45-4DE3-A533-B5FE69820E71}" type="presOf" srcId="{98C4B0FA-214E-4F68-8AC7-73ACCCBEF2FB}" destId="{C5560F69-EABD-456D-A680-E7B104618781}" srcOrd="0" destOrd="0" presId="urn:microsoft.com/office/officeart/2005/8/layout/hList3"/>
    <dgm:cxn modelId="{1C683A8D-89B9-4659-8E65-5C0CA910C9E4}" type="presOf" srcId="{00723393-BF64-4686-B979-A02F246010A3}" destId="{E2A34F31-6DD0-4151-ABC7-71D56631D2CD}" srcOrd="0" destOrd="0" presId="urn:microsoft.com/office/officeart/2005/8/layout/hList3"/>
    <dgm:cxn modelId="{99396F18-BEB0-4EBF-88BB-63E38637E392}" type="presOf" srcId="{959EC5AE-3479-4BD1-B818-B34E0EF2561E}" destId="{D95D7FB1-0A68-451D-AFFE-799017051EB8}" srcOrd="0" destOrd="0" presId="urn:microsoft.com/office/officeart/2005/8/layout/hList3"/>
    <dgm:cxn modelId="{37B7F5A6-CE6E-436B-8169-946404C875D7}" srcId="{09AFC465-7D4F-4DE9-BDCF-E2CAE26B0D52}" destId="{58819774-C9E3-4EF8-B6CC-7E19C3B94AF8}" srcOrd="4" destOrd="0" parTransId="{539335D5-00AB-4920-B1DB-916D7BEDA4FE}" sibTransId="{4880EAB8-F5AA-482A-B6AB-302ADF8D2F62}"/>
    <dgm:cxn modelId="{D2A47AF7-27A1-4DDC-AE10-490360E324CA}" type="presOf" srcId="{CB7874B8-D21B-43AF-87B8-B83874E4469A}" destId="{46499126-E655-44A5-887D-622ABB2618A8}" srcOrd="0" destOrd="0" presId="urn:microsoft.com/office/officeart/2005/8/layout/hList3"/>
    <dgm:cxn modelId="{1BB952D3-8AF3-4576-98F7-1B298B3D32FA}" srcId="{09AFC465-7D4F-4DE9-BDCF-E2CAE26B0D52}" destId="{00723393-BF64-4686-B979-A02F246010A3}" srcOrd="2" destOrd="0" parTransId="{D63EB2F8-0D28-4367-9283-F311638075D6}" sibTransId="{8516673D-4638-4FE6-8184-038EC705E894}"/>
    <dgm:cxn modelId="{5A0C8F18-9859-4AC7-8793-FD0B10357B76}" srcId="{09AFC465-7D4F-4DE9-BDCF-E2CAE26B0D52}" destId="{8FE624ED-D7B9-4936-A8B6-2D4D2F1640FB}" srcOrd="1" destOrd="0" parTransId="{194B009A-4C75-4C0D-8973-33B29DC7B3F0}" sibTransId="{427A840A-64C8-416A-9A15-F5E5E575A234}"/>
    <dgm:cxn modelId="{DD61956A-DF57-402F-B468-72154B8F986E}" type="presOf" srcId="{09AFC465-7D4F-4DE9-BDCF-E2CAE26B0D52}" destId="{3F087C7A-678F-43B8-9D07-C046438F053E}" srcOrd="0" destOrd="0" presId="urn:microsoft.com/office/officeart/2005/8/layout/hList3"/>
    <dgm:cxn modelId="{56A0E7B9-16E3-4774-A229-D83F6B364512}" srcId="{09AFC465-7D4F-4DE9-BDCF-E2CAE26B0D52}" destId="{98C4B0FA-214E-4F68-8AC7-73ACCCBEF2FB}" srcOrd="0" destOrd="0" parTransId="{11CB14B2-42F8-4E5E-B3D7-79DDAEDF878F}" sibTransId="{E42ACF5B-602A-44C3-8F1F-82EEA48B69C7}"/>
    <dgm:cxn modelId="{CC0D2654-5010-49DC-995A-36C160E95A5D}" srcId="{09AFC465-7D4F-4DE9-BDCF-E2CAE26B0D52}" destId="{CB7874B8-D21B-43AF-87B8-B83874E4469A}" srcOrd="3" destOrd="0" parTransId="{BB9BE634-910D-4EBC-9E81-72315E5E796A}" sibTransId="{0A0917D1-CF13-4D22-90B8-8AC51F6F2D5C}"/>
    <dgm:cxn modelId="{C929234D-9C62-4651-86E5-FAAAA6CC7283}" srcId="{959EC5AE-3479-4BD1-B818-B34E0EF2561E}" destId="{09AFC465-7D4F-4DE9-BDCF-E2CAE26B0D52}" srcOrd="0" destOrd="0" parTransId="{D3C27E37-B93D-435E-819A-8C10388EBB77}" sibTransId="{811A77E3-047E-4F36-826B-2476B5DC7690}"/>
    <dgm:cxn modelId="{957CB395-49AF-4D1C-82D0-1FB82B706ED9}" type="presOf" srcId="{8FE624ED-D7B9-4936-A8B6-2D4D2F1640FB}" destId="{46E581D8-1655-4398-98BC-5B41450BE486}" srcOrd="0" destOrd="0" presId="urn:microsoft.com/office/officeart/2005/8/layout/hList3"/>
    <dgm:cxn modelId="{044AA9F5-5243-4993-A249-E3CC90EC1252}" type="presOf" srcId="{58819774-C9E3-4EF8-B6CC-7E19C3B94AF8}" destId="{BCD9A2E7-6412-402D-BFDA-73E4A7B1A713}" srcOrd="0" destOrd="0" presId="urn:microsoft.com/office/officeart/2005/8/layout/hList3"/>
    <dgm:cxn modelId="{2A8BD4D2-B461-44A9-8DF4-4EF5F5711B87}" type="presParOf" srcId="{D95D7FB1-0A68-451D-AFFE-799017051EB8}" destId="{3F087C7A-678F-43B8-9D07-C046438F053E}" srcOrd="0" destOrd="0" presId="urn:microsoft.com/office/officeart/2005/8/layout/hList3"/>
    <dgm:cxn modelId="{52BBDC56-6C59-44E9-915E-B4EF36E02974}" type="presParOf" srcId="{D95D7FB1-0A68-451D-AFFE-799017051EB8}" destId="{C1642054-5878-4531-ABF0-1C50C47B8BAC}" srcOrd="1" destOrd="0" presId="urn:microsoft.com/office/officeart/2005/8/layout/hList3"/>
    <dgm:cxn modelId="{502361AB-E56C-43B4-A8C7-664F25DBE676}" type="presParOf" srcId="{C1642054-5878-4531-ABF0-1C50C47B8BAC}" destId="{C5560F69-EABD-456D-A680-E7B104618781}" srcOrd="0" destOrd="0" presId="urn:microsoft.com/office/officeart/2005/8/layout/hList3"/>
    <dgm:cxn modelId="{092C9643-20E6-48AE-B03D-40555E96C8B9}" type="presParOf" srcId="{C1642054-5878-4531-ABF0-1C50C47B8BAC}" destId="{46E581D8-1655-4398-98BC-5B41450BE486}" srcOrd="1" destOrd="0" presId="urn:microsoft.com/office/officeart/2005/8/layout/hList3"/>
    <dgm:cxn modelId="{BE530E7A-7649-4C28-BAF5-87855C243463}" type="presParOf" srcId="{C1642054-5878-4531-ABF0-1C50C47B8BAC}" destId="{E2A34F31-6DD0-4151-ABC7-71D56631D2CD}" srcOrd="2" destOrd="0" presId="urn:microsoft.com/office/officeart/2005/8/layout/hList3"/>
    <dgm:cxn modelId="{DA4C01FB-0CBB-4877-A7C2-2AF58430BB2E}" type="presParOf" srcId="{C1642054-5878-4531-ABF0-1C50C47B8BAC}" destId="{46499126-E655-44A5-887D-622ABB2618A8}" srcOrd="3" destOrd="0" presId="urn:microsoft.com/office/officeart/2005/8/layout/hList3"/>
    <dgm:cxn modelId="{A501FCDE-872A-4009-A7F6-81F9BB96B0C8}" type="presParOf" srcId="{C1642054-5878-4531-ABF0-1C50C47B8BAC}" destId="{BCD9A2E7-6412-402D-BFDA-73E4A7B1A713}" srcOrd="4" destOrd="0" presId="urn:microsoft.com/office/officeart/2005/8/layout/hList3"/>
    <dgm:cxn modelId="{D201D395-5568-4BC3-98E9-6BDD0B865A8E}" type="presParOf" srcId="{D95D7FB1-0A68-451D-AFFE-799017051EB8}" destId="{EEFD3B3A-E34A-4B14-A052-0F075882965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70A38-73B2-4747-81DB-723BC5A2EE62}"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en-US"/>
        </a:p>
      </dgm:t>
    </dgm:pt>
    <dgm:pt modelId="{5C6B511D-93A7-4E74-BC31-D2166A6F2E6A}">
      <dgm:prSet phldrT="[Text]" custT="1"/>
      <dgm:spPr/>
      <dgm:t>
        <a:bodyPr/>
        <a:lstStyle/>
        <a:p>
          <a:r>
            <a:rPr lang="en-US" sz="2000" dirty="0" smtClean="0"/>
            <a:t>Qualified Plans</a:t>
          </a:r>
          <a:endParaRPr lang="en-US" sz="2000" dirty="0"/>
        </a:p>
      </dgm:t>
    </dgm:pt>
    <dgm:pt modelId="{4C0B8ABB-2353-42E8-95C2-31779A514B81}" type="parTrans" cxnId="{C9BD3210-7ECF-4BD2-BADA-CCCEE80D5355}">
      <dgm:prSet/>
      <dgm:spPr/>
      <dgm:t>
        <a:bodyPr/>
        <a:lstStyle/>
        <a:p>
          <a:endParaRPr lang="en-US"/>
        </a:p>
      </dgm:t>
    </dgm:pt>
    <dgm:pt modelId="{A44E2F43-57D1-4C02-8944-8EB309DBC501}" type="sibTrans" cxnId="{C9BD3210-7ECF-4BD2-BADA-CCCEE80D5355}">
      <dgm:prSet/>
      <dgm:spPr/>
      <dgm:t>
        <a:bodyPr/>
        <a:lstStyle/>
        <a:p>
          <a:endParaRPr lang="en-US"/>
        </a:p>
      </dgm:t>
    </dgm:pt>
    <dgm:pt modelId="{A75C6B8E-8A1E-4D09-8FE3-984977B8BE25}">
      <dgm:prSet phldrT="[Text]" custT="1"/>
      <dgm:spPr/>
      <dgm:t>
        <a:bodyPr/>
        <a:lstStyle/>
        <a:p>
          <a:r>
            <a:rPr lang="en-US" sz="2000" dirty="0" smtClean="0"/>
            <a:t>Permanent Benefit Section 79 Plans</a:t>
          </a:r>
          <a:endParaRPr lang="en-US" sz="2000" dirty="0"/>
        </a:p>
      </dgm:t>
    </dgm:pt>
    <dgm:pt modelId="{6863EB61-57ED-4E0C-904A-9F25B4731305}" type="parTrans" cxnId="{300FD968-0A9F-4B94-8CCF-27F1B12792A1}">
      <dgm:prSet/>
      <dgm:spPr/>
      <dgm:t>
        <a:bodyPr/>
        <a:lstStyle/>
        <a:p>
          <a:endParaRPr lang="en-US"/>
        </a:p>
      </dgm:t>
    </dgm:pt>
    <dgm:pt modelId="{EC936129-90F6-42DA-8E30-D8B8037E5AC7}" type="sibTrans" cxnId="{300FD968-0A9F-4B94-8CCF-27F1B12792A1}">
      <dgm:prSet/>
      <dgm:spPr/>
      <dgm:t>
        <a:bodyPr/>
        <a:lstStyle/>
        <a:p>
          <a:endParaRPr lang="en-US"/>
        </a:p>
      </dgm:t>
    </dgm:pt>
    <dgm:pt modelId="{6D5D23F8-BF47-4006-AC47-A37772F1F151}">
      <dgm:prSet phldrT="[Text]" custT="1"/>
      <dgm:spPr/>
      <dgm:t>
        <a:bodyPr/>
        <a:lstStyle/>
        <a:p>
          <a:r>
            <a:rPr lang="en-US" sz="2000" dirty="0" smtClean="0"/>
            <a:t>Captive Insurance Companies</a:t>
          </a:r>
          <a:endParaRPr lang="en-US" sz="2000" dirty="0"/>
        </a:p>
      </dgm:t>
    </dgm:pt>
    <dgm:pt modelId="{27B9B159-D872-402B-BF79-608207DC1573}" type="parTrans" cxnId="{857E2CBE-D23D-45D7-8742-462759483701}">
      <dgm:prSet/>
      <dgm:spPr/>
      <dgm:t>
        <a:bodyPr/>
        <a:lstStyle/>
        <a:p>
          <a:endParaRPr lang="en-US"/>
        </a:p>
      </dgm:t>
    </dgm:pt>
    <dgm:pt modelId="{FBA1FDE8-B204-4749-AF1E-CB92BE27CDC9}" type="sibTrans" cxnId="{857E2CBE-D23D-45D7-8742-462759483701}">
      <dgm:prSet/>
      <dgm:spPr/>
      <dgm:t>
        <a:bodyPr/>
        <a:lstStyle/>
        <a:p>
          <a:endParaRPr lang="en-US"/>
        </a:p>
      </dgm:t>
    </dgm:pt>
    <dgm:pt modelId="{BC542B5A-C527-44FE-BDD6-E4430EE6F0ED}">
      <dgm:prSet phldrT="[Text]" custT="1"/>
      <dgm:spPr/>
      <dgm:t>
        <a:bodyPr/>
        <a:lstStyle/>
        <a:p>
          <a:r>
            <a:rPr lang="en-US" sz="1600" dirty="0" smtClean="0"/>
            <a:t>Nonqualified Deferred Compensation</a:t>
          </a:r>
          <a:endParaRPr lang="en-US" sz="1600" dirty="0"/>
        </a:p>
      </dgm:t>
    </dgm:pt>
    <dgm:pt modelId="{CCFEFF91-2FB8-4E40-B201-F6348212D837}" type="parTrans" cxnId="{ED48D20B-43B2-4B75-9F8E-0A0BC9483B49}">
      <dgm:prSet/>
      <dgm:spPr/>
      <dgm:t>
        <a:bodyPr/>
        <a:lstStyle/>
        <a:p>
          <a:endParaRPr lang="en-US"/>
        </a:p>
      </dgm:t>
    </dgm:pt>
    <dgm:pt modelId="{732A0374-597B-4399-8772-2C4CC632FCDF}" type="sibTrans" cxnId="{ED48D20B-43B2-4B75-9F8E-0A0BC9483B49}">
      <dgm:prSet/>
      <dgm:spPr/>
      <dgm:t>
        <a:bodyPr/>
        <a:lstStyle/>
        <a:p>
          <a:endParaRPr lang="en-US"/>
        </a:p>
      </dgm:t>
    </dgm:pt>
    <dgm:pt modelId="{4A8954A5-3BD3-48B7-8747-87E12BA0E3E0}" type="pres">
      <dgm:prSet presAssocID="{32B70A38-73B2-4747-81DB-723BC5A2EE62}" presName="matrix" presStyleCnt="0">
        <dgm:presLayoutVars>
          <dgm:chMax val="1"/>
          <dgm:dir/>
          <dgm:resizeHandles val="exact"/>
        </dgm:presLayoutVars>
      </dgm:prSet>
      <dgm:spPr/>
      <dgm:t>
        <a:bodyPr/>
        <a:lstStyle/>
        <a:p>
          <a:endParaRPr lang="en-US"/>
        </a:p>
      </dgm:t>
    </dgm:pt>
    <dgm:pt modelId="{9AB89817-FFEE-4FAB-BFF3-EA376DCF1592}" type="pres">
      <dgm:prSet presAssocID="{32B70A38-73B2-4747-81DB-723BC5A2EE62}" presName="diamond" presStyleLbl="bgShp" presStyleIdx="0" presStyleCnt="1"/>
      <dgm:spPr/>
    </dgm:pt>
    <dgm:pt modelId="{9276FB94-5BD4-4DAD-9B95-0E1642F44EA3}" type="pres">
      <dgm:prSet presAssocID="{32B70A38-73B2-4747-81DB-723BC5A2EE62}" presName="quad1" presStyleLbl="node1" presStyleIdx="0" presStyleCnt="4">
        <dgm:presLayoutVars>
          <dgm:chMax val="0"/>
          <dgm:chPref val="0"/>
          <dgm:bulletEnabled val="1"/>
        </dgm:presLayoutVars>
      </dgm:prSet>
      <dgm:spPr/>
      <dgm:t>
        <a:bodyPr/>
        <a:lstStyle/>
        <a:p>
          <a:endParaRPr lang="en-US"/>
        </a:p>
      </dgm:t>
    </dgm:pt>
    <dgm:pt modelId="{5C18A014-5241-4F16-B0A7-7110EBF1E0DB}" type="pres">
      <dgm:prSet presAssocID="{32B70A38-73B2-4747-81DB-723BC5A2EE62}" presName="quad2" presStyleLbl="node1" presStyleIdx="1" presStyleCnt="4">
        <dgm:presLayoutVars>
          <dgm:chMax val="0"/>
          <dgm:chPref val="0"/>
          <dgm:bulletEnabled val="1"/>
        </dgm:presLayoutVars>
      </dgm:prSet>
      <dgm:spPr/>
      <dgm:t>
        <a:bodyPr/>
        <a:lstStyle/>
        <a:p>
          <a:endParaRPr lang="en-US"/>
        </a:p>
      </dgm:t>
    </dgm:pt>
    <dgm:pt modelId="{98FCAE8F-CF61-4126-A84B-D28F0491524B}" type="pres">
      <dgm:prSet presAssocID="{32B70A38-73B2-4747-81DB-723BC5A2EE62}" presName="quad3" presStyleLbl="node1" presStyleIdx="2" presStyleCnt="4">
        <dgm:presLayoutVars>
          <dgm:chMax val="0"/>
          <dgm:chPref val="0"/>
          <dgm:bulletEnabled val="1"/>
        </dgm:presLayoutVars>
      </dgm:prSet>
      <dgm:spPr/>
      <dgm:t>
        <a:bodyPr/>
        <a:lstStyle/>
        <a:p>
          <a:endParaRPr lang="en-US"/>
        </a:p>
      </dgm:t>
    </dgm:pt>
    <dgm:pt modelId="{0BAB4D9F-12BB-47C5-B9A8-B96B1ABAD404}" type="pres">
      <dgm:prSet presAssocID="{32B70A38-73B2-4747-81DB-723BC5A2EE62}" presName="quad4" presStyleLbl="node1" presStyleIdx="3" presStyleCnt="4">
        <dgm:presLayoutVars>
          <dgm:chMax val="0"/>
          <dgm:chPref val="0"/>
          <dgm:bulletEnabled val="1"/>
        </dgm:presLayoutVars>
      </dgm:prSet>
      <dgm:spPr/>
      <dgm:t>
        <a:bodyPr/>
        <a:lstStyle/>
        <a:p>
          <a:endParaRPr lang="en-US"/>
        </a:p>
      </dgm:t>
    </dgm:pt>
  </dgm:ptLst>
  <dgm:cxnLst>
    <dgm:cxn modelId="{D351559B-8C0A-40F3-B562-7DBE5B2587FA}" type="presOf" srcId="{A75C6B8E-8A1E-4D09-8FE3-984977B8BE25}" destId="{5C18A014-5241-4F16-B0A7-7110EBF1E0DB}" srcOrd="0" destOrd="0" presId="urn:microsoft.com/office/officeart/2005/8/layout/matrix3"/>
    <dgm:cxn modelId="{7469D43E-99F3-41A8-9C00-EA18CD396D4B}" type="presOf" srcId="{6D5D23F8-BF47-4006-AC47-A37772F1F151}" destId="{98FCAE8F-CF61-4126-A84B-D28F0491524B}" srcOrd="0" destOrd="0" presId="urn:microsoft.com/office/officeart/2005/8/layout/matrix3"/>
    <dgm:cxn modelId="{3531B1E4-4547-400E-A75E-9453C8B34845}" type="presOf" srcId="{5C6B511D-93A7-4E74-BC31-D2166A6F2E6A}" destId="{9276FB94-5BD4-4DAD-9B95-0E1642F44EA3}" srcOrd="0" destOrd="0" presId="urn:microsoft.com/office/officeart/2005/8/layout/matrix3"/>
    <dgm:cxn modelId="{E403B274-794A-49DA-A7B4-CABA568350D9}" type="presOf" srcId="{BC542B5A-C527-44FE-BDD6-E4430EE6F0ED}" destId="{0BAB4D9F-12BB-47C5-B9A8-B96B1ABAD404}" srcOrd="0" destOrd="0" presId="urn:microsoft.com/office/officeart/2005/8/layout/matrix3"/>
    <dgm:cxn modelId="{300FD968-0A9F-4B94-8CCF-27F1B12792A1}" srcId="{32B70A38-73B2-4747-81DB-723BC5A2EE62}" destId="{A75C6B8E-8A1E-4D09-8FE3-984977B8BE25}" srcOrd="1" destOrd="0" parTransId="{6863EB61-57ED-4E0C-904A-9F25B4731305}" sibTransId="{EC936129-90F6-42DA-8E30-D8B8037E5AC7}"/>
    <dgm:cxn modelId="{857E2CBE-D23D-45D7-8742-462759483701}" srcId="{32B70A38-73B2-4747-81DB-723BC5A2EE62}" destId="{6D5D23F8-BF47-4006-AC47-A37772F1F151}" srcOrd="2" destOrd="0" parTransId="{27B9B159-D872-402B-BF79-608207DC1573}" sibTransId="{FBA1FDE8-B204-4749-AF1E-CB92BE27CDC9}"/>
    <dgm:cxn modelId="{C9BD3210-7ECF-4BD2-BADA-CCCEE80D5355}" srcId="{32B70A38-73B2-4747-81DB-723BC5A2EE62}" destId="{5C6B511D-93A7-4E74-BC31-D2166A6F2E6A}" srcOrd="0" destOrd="0" parTransId="{4C0B8ABB-2353-42E8-95C2-31779A514B81}" sibTransId="{A44E2F43-57D1-4C02-8944-8EB309DBC501}"/>
    <dgm:cxn modelId="{ED48D20B-43B2-4B75-9F8E-0A0BC9483B49}" srcId="{32B70A38-73B2-4747-81DB-723BC5A2EE62}" destId="{BC542B5A-C527-44FE-BDD6-E4430EE6F0ED}" srcOrd="3" destOrd="0" parTransId="{CCFEFF91-2FB8-4E40-B201-F6348212D837}" sibTransId="{732A0374-597B-4399-8772-2C4CC632FCDF}"/>
    <dgm:cxn modelId="{F7AB521F-73BA-4796-9BB7-B7FCCFA66134}" type="presOf" srcId="{32B70A38-73B2-4747-81DB-723BC5A2EE62}" destId="{4A8954A5-3BD3-48B7-8747-87E12BA0E3E0}" srcOrd="0" destOrd="0" presId="urn:microsoft.com/office/officeart/2005/8/layout/matrix3"/>
    <dgm:cxn modelId="{D495EEF4-0864-414B-A73E-0871672EB883}" type="presParOf" srcId="{4A8954A5-3BD3-48B7-8747-87E12BA0E3E0}" destId="{9AB89817-FFEE-4FAB-BFF3-EA376DCF1592}" srcOrd="0" destOrd="0" presId="urn:microsoft.com/office/officeart/2005/8/layout/matrix3"/>
    <dgm:cxn modelId="{D09ABB51-1B94-4338-A925-92F6A40CB9B7}" type="presParOf" srcId="{4A8954A5-3BD3-48B7-8747-87E12BA0E3E0}" destId="{9276FB94-5BD4-4DAD-9B95-0E1642F44EA3}" srcOrd="1" destOrd="0" presId="urn:microsoft.com/office/officeart/2005/8/layout/matrix3"/>
    <dgm:cxn modelId="{99BAFA99-E513-4523-94DB-E44DA1EB23B4}" type="presParOf" srcId="{4A8954A5-3BD3-48B7-8747-87E12BA0E3E0}" destId="{5C18A014-5241-4F16-B0A7-7110EBF1E0DB}" srcOrd="2" destOrd="0" presId="urn:microsoft.com/office/officeart/2005/8/layout/matrix3"/>
    <dgm:cxn modelId="{23C2E096-0F80-406E-8299-B195FA22D9E7}" type="presParOf" srcId="{4A8954A5-3BD3-48B7-8747-87E12BA0E3E0}" destId="{98FCAE8F-CF61-4126-A84B-D28F0491524B}" srcOrd="3" destOrd="0" presId="urn:microsoft.com/office/officeart/2005/8/layout/matrix3"/>
    <dgm:cxn modelId="{152CD2B0-F1BA-427A-9E2D-0F1EDBEA23D0}" type="presParOf" srcId="{4A8954A5-3BD3-48B7-8747-87E12BA0E3E0}" destId="{0BAB4D9F-12BB-47C5-B9A8-B96B1ABAD40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87C7A-678F-43B8-9D07-C046438F053E}">
      <dsp:nvSpPr>
        <dsp:cNvPr id="0" name=""/>
        <dsp:cNvSpPr/>
      </dsp:nvSpPr>
      <dsp:spPr>
        <a:xfrm>
          <a:off x="0" y="0"/>
          <a:ext cx="8305800" cy="1143000"/>
        </a:xfrm>
        <a:prstGeom prst="rect">
          <a:avLst/>
        </a:prstGeom>
        <a:no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effectLst>
                <a:outerShdw blurRad="38100" dist="38100" dir="2700000" algn="tl">
                  <a:srgbClr val="000000">
                    <a:alpha val="43137"/>
                  </a:srgbClr>
                </a:outerShdw>
              </a:effectLst>
            </a:rPr>
            <a:t>Emphasis on other wealth transfer needs:</a:t>
          </a:r>
          <a:endParaRPr lang="en-US" sz="2400" kern="1200" dirty="0">
            <a:solidFill>
              <a:schemeClr val="tx1"/>
            </a:solidFill>
            <a:effectLst>
              <a:outerShdw blurRad="38100" dist="38100" dir="2700000" algn="tl">
                <a:srgbClr val="000000">
                  <a:alpha val="43137"/>
                </a:srgbClr>
              </a:outerShdw>
            </a:effectLst>
          </a:endParaRPr>
        </a:p>
      </dsp:txBody>
      <dsp:txXfrm>
        <a:off x="0" y="0"/>
        <a:ext cx="8305800" cy="1143000"/>
      </dsp:txXfrm>
    </dsp:sp>
    <dsp:sp modelId="{C5560F69-EABD-456D-A680-E7B104618781}">
      <dsp:nvSpPr>
        <dsp:cNvPr id="0" name=""/>
        <dsp:cNvSpPr/>
      </dsp:nvSpPr>
      <dsp:spPr>
        <a:xfrm>
          <a:off x="1013" y="1143000"/>
          <a:ext cx="1660754" cy="2400300"/>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State death taxes</a:t>
          </a:r>
          <a:endParaRPr lang="en-US" sz="2400" kern="1200" dirty="0">
            <a:effectLst>
              <a:outerShdw blurRad="38100" dist="38100" dir="2700000" algn="tl">
                <a:srgbClr val="000000">
                  <a:alpha val="43137"/>
                </a:srgbClr>
              </a:outerShdw>
            </a:effectLst>
          </a:endParaRPr>
        </a:p>
      </dsp:txBody>
      <dsp:txXfrm>
        <a:off x="1013" y="1143000"/>
        <a:ext cx="1660754" cy="2400300"/>
      </dsp:txXfrm>
    </dsp:sp>
    <dsp:sp modelId="{46E581D8-1655-4398-98BC-5B41450BE486}">
      <dsp:nvSpPr>
        <dsp:cNvPr id="0" name=""/>
        <dsp:cNvSpPr/>
      </dsp:nvSpPr>
      <dsp:spPr>
        <a:xfrm>
          <a:off x="1661768" y="1143000"/>
          <a:ext cx="1660754" cy="2400300"/>
        </a:xfrm>
        <a:prstGeom prst="rect">
          <a:avLst/>
        </a:prstGeom>
        <a:solidFill>
          <a:srgbClr val="00B050"/>
        </a:solidFill>
        <a:ln w="11429" cap="flat" cmpd="sng" algn="ctr">
          <a:solidFill>
            <a:schemeClr val="lt1">
              <a:hueOff val="0"/>
              <a:satOff val="0"/>
              <a:lumOff val="0"/>
              <a:alphaOff val="0"/>
            </a:schemeClr>
          </a:solidFill>
          <a:prstDash val="sysDash"/>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Business succession planning </a:t>
          </a:r>
          <a:endParaRPr lang="en-US" sz="2000" kern="1200" dirty="0">
            <a:effectLst>
              <a:outerShdw blurRad="38100" dist="38100" dir="2700000" algn="tl">
                <a:srgbClr val="000000">
                  <a:alpha val="43137"/>
                </a:srgbClr>
              </a:outerShdw>
            </a:effectLst>
          </a:endParaRPr>
        </a:p>
      </dsp:txBody>
      <dsp:txXfrm>
        <a:off x="1661768" y="1143000"/>
        <a:ext cx="1660754" cy="2400300"/>
      </dsp:txXfrm>
    </dsp:sp>
    <dsp:sp modelId="{E2A34F31-6DD0-4151-ABC7-71D56631D2CD}">
      <dsp:nvSpPr>
        <dsp:cNvPr id="0" name=""/>
        <dsp:cNvSpPr/>
      </dsp:nvSpPr>
      <dsp:spPr>
        <a:xfrm>
          <a:off x="3322522" y="1143000"/>
          <a:ext cx="1660754" cy="2400300"/>
        </a:xfrm>
        <a:prstGeom prst="rect">
          <a:avLst/>
        </a:prstGeom>
        <a:solidFill>
          <a:schemeClr val="accent2">
            <a:lumMod val="75000"/>
          </a:schemeClr>
        </a:solidFill>
        <a:ln w="11429" cap="flat" cmpd="sng" algn="ctr">
          <a:solidFill>
            <a:schemeClr val="lt1">
              <a:hueOff val="0"/>
              <a:satOff val="0"/>
              <a:lumOff val="0"/>
              <a:alphaOff val="0"/>
            </a:schemeClr>
          </a:solidFill>
          <a:prstDash val="sysDash"/>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Debt repayment at death</a:t>
          </a:r>
          <a:endParaRPr lang="en-US" sz="2000" kern="1200" dirty="0">
            <a:effectLst>
              <a:outerShdw blurRad="38100" dist="38100" dir="2700000" algn="tl">
                <a:srgbClr val="000000">
                  <a:alpha val="43137"/>
                </a:srgbClr>
              </a:outerShdw>
            </a:effectLst>
          </a:endParaRPr>
        </a:p>
      </dsp:txBody>
      <dsp:txXfrm>
        <a:off x="3322522" y="1143000"/>
        <a:ext cx="1660754" cy="2400300"/>
      </dsp:txXfrm>
    </dsp:sp>
    <dsp:sp modelId="{46499126-E655-44A5-887D-622ABB2618A8}">
      <dsp:nvSpPr>
        <dsp:cNvPr id="0" name=""/>
        <dsp:cNvSpPr/>
      </dsp:nvSpPr>
      <dsp:spPr>
        <a:xfrm>
          <a:off x="4983277" y="1143000"/>
          <a:ext cx="1660754" cy="2400300"/>
        </a:xfrm>
        <a:prstGeom prst="rect">
          <a:avLst/>
        </a:prstGeom>
        <a:solidFill>
          <a:srgbClr val="336699"/>
        </a:solidFill>
        <a:ln w="11429" cap="flat" cmpd="sng" algn="ctr">
          <a:solidFill>
            <a:schemeClr val="lt1">
              <a:hueOff val="0"/>
              <a:satOff val="0"/>
              <a:lumOff val="0"/>
              <a:alphaOff val="0"/>
            </a:schemeClr>
          </a:solidFill>
          <a:prstDash val="sysDash"/>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Providing for surviving spouse and/or children</a:t>
          </a:r>
          <a:endParaRPr lang="en-US" sz="2000" kern="1200" dirty="0">
            <a:effectLst>
              <a:outerShdw blurRad="38100" dist="38100" dir="2700000" algn="tl">
                <a:srgbClr val="000000">
                  <a:alpha val="43137"/>
                </a:srgbClr>
              </a:outerShdw>
            </a:effectLst>
          </a:endParaRPr>
        </a:p>
      </dsp:txBody>
      <dsp:txXfrm>
        <a:off x="4983277" y="1143000"/>
        <a:ext cx="1660754" cy="2400300"/>
      </dsp:txXfrm>
    </dsp:sp>
    <dsp:sp modelId="{BCD9A2E7-6412-402D-BFDA-73E4A7B1A713}">
      <dsp:nvSpPr>
        <dsp:cNvPr id="0" name=""/>
        <dsp:cNvSpPr/>
      </dsp:nvSpPr>
      <dsp:spPr>
        <a:xfrm>
          <a:off x="6644031" y="1143000"/>
          <a:ext cx="1660754" cy="2400300"/>
        </a:xfrm>
        <a:prstGeom prst="rect">
          <a:avLst/>
        </a:prstGeom>
        <a:solidFill>
          <a:schemeClr val="bg2">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Planning for blended families</a:t>
          </a:r>
        </a:p>
      </dsp:txBody>
      <dsp:txXfrm>
        <a:off x="6644031" y="1143000"/>
        <a:ext cx="1660754" cy="2400300"/>
      </dsp:txXfrm>
    </dsp:sp>
    <dsp:sp modelId="{EEFD3B3A-E34A-4B14-A052-0F075882965E}">
      <dsp:nvSpPr>
        <dsp:cNvPr id="0" name=""/>
        <dsp:cNvSpPr/>
      </dsp:nvSpPr>
      <dsp:spPr>
        <a:xfrm>
          <a:off x="0" y="3543300"/>
          <a:ext cx="8305800" cy="266700"/>
        </a:xfrm>
        <a:prstGeom prst="rect">
          <a:avLst/>
        </a:prstGeom>
        <a:solidFill>
          <a:schemeClr val="accent2">
            <a:lumMod val="50000"/>
          </a:scheme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9817-FFEE-4FAB-BFF3-EA376DCF1592}">
      <dsp:nvSpPr>
        <dsp:cNvPr id="0" name=""/>
        <dsp:cNvSpPr/>
      </dsp:nvSpPr>
      <dsp:spPr>
        <a:xfrm>
          <a:off x="1219200" y="0"/>
          <a:ext cx="4419600" cy="44196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6FB94-5BD4-4DAD-9B95-0E1642F44EA3}">
      <dsp:nvSpPr>
        <dsp:cNvPr id="0" name=""/>
        <dsp:cNvSpPr/>
      </dsp:nvSpPr>
      <dsp:spPr>
        <a:xfrm>
          <a:off x="1639062" y="419861"/>
          <a:ext cx="1723644" cy="1723644"/>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Qualified Plans</a:t>
          </a:r>
          <a:endParaRPr lang="en-US" sz="2000" kern="1200" dirty="0"/>
        </a:p>
      </dsp:txBody>
      <dsp:txXfrm>
        <a:off x="1723203" y="504002"/>
        <a:ext cx="1555362" cy="1555362"/>
      </dsp:txXfrm>
    </dsp:sp>
    <dsp:sp modelId="{5C18A014-5241-4F16-B0A7-7110EBF1E0DB}">
      <dsp:nvSpPr>
        <dsp:cNvPr id="0" name=""/>
        <dsp:cNvSpPr/>
      </dsp:nvSpPr>
      <dsp:spPr>
        <a:xfrm>
          <a:off x="3495294" y="419861"/>
          <a:ext cx="1723644" cy="1723644"/>
        </a:xfrm>
        <a:prstGeom prst="roundRect">
          <a:avLst/>
        </a:prstGeom>
        <a:solidFill>
          <a:schemeClr val="accent3">
            <a:hueOff val="3750088"/>
            <a:satOff val="-5627"/>
            <a:lumOff val="-91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Permanent Benefit Section 79 Plans</a:t>
          </a:r>
          <a:endParaRPr lang="en-US" sz="2000" kern="1200" dirty="0"/>
        </a:p>
      </dsp:txBody>
      <dsp:txXfrm>
        <a:off x="3579435" y="504002"/>
        <a:ext cx="1555362" cy="1555362"/>
      </dsp:txXfrm>
    </dsp:sp>
    <dsp:sp modelId="{98FCAE8F-CF61-4126-A84B-D28F0491524B}">
      <dsp:nvSpPr>
        <dsp:cNvPr id="0" name=""/>
        <dsp:cNvSpPr/>
      </dsp:nvSpPr>
      <dsp:spPr>
        <a:xfrm>
          <a:off x="1639062" y="2276094"/>
          <a:ext cx="1723644" cy="1723644"/>
        </a:xfrm>
        <a:prstGeom prst="roundRect">
          <a:avLst/>
        </a:prstGeom>
        <a:solidFill>
          <a:schemeClr val="accent3">
            <a:hueOff val="7500176"/>
            <a:satOff val="-11253"/>
            <a:lumOff val="-183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Captive Insurance Companies</a:t>
          </a:r>
          <a:endParaRPr lang="en-US" sz="2000" kern="1200" dirty="0"/>
        </a:p>
      </dsp:txBody>
      <dsp:txXfrm>
        <a:off x="1723203" y="2360235"/>
        <a:ext cx="1555362" cy="1555362"/>
      </dsp:txXfrm>
    </dsp:sp>
    <dsp:sp modelId="{0BAB4D9F-12BB-47C5-B9A8-B96B1ABAD404}">
      <dsp:nvSpPr>
        <dsp:cNvPr id="0" name=""/>
        <dsp:cNvSpPr/>
      </dsp:nvSpPr>
      <dsp:spPr>
        <a:xfrm>
          <a:off x="3495294" y="2276094"/>
          <a:ext cx="1723644" cy="1723644"/>
        </a:xfrm>
        <a:prstGeom prst="roundRect">
          <a:avLst/>
        </a:prstGeom>
        <a:solidFill>
          <a:schemeClr val="accent3">
            <a:hueOff val="11250264"/>
            <a:satOff val="-16880"/>
            <a:lumOff val="-274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Nonqualified Deferred Compensation</a:t>
          </a:r>
          <a:endParaRPr lang="en-US" sz="1600" kern="1200" dirty="0"/>
        </a:p>
      </dsp:txBody>
      <dsp:txXfrm>
        <a:off x="3579435" y="2360235"/>
        <a:ext cx="1555362" cy="155536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46" tIns="48774" rIns="97546" bIns="48774" rtlCol="0"/>
          <a:lstStyle>
            <a:lvl1pPr algn="l">
              <a:defRPr sz="14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7546" tIns="48774" rIns="97546" bIns="48774" rtlCol="0"/>
          <a:lstStyle>
            <a:lvl1pPr algn="r">
              <a:defRPr sz="1400"/>
            </a:lvl1pPr>
          </a:lstStyle>
          <a:p>
            <a:fld id="{F3300B0F-F31F-4D06-90BA-3A8B62067404}" type="datetimeFigureOut">
              <a:rPr lang="en-US" smtClean="0"/>
              <a:pPr/>
              <a:t>3/7/2013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7546" tIns="48774" rIns="97546" bIns="48774" rtlCol="0" anchor="b"/>
          <a:lstStyle>
            <a:lvl1pPr algn="l">
              <a:defRPr sz="1400"/>
            </a:lvl1pPr>
          </a:lstStyle>
          <a:p>
            <a:r>
              <a:rPr lang="en-US" dirty="0" smtClean="0"/>
              <a:t>For Life Insurance Producer Use Only.  Not for Use with the Public.</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546" tIns="48774" rIns="97546" bIns="48774" rtlCol="0" anchor="b"/>
          <a:lstStyle>
            <a:lvl1pPr algn="r">
              <a:defRPr sz="1400"/>
            </a:lvl1pPr>
          </a:lstStyle>
          <a:p>
            <a:fld id="{CA637950-1DA2-4EFE-8565-8F1616C67F5C}" type="slidenum">
              <a:rPr lang="en-US" smtClean="0"/>
              <a:pPr/>
              <a:t>‹#›</a:t>
            </a:fld>
            <a:endParaRPr lang="en-US" dirty="0"/>
          </a:p>
        </p:txBody>
      </p:sp>
    </p:spTree>
    <p:extLst>
      <p:ext uri="{BB962C8B-B14F-4D97-AF65-F5344CB8AC3E}">
        <p14:creationId xmlns:p14="http://schemas.microsoft.com/office/powerpoint/2010/main" val="42769877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46" tIns="48774" rIns="97546" bIns="48774" rtlCol="0"/>
          <a:lstStyle>
            <a:lvl1pPr algn="l">
              <a:defRPr sz="14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546" tIns="48774" rIns="97546" bIns="48774" rtlCol="0"/>
          <a:lstStyle>
            <a:lvl1pPr algn="r">
              <a:defRPr sz="1400"/>
            </a:lvl1pPr>
          </a:lstStyle>
          <a:p>
            <a:fld id="{CD181E01-C4D3-43C1-8EB5-6DE366A378BC}" type="datetimeFigureOut">
              <a:rPr lang="en-US" smtClean="0"/>
              <a:pPr/>
              <a:t>3/7/2013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7546" tIns="48774" rIns="97546" bIns="4877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7546" tIns="48774" rIns="97546" bIns="487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202017" y="9119474"/>
            <a:ext cx="1111490" cy="480060"/>
          </a:xfrm>
          <a:prstGeom prst="rect">
            <a:avLst/>
          </a:prstGeom>
        </p:spPr>
        <p:txBody>
          <a:bodyPr vert="horz" lIns="97546" tIns="48774" rIns="97546" bIns="48774" rtlCol="0" anchor="b"/>
          <a:lstStyle>
            <a:lvl1pPr algn="r">
              <a:defRPr sz="1400"/>
            </a:lvl1pPr>
          </a:lstStyle>
          <a:p>
            <a:r>
              <a:rPr lang="en-US" dirty="0" smtClean="0"/>
              <a:t>[</a:t>
            </a:r>
            <a:fld id="{3728E40D-5B3E-4B86-8125-9631CCF352D5}" type="slidenum">
              <a:rPr lang="en-US" smtClean="0"/>
              <a:pPr/>
              <a:t>‹#›</a:t>
            </a:fld>
            <a:r>
              <a:rPr lang="en-US" dirty="0" smtClean="0"/>
              <a:t> of 27]</a:t>
            </a:r>
            <a:endParaRPr lang="en-US" dirty="0"/>
          </a:p>
        </p:txBody>
      </p:sp>
    </p:spTree>
    <p:extLst>
      <p:ext uri="{BB962C8B-B14F-4D97-AF65-F5344CB8AC3E}">
        <p14:creationId xmlns:p14="http://schemas.microsoft.com/office/powerpoint/2010/main" val="26193160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dvanceddesigns@pacificlife.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smtClean="0"/>
              <a:t> </a:t>
            </a:r>
          </a:p>
        </p:txBody>
      </p:sp>
      <p:sp>
        <p:nvSpPr>
          <p:cNvPr id="5" name="TextBox 4"/>
          <p:cNvSpPr txBox="1"/>
          <p:nvPr/>
        </p:nvSpPr>
        <p:spPr>
          <a:xfrm>
            <a:off x="0" y="9349499"/>
            <a:ext cx="1752601" cy="251708"/>
          </a:xfrm>
          <a:prstGeom prst="rect">
            <a:avLst/>
          </a:prstGeom>
          <a:noFill/>
        </p:spPr>
        <p:txBody>
          <a:bodyPr wrap="square" lIns="93107" tIns="46555" rIns="93107" bIns="46555" rtlCol="0">
            <a:spAutoFit/>
          </a:bodyPr>
          <a:lstStyle/>
          <a:p>
            <a:r>
              <a:rPr lang="en-US" sz="1000" dirty="0" smtClean="0"/>
              <a:t>MKT12-232</a:t>
            </a:r>
          </a:p>
        </p:txBody>
      </p:sp>
      <p:sp>
        <p:nvSpPr>
          <p:cNvPr id="6" name="Rectangle 5"/>
          <p:cNvSpPr/>
          <p:nvPr/>
        </p:nvSpPr>
        <p:spPr>
          <a:xfrm>
            <a:off x="477082" y="4423039"/>
            <a:ext cx="6361043" cy="5098006"/>
          </a:xfrm>
          <a:prstGeom prst="rect">
            <a:avLst/>
          </a:prstGeom>
        </p:spPr>
        <p:txBody>
          <a:bodyPr wrap="square" lIns="95705" tIns="47851" rIns="95705" bIns="47851">
            <a:spAutoFit/>
          </a:bodyPr>
          <a:lstStyle/>
          <a:p>
            <a:pPr eaLnBrk="1" hangingPunct="1"/>
            <a:endParaRPr lang="en-US" sz="1300" dirty="0" smtClean="0"/>
          </a:p>
          <a:p>
            <a:pPr eaLnBrk="1" hangingPunct="1"/>
            <a:endParaRPr lang="en-US" sz="1300" dirty="0"/>
          </a:p>
          <a:p>
            <a:pPr eaLnBrk="1" hangingPunct="1"/>
            <a:endParaRPr lang="en-US" sz="1300" dirty="0" smtClean="0"/>
          </a:p>
          <a:p>
            <a:pPr eaLnBrk="1" hangingPunct="1"/>
            <a:endParaRPr lang="en-US" sz="1300" dirty="0"/>
          </a:p>
          <a:p>
            <a:pPr eaLnBrk="1" hangingPunct="1"/>
            <a:endParaRPr lang="en-US" sz="1300" dirty="0" smtClean="0"/>
          </a:p>
          <a:p>
            <a:pPr eaLnBrk="1" hangingPunct="1"/>
            <a:endParaRPr lang="en-US" sz="1300" dirty="0"/>
          </a:p>
          <a:p>
            <a:pPr eaLnBrk="1" hangingPunct="1"/>
            <a:endParaRPr lang="en-US" sz="1300" dirty="0" smtClean="0"/>
          </a:p>
          <a:p>
            <a:pPr eaLnBrk="1" hangingPunct="1"/>
            <a:endParaRPr lang="en-US" sz="1300" dirty="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a:p>
            <a:pPr eaLnBrk="1" hangingPunct="1"/>
            <a:endParaRPr lang="en-US" sz="1300" dirty="0" smtClean="0"/>
          </a:p>
        </p:txBody>
      </p:sp>
      <p:sp>
        <p:nvSpPr>
          <p:cNvPr id="7" name="Slide Number Placeholder 7"/>
          <p:cNvSpPr>
            <a:spLocks noGrp="1"/>
          </p:cNvSpPr>
          <p:nvPr>
            <p:ph type="sldNum" sz="quarter" idx="5"/>
          </p:nvPr>
        </p:nvSpPr>
        <p:spPr>
          <a:xfrm>
            <a:off x="6202017" y="9119474"/>
            <a:ext cx="1111490" cy="480060"/>
          </a:xfrm>
        </p:spPr>
        <p:txBody>
          <a:bodyPr/>
          <a:lstStyle/>
          <a:p>
            <a:fld id="{3728E40D-5B3E-4B86-8125-9631CCF352D5}" type="slidenum">
              <a:rPr lang="en-US" smtClean="0"/>
              <a:pPr/>
              <a:t>1</a:t>
            </a:fld>
            <a:r>
              <a:rPr lang="en-US" dirty="0" smtClean="0"/>
              <a:t> of 27</a:t>
            </a:r>
            <a:endParaRPr lang="en-US" dirty="0"/>
          </a:p>
        </p:txBody>
      </p:sp>
    </p:spTree>
    <p:extLst>
      <p:ext uri="{BB962C8B-B14F-4D97-AF65-F5344CB8AC3E}">
        <p14:creationId xmlns:p14="http://schemas.microsoft.com/office/powerpoint/2010/main" val="129493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5"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6" name="Slide Number Placeholder 7"/>
          <p:cNvSpPr>
            <a:spLocks noGrp="1"/>
          </p:cNvSpPr>
          <p:nvPr>
            <p:ph type="sldNum" sz="quarter" idx="5"/>
          </p:nvPr>
        </p:nvSpPr>
        <p:spPr>
          <a:xfrm>
            <a:off x="4143375" y="9120188"/>
            <a:ext cx="3170238" cy="479425"/>
          </a:xfrm>
        </p:spPr>
        <p:txBody>
          <a:bodyPr/>
          <a:lstStyle/>
          <a:p>
            <a:pPr>
              <a:defRPr/>
            </a:pPr>
            <a:fld id="{BFE3EDC6-B1FD-4A90-BDF9-36D66C39EC38}" type="slidenum">
              <a:rPr lang="en-US" smtClean="0"/>
              <a:pPr>
                <a:defRPr/>
              </a:pPr>
              <a:t>24</a:t>
            </a:fld>
            <a:r>
              <a:rPr lang="en-US" dirty="0" smtClean="0"/>
              <a:t> of 36</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7"/>
          <p:cNvSpPr>
            <a:spLocks noGrp="1"/>
          </p:cNvSpPr>
          <p:nvPr>
            <p:ph type="sldNum" sz="quarter" idx="5"/>
          </p:nvPr>
        </p:nvSpPr>
        <p:spPr>
          <a:xfrm>
            <a:off x="4143375" y="9120188"/>
            <a:ext cx="3170238" cy="479425"/>
          </a:xfrm>
        </p:spPr>
        <p:txBody>
          <a:bodyPr/>
          <a:lstStyle/>
          <a:p>
            <a:pPr>
              <a:defRPr/>
            </a:pPr>
            <a:fld id="{BFE3EDC6-B1FD-4A90-BDF9-36D66C39EC38}" type="slidenum">
              <a:rPr lang="en-US" smtClean="0"/>
              <a:pPr>
                <a:defRPr/>
              </a:pPr>
              <a:t>25</a:t>
            </a:fld>
            <a:r>
              <a:rPr lang="en-US" dirty="0" smtClean="0"/>
              <a:t> of 36</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60" y="4560570"/>
            <a:ext cx="6990080" cy="4880610"/>
          </a:xfrm>
        </p:spPr>
        <p:txBody>
          <a:bodyPr>
            <a:normAutofit/>
          </a:bodyPr>
          <a:lstStyle/>
          <a:p>
            <a:endParaRPr lang="en-US" dirty="0" smtClean="0"/>
          </a:p>
        </p:txBody>
      </p:sp>
      <p:sp>
        <p:nvSpPr>
          <p:cNvPr id="5" name="Slide Number Placeholder 7"/>
          <p:cNvSpPr>
            <a:spLocks noGrp="1"/>
          </p:cNvSpPr>
          <p:nvPr>
            <p:ph type="sldNum" sz="quarter" idx="5"/>
          </p:nvPr>
        </p:nvSpPr>
        <p:spPr>
          <a:xfrm>
            <a:off x="4143375" y="9120188"/>
            <a:ext cx="3170238" cy="479425"/>
          </a:xfrm>
        </p:spPr>
        <p:txBody>
          <a:bodyPr/>
          <a:lstStyle/>
          <a:p>
            <a:pPr>
              <a:defRPr/>
            </a:pPr>
            <a:fld id="{BFE3EDC6-B1FD-4A90-BDF9-36D66C39EC38}" type="slidenum">
              <a:rPr lang="en-US" smtClean="0"/>
              <a:pPr>
                <a:defRPr/>
              </a:pPr>
              <a:t>27</a:t>
            </a:fld>
            <a:r>
              <a:rPr lang="en-US" dirty="0" smtClean="0"/>
              <a:t> of 36</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0" y="9120188"/>
            <a:ext cx="3170238" cy="479425"/>
          </a:xfrm>
          <a:prstGeom prst="rect">
            <a:avLst/>
          </a:prstGeom>
          <a:ln/>
        </p:spPr>
        <p:txBody>
          <a:bodyPr/>
          <a:lstStyle/>
          <a:p>
            <a:r>
              <a:rPr lang="en-US"/>
              <a:t>For Producer Use Only.  Not for Use with the Public</a:t>
            </a:r>
          </a:p>
        </p:txBody>
      </p:sp>
      <p:sp>
        <p:nvSpPr>
          <p:cNvPr id="7" name="Rectangle 7"/>
          <p:cNvSpPr>
            <a:spLocks noGrp="1" noChangeArrowheads="1"/>
          </p:cNvSpPr>
          <p:nvPr>
            <p:ph type="sldNum" sz="quarter" idx="5"/>
          </p:nvPr>
        </p:nvSpPr>
        <p:spPr>
          <a:ln/>
        </p:spPr>
        <p:txBody>
          <a:bodyPr/>
          <a:lstStyle/>
          <a:p>
            <a:fld id="{BBB59F66-D6D5-4FC9-A09D-64DABBE53662}" type="slidenum">
              <a:rPr lang="en-US"/>
              <a:pPr/>
              <a:t>28</a:t>
            </a:fld>
            <a:r>
              <a:rPr lang="en-US"/>
              <a:t> of 21</a:t>
            </a: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smtClean="0"/>
              <a:t>[</a:t>
            </a:r>
            <a:fld id="{3728E40D-5B3E-4B86-8125-9631CCF352D5}" type="slidenum">
              <a:rPr lang="en-US" smtClean="0"/>
              <a:pPr/>
              <a:t>31</a:t>
            </a:fld>
            <a:r>
              <a:rPr lang="en-US" smtClean="0"/>
              <a:t> of 27]</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 That concludes our presentation. Thank you for attending today. I hope that the information we discussed will be helpful to you when working with your business clients who are looking for sizable business income tax deductions that can help them meet their needs. I know that we covered a lot of material during this presentation, and as a result only had time to highlight the strategies covered. We have created some material that goes more into depth on defined benefit plans, Section 79 arrangements, 419(e) welfare benefit plans, and Captive Insurance Companies. If you would like to obtain these materials or want more information about any of the planning ideas discussed, please contact your financial professional or contact us directly by email at </a:t>
            </a:r>
            <a:r>
              <a:rPr lang="en-US" dirty="0" smtClean="0">
                <a:hlinkClick r:id="rId3"/>
              </a:rPr>
              <a:t>advanceddesigns@pacificlife.com</a:t>
            </a:r>
            <a:r>
              <a:rPr lang="en-US" dirty="0" smtClean="0"/>
              <a:t>.</a:t>
            </a:r>
          </a:p>
          <a:p>
            <a:endParaRPr lang="en-US" dirty="0" smtClean="0"/>
          </a:p>
          <a:p>
            <a:endParaRPr lang="en-US" dirty="0" smtClean="0"/>
          </a:p>
          <a:p>
            <a:endParaRPr lang="en-US" dirty="0"/>
          </a:p>
        </p:txBody>
      </p:sp>
      <p:sp>
        <p:nvSpPr>
          <p:cNvPr id="5" name="Slide Number Placeholder 7"/>
          <p:cNvSpPr>
            <a:spLocks noGrp="1"/>
          </p:cNvSpPr>
          <p:nvPr>
            <p:ph type="sldNum" sz="quarter" idx="5"/>
          </p:nvPr>
        </p:nvSpPr>
        <p:spPr>
          <a:xfrm>
            <a:off x="4143375" y="9120188"/>
            <a:ext cx="3170238" cy="479425"/>
          </a:xfrm>
        </p:spPr>
        <p:txBody>
          <a:bodyPr/>
          <a:lstStyle/>
          <a:p>
            <a:pPr>
              <a:defRPr/>
            </a:pPr>
            <a:fld id="{BFE3EDC6-B1FD-4A90-BDF9-36D66C39EC38}" type="slidenum">
              <a:rPr lang="en-US" smtClean="0"/>
              <a:pPr>
                <a:defRPr/>
              </a:pPr>
              <a:t>33</a:t>
            </a:fld>
            <a:r>
              <a:rPr lang="en-US" dirty="0" smtClean="0"/>
              <a:t> of 36</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slide.</a:t>
            </a:r>
            <a:endParaRPr lang="en-US" dirty="0"/>
          </a:p>
        </p:txBody>
      </p:sp>
      <p:sp>
        <p:nvSpPr>
          <p:cNvPr id="5" name="Slide Number Placeholder 7"/>
          <p:cNvSpPr>
            <a:spLocks noGrp="1"/>
          </p:cNvSpPr>
          <p:nvPr>
            <p:ph type="sldNum" sz="quarter" idx="5"/>
          </p:nvPr>
        </p:nvSpPr>
        <p:spPr>
          <a:xfrm>
            <a:off x="6202017" y="9119474"/>
            <a:ext cx="1111490" cy="480060"/>
          </a:xfrm>
        </p:spPr>
        <p:txBody>
          <a:bodyPr/>
          <a:lstStyle/>
          <a:p>
            <a:fld id="{3728E40D-5B3E-4B86-8125-9631CCF352D5}" type="slidenum">
              <a:rPr lang="en-US" smtClean="0"/>
              <a:pPr/>
              <a:t>2</a:t>
            </a:fld>
            <a:r>
              <a:rPr lang="en-US" dirty="0" smtClean="0"/>
              <a:t> of 27</a:t>
            </a:r>
            <a:endParaRPr lang="en-US" dirty="0"/>
          </a:p>
        </p:txBody>
      </p:sp>
    </p:spTree>
    <p:extLst>
      <p:ext uri="{BB962C8B-B14F-4D97-AF65-F5344CB8AC3E}">
        <p14:creationId xmlns:p14="http://schemas.microsoft.com/office/powerpoint/2010/main" val="243908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p:sp>
      <p:sp>
        <p:nvSpPr>
          <p:cNvPr id="11" name="Notes Placeholder 10"/>
          <p:cNvSpPr>
            <a:spLocks noGrp="1"/>
          </p:cNvSpPr>
          <p:nvPr>
            <p:ph type="body" sz="quarter" idx="12"/>
          </p:nvPr>
        </p:nvSpPr>
        <p:spPr/>
        <p:txBody>
          <a:bodyPr>
            <a:normAutofit/>
          </a:bodyPr>
          <a:lstStyle/>
          <a:p>
            <a:r>
              <a:rPr lang="en-US" dirty="0" smtClean="0"/>
              <a:t>Review slide.</a:t>
            </a:r>
          </a:p>
          <a:p>
            <a:endParaRPr lang="en-US" dirty="0" smtClean="0"/>
          </a:p>
          <a:p>
            <a:r>
              <a:rPr lang="en-US" dirty="0" smtClean="0">
                <a:cs typeface="Arial" pitchFamily="34" charset="0"/>
              </a:rPr>
              <a:t/>
            </a:r>
            <a:br>
              <a:rPr lang="en-US" dirty="0" smtClean="0">
                <a:cs typeface="Arial" pitchFamily="34" charset="0"/>
              </a:rPr>
            </a:br>
            <a:endParaRPr lang="en-US" dirty="0" smtClean="0">
              <a:cs typeface="Arial" pitchFamily="34" charset="0"/>
            </a:endParaRPr>
          </a:p>
        </p:txBody>
      </p:sp>
      <p:sp>
        <p:nvSpPr>
          <p:cNvPr id="5" name="Slide Number Placeholder 7"/>
          <p:cNvSpPr>
            <a:spLocks noGrp="1"/>
          </p:cNvSpPr>
          <p:nvPr>
            <p:ph type="sldNum" sz="quarter" idx="5"/>
          </p:nvPr>
        </p:nvSpPr>
        <p:spPr>
          <a:xfrm>
            <a:off x="6202017" y="9119474"/>
            <a:ext cx="1111490" cy="480060"/>
          </a:xfrm>
        </p:spPr>
        <p:txBody>
          <a:bodyPr/>
          <a:lstStyle/>
          <a:p>
            <a:fld id="{3728E40D-5B3E-4B86-8125-9631CCF352D5}" type="slidenum">
              <a:rPr lang="en-US" smtClean="0"/>
              <a:pPr/>
              <a:t>3</a:t>
            </a:fld>
            <a:r>
              <a:rPr lang="en-US" dirty="0" smtClean="0"/>
              <a:t> of 27</a:t>
            </a:r>
            <a:endParaRPr lang="en-US" dirty="0"/>
          </a:p>
        </p:txBody>
      </p:sp>
    </p:spTree>
    <p:extLst>
      <p:ext uri="{BB962C8B-B14F-4D97-AF65-F5344CB8AC3E}">
        <p14:creationId xmlns:p14="http://schemas.microsoft.com/office/powerpoint/2010/main" val="42479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dirty="0" smtClean="0"/>
              <a:t>[</a:t>
            </a:r>
            <a:fld id="{3728E40D-5B3E-4B86-8125-9631CCF352D5}" type="slidenum">
              <a:rPr lang="en-US" smtClean="0"/>
              <a:pPr/>
              <a:t>4</a:t>
            </a:fld>
            <a:r>
              <a:rPr lang="en-US" dirty="0" smtClean="0"/>
              <a:t> of 27]</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7315200" cy="5257800"/>
          </a:xfrm>
        </p:spPr>
        <p:txBody>
          <a:bodyPr>
            <a:normAutofit/>
          </a:bodyPr>
          <a:lstStyle/>
          <a:p>
            <a:endParaRPr lang="en-US" dirty="0" smtClean="0">
              <a:cs typeface="Times New Roman" pitchFamily="18" charset="0"/>
            </a:endParaRPr>
          </a:p>
          <a:p>
            <a:endParaRPr lang="en-US" sz="1300" dirty="0" smtClean="0">
              <a:cs typeface="Times New Roman" pitchFamily="18" charset="0"/>
            </a:endParaRPr>
          </a:p>
          <a:p>
            <a:pPr>
              <a:buFont typeface="Arial" charset="0"/>
              <a:buChar char="•"/>
            </a:pPr>
            <a:endParaRPr lang="en-US" sz="1300" dirty="0" smtClean="0">
              <a:solidFill>
                <a:srgbClr val="FF0000"/>
              </a:solidFill>
              <a:cs typeface="Times New Roman" pitchFamily="18" charset="0"/>
            </a:endParaRPr>
          </a:p>
          <a:p>
            <a:endParaRPr lang="en-US" sz="1400" dirty="0" smtClean="0">
              <a:cs typeface="Times New Roman" pitchFamily="18" charset="0"/>
            </a:endParaRPr>
          </a:p>
        </p:txBody>
      </p:sp>
      <p:sp>
        <p:nvSpPr>
          <p:cNvPr id="6" name="Slide Number Placeholder 7"/>
          <p:cNvSpPr>
            <a:spLocks noGrp="1"/>
          </p:cNvSpPr>
          <p:nvPr>
            <p:ph type="sldNum" sz="quarter" idx="5"/>
          </p:nvPr>
        </p:nvSpPr>
        <p:spPr>
          <a:xfrm>
            <a:off x="6202017" y="9119474"/>
            <a:ext cx="1111490" cy="480060"/>
          </a:xfrm>
        </p:spPr>
        <p:txBody>
          <a:bodyPr/>
          <a:lstStyle/>
          <a:p>
            <a:fld id="{3728E40D-5B3E-4B86-8125-9631CCF352D5}" type="slidenum">
              <a:rPr lang="en-US" smtClean="0"/>
              <a:pPr/>
              <a:t>5</a:t>
            </a:fld>
            <a:r>
              <a:rPr lang="en-US" dirty="0" smtClean="0"/>
              <a:t> of 27</a:t>
            </a:r>
            <a:endParaRPr lang="en-US" dirty="0"/>
          </a:p>
        </p:txBody>
      </p:sp>
    </p:spTree>
    <p:extLst>
      <p:ext uri="{BB962C8B-B14F-4D97-AF65-F5344CB8AC3E}">
        <p14:creationId xmlns:p14="http://schemas.microsoft.com/office/powerpoint/2010/main" val="207046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a:t>
            </a:r>
            <a:fld id="{3728E40D-5B3E-4B86-8125-9631CCF352D5}" type="slidenum">
              <a:rPr lang="en-US" smtClean="0"/>
              <a:pPr/>
              <a:t>6</a:t>
            </a:fld>
            <a:r>
              <a:rPr lang="en-US" smtClean="0"/>
              <a:t> of 27]</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a:t>
            </a:r>
            <a:fld id="{3728E40D-5B3E-4B86-8125-9631CCF352D5}" type="slidenum">
              <a:rPr lang="en-US" smtClean="0"/>
              <a:pPr/>
              <a:t>7</a:t>
            </a:fld>
            <a:r>
              <a:rPr lang="en-US" smtClean="0"/>
              <a:t> of 27]</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
        <p:nvSpPr>
          <p:cNvPr id="7" name="Footer Placeholder 6"/>
          <p:cNvSpPr>
            <a:spLocks noGrp="1" noChangeArrowheads="1"/>
          </p:cNvSpPr>
          <p:nvPr>
            <p:ph type="ftr" sz="quarter" idx="4"/>
          </p:nvPr>
        </p:nvSpPr>
        <p:spPr>
          <a:xfrm>
            <a:off x="914400" y="9120188"/>
            <a:ext cx="4521952" cy="481012"/>
          </a:xfrm>
          <a:prstGeom prst="rect">
            <a:avLst/>
          </a:prstGeom>
          <a:ln/>
        </p:spPr>
        <p:txBody>
          <a:bodyPr/>
          <a:lstStyle/>
          <a:p>
            <a:r>
              <a:rPr lang="en-US" dirty="0"/>
              <a:t>For </a:t>
            </a:r>
            <a:r>
              <a:rPr lang="en-US" dirty="0" smtClean="0"/>
              <a:t>Insurance Professional Use </a:t>
            </a:r>
            <a:r>
              <a:rPr lang="en-US" dirty="0"/>
              <a:t>Only.  Not for Use with the Public.</a:t>
            </a:r>
          </a:p>
        </p:txBody>
      </p:sp>
      <p:sp>
        <p:nvSpPr>
          <p:cNvPr id="8" name="Slide Number Placeholder 6"/>
          <p:cNvSpPr>
            <a:spLocks noGrp="1"/>
          </p:cNvSpPr>
          <p:nvPr>
            <p:ph type="sldNum" sz="quarter" idx="5"/>
          </p:nvPr>
        </p:nvSpPr>
        <p:spPr>
          <a:xfrm>
            <a:off x="3733800" y="9120187"/>
            <a:ext cx="3581400" cy="481013"/>
          </a:xfrm>
        </p:spPr>
        <p:txBody>
          <a:bodyPr/>
          <a:lstStyle/>
          <a:p>
            <a:pPr>
              <a:defRPr/>
            </a:pPr>
            <a:fld id="{E3CF1476-D35D-40C7-A60C-905E02C62579}" type="slidenum">
              <a:rPr lang="en-US" smtClean="0"/>
              <a:pPr>
                <a:defRPr/>
              </a:pPr>
              <a:t>15</a:t>
            </a:fld>
            <a:r>
              <a:rPr lang="en-US" dirty="0" smtClean="0"/>
              <a:t> of 36</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smtClean="0"/>
              <a:t>[</a:t>
            </a:r>
            <a:fld id="{3728E40D-5B3E-4B86-8125-9631CCF352D5}" type="slidenum">
              <a:rPr lang="en-US" smtClean="0"/>
              <a:pPr/>
              <a:t>23</a:t>
            </a:fld>
            <a:r>
              <a:rPr lang="en-US" smtClean="0"/>
              <a:t> of 27]</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019800"/>
            <a:ext cx="8833104" cy="681419"/>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5">
                    <a:lumMod val="50000"/>
                  </a:schemeClr>
                </a:solidFill>
              </a:defRPr>
            </a:lvl1pPr>
          </a:lstStyle>
          <a:p>
            <a:r>
              <a:rPr kumimoji="0" lang="en-US" dirty="0" smtClean="0"/>
              <a:t>Click to edit Master title style</a:t>
            </a:r>
            <a:endParaRPr kumimoji="0" lang="en-US" dirty="0"/>
          </a:p>
        </p:txBody>
      </p:sp>
      <p:sp>
        <p:nvSpPr>
          <p:cNvPr id="22" name="Straight Connector 21"/>
          <p:cNvSpPr>
            <a:spLocks noChangeShapeType="1"/>
          </p:cNvSpPr>
          <p:nvPr userDrawn="1"/>
        </p:nvSpPr>
        <p:spPr bwMode="auto">
          <a:xfrm>
            <a:off x="609600" y="2590800"/>
            <a:ext cx="83759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7"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20" name="TextBox 19"/>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
        <p:nvSpPr>
          <p:cNvPr id="16"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21" name="TextBox 20"/>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609600" y="1752600"/>
            <a:ext cx="8077200" cy="3916363"/>
          </a:xfrm>
        </p:spPr>
        <p:txBody>
          <a:bodyPr/>
          <a:lstStyle/>
          <a:p>
            <a:pPr lvl="0"/>
            <a:endParaRPr lang="en-US" noProof="0" dirty="0" smtClean="0"/>
          </a:p>
        </p:txBody>
      </p:sp>
      <p:sp>
        <p:nvSpPr>
          <p:cNvPr id="8"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01304"/>
            <a:ext cx="8534400" cy="1017896"/>
          </a:xfrm>
        </p:spPr>
        <p:txBody>
          <a:bodyPr anchor="ctr">
            <a:normAutofit/>
          </a:bodyPr>
          <a:lstStyle>
            <a:lvl1pPr>
              <a:lnSpc>
                <a:spcPts val="3300"/>
              </a:lnSpc>
              <a:defRPr sz="3600" b="1">
                <a:solidFill>
                  <a:schemeClr val="accent5">
                    <a:lumMod val="50000"/>
                  </a:schemeClr>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
        <p:nvSpPr>
          <p:cNvPr id="21"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22" name="TextBox 21"/>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58496" y="6391656"/>
            <a:ext cx="8833104" cy="310896"/>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
        <p:nvSpPr>
          <p:cNvPr id="25"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27" name="TextBox 26"/>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42248"/>
            <a:ext cx="8839200" cy="758952"/>
          </a:xfrm>
        </p:spPr>
        <p:txBody>
          <a:bodyPr/>
          <a:lstStyle>
            <a:lvl1pPr>
              <a:lnSpc>
                <a:spcPts val="2900"/>
              </a:lnSpc>
              <a:defRPr/>
            </a:lvl1pPr>
          </a:lstStyle>
          <a:p>
            <a:r>
              <a:rPr kumimoji="0" lang="en-US" smtClean="0"/>
              <a:t>Click to edit Master title style</a:t>
            </a:r>
            <a:endParaRPr kumimoji="0" lang="en-US" dirty="0"/>
          </a:p>
        </p:txBody>
      </p:sp>
      <p:sp>
        <p:nvSpPr>
          <p:cNvPr id="5"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14" name="TextBox 13"/>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3"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26" name="TextBox 25"/>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27" name="TextBox 26"/>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5">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5">
                <a:lumMod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none" lIns="91440" tIns="45720" rIns="91440" bIns="45720" anchor="ctr" compatLnSpc="1"/>
          <a:lstStyle/>
          <a:p>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TextBox 8"/>
          <p:cNvSpPr txBox="1">
            <a:spLocks noChangeArrowheads="1"/>
          </p:cNvSpPr>
          <p:nvPr userDrawn="1"/>
        </p:nvSpPr>
        <p:spPr bwMode="auto">
          <a:xfrm>
            <a:off x="2286000" y="6400800"/>
            <a:ext cx="5029200" cy="276999"/>
          </a:xfrm>
          <a:prstGeom prst="rect">
            <a:avLst/>
          </a:prstGeom>
          <a:noFill/>
          <a:ln w="9525">
            <a:noFill/>
            <a:miter lim="800000"/>
            <a:headEnd/>
            <a:tailEnd/>
          </a:ln>
        </p:spPr>
        <p:txBody>
          <a:bodyPr wrap="square">
            <a:spAutoFit/>
          </a:bodyPr>
          <a:lstStyle/>
          <a:p>
            <a:pPr algn="ctr"/>
            <a:r>
              <a:rPr lang="en-US" sz="1200" dirty="0">
                <a:solidFill>
                  <a:schemeClr val="bg1"/>
                </a:solidFill>
              </a:rPr>
              <a:t>For </a:t>
            </a:r>
            <a:r>
              <a:rPr lang="en-US" sz="1200" dirty="0" smtClean="0">
                <a:solidFill>
                  <a:schemeClr val="bg1"/>
                </a:solidFill>
              </a:rPr>
              <a:t>Life Insurance Producer Use </a:t>
            </a:r>
            <a:r>
              <a:rPr lang="en-US" sz="1200" dirty="0">
                <a:solidFill>
                  <a:schemeClr val="bg1"/>
                </a:solidFill>
              </a:rPr>
              <a:t>Only.  Not for Use with the Public.</a:t>
            </a:r>
          </a:p>
        </p:txBody>
      </p:sp>
      <p:sp>
        <p:nvSpPr>
          <p:cNvPr id="15" name="TextBox 14"/>
          <p:cNvSpPr txBox="1"/>
          <p:nvPr userDrawn="1"/>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a:t>
            </a:fld>
            <a:r>
              <a:rPr lang="en-US" sz="1200" baseline="0" dirty="0" smtClean="0">
                <a:solidFill>
                  <a:schemeClr val="bg1"/>
                </a:solidFill>
              </a:rPr>
              <a:t> of 33</a:t>
            </a:r>
            <a:endParaRPr lang="en-US" sz="1200" dirty="0">
              <a:solidFill>
                <a:schemeClr val="bg1"/>
              </a:solidFill>
            </a:endParaRPr>
          </a:p>
        </p:txBody>
      </p:sp>
      <p:pic>
        <p:nvPicPr>
          <p:cNvPr id="20" name="Picture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6359629"/>
            <a:ext cx="1771690" cy="3593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dt="0"/>
  <p:txStyles>
    <p:titleStyle>
      <a:lvl1pPr algn="ctr" rtl="0" eaLnBrk="1" latinLnBrk="0" hangingPunct="1">
        <a:spcBef>
          <a:spcPct val="0"/>
        </a:spcBef>
        <a:buNone/>
        <a:defRPr kumimoji="0" lang="en-US" sz="3600" b="1" kern="1200">
          <a:solidFill>
            <a:schemeClr val="accent5">
              <a:lumMod val="50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524000"/>
            <a:ext cx="7848600" cy="1981200"/>
          </a:xfrm>
        </p:spPr>
        <p:txBody>
          <a:bodyPr>
            <a:normAutofit fontScale="90000"/>
          </a:bodyPr>
          <a:lstStyle/>
          <a:p>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dirty="0" smtClean="0"/>
              <a:t>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2000" dirty="0" smtClean="0"/>
              <a:t>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b="1" cap="all" dirty="0" smtClean="0">
                <a:solidFill>
                  <a:schemeClr val="accent1">
                    <a:lumMod val="50000"/>
                  </a:schemeClr>
                </a:solidFill>
                <a:effectLst>
                  <a:outerShdw blurRad="38100" dist="38100" dir="2700000" algn="tl">
                    <a:srgbClr val="000000">
                      <a:alpha val="43137"/>
                    </a:srgbClr>
                  </a:outerShdw>
                </a:effectLst>
              </a:rPr>
              <a:t/>
            </a:r>
            <a:br>
              <a:rPr lang="en-US" sz="2000" b="1" cap="all" dirty="0" smtClean="0">
                <a:solidFill>
                  <a:schemeClr val="accent1">
                    <a:lumMod val="50000"/>
                  </a:schemeClr>
                </a:solidFill>
                <a:effectLst>
                  <a:outerShdw blurRad="38100" dist="38100" dir="2700000" algn="tl">
                    <a:srgbClr val="000000">
                      <a:alpha val="43137"/>
                    </a:srgbClr>
                  </a:outerShdw>
                </a:effectLst>
              </a:rPr>
            </a:br>
            <a:r>
              <a:rPr lang="en-US" sz="3600" b="1" cap="all" dirty="0" smtClean="0">
                <a:solidFill>
                  <a:schemeClr val="accent1">
                    <a:lumMod val="50000"/>
                  </a:schemeClr>
                </a:solidFill>
                <a:effectLst>
                  <a:outerShdw blurRad="38100" dist="38100" dir="2700000" algn="tl">
                    <a:srgbClr val="000000">
                      <a:alpha val="43137"/>
                    </a:srgbClr>
                  </a:outerShdw>
                </a:effectLst>
              </a:rPr>
              <a:t/>
            </a:r>
            <a:br>
              <a:rPr lang="en-US" sz="3600" b="1" cap="all" dirty="0" smtClean="0">
                <a:solidFill>
                  <a:schemeClr val="accent1">
                    <a:lumMod val="50000"/>
                  </a:schemeClr>
                </a:solidFill>
                <a:effectLst>
                  <a:outerShdw blurRad="38100" dist="38100" dir="2700000" algn="tl">
                    <a:srgbClr val="000000">
                      <a:alpha val="43137"/>
                    </a:srgbClr>
                  </a:outerShdw>
                </a:effectLst>
              </a:rPr>
            </a:br>
            <a:r>
              <a:rPr lang="en-US" sz="3600" dirty="0" smtClean="0"/>
              <a:t> </a:t>
            </a:r>
            <a:r>
              <a:rPr lang="en-US" sz="3600" b="1" dirty="0" smtClean="0">
                <a:solidFill>
                  <a:schemeClr val="accent1">
                    <a:lumMod val="50000"/>
                  </a:schemeClr>
                </a:solidFill>
                <a:effectLst>
                  <a:outerShdw blurRad="38100" dist="38100" dir="2700000" algn="tl">
                    <a:srgbClr val="000000">
                      <a:alpha val="43137"/>
                    </a:srgbClr>
                  </a:outerShdw>
                </a:effectLst>
              </a:rPr>
              <a:t/>
            </a:r>
            <a:br>
              <a:rPr lang="en-US" sz="3600" b="1" dirty="0" smtClean="0">
                <a:solidFill>
                  <a:schemeClr val="accent1">
                    <a:lumMod val="50000"/>
                  </a:schemeClr>
                </a:solidFill>
                <a:effectLst>
                  <a:outerShdw blurRad="38100" dist="38100" dir="2700000" algn="tl">
                    <a:srgbClr val="000000">
                      <a:alpha val="43137"/>
                    </a:srgbClr>
                  </a:outerShdw>
                </a:effectLst>
              </a:rPr>
            </a:br>
            <a:endParaRPr lang="en-US" sz="3600" dirty="0" smtClean="0">
              <a:solidFill>
                <a:schemeClr val="accent1">
                  <a:lumMod val="50000"/>
                </a:schemeClr>
              </a:solidFill>
              <a:effectLst>
                <a:outerShdw blurRad="38100" dist="38100" dir="2700000" algn="tl">
                  <a:srgbClr val="000000">
                    <a:alpha val="43137"/>
                  </a:srgbClr>
                </a:outerShdw>
              </a:effectLst>
            </a:endParaRPr>
          </a:p>
        </p:txBody>
      </p:sp>
      <p:pic>
        <p:nvPicPr>
          <p:cNvPr id="8" name="Picture 7" descr="PL Vrt Black 96DPI 5.90 x 2.95 trans bckgrnd.GIF"/>
          <p:cNvPicPr>
            <a:picLocks noChangeAspect="1"/>
          </p:cNvPicPr>
          <p:nvPr/>
        </p:nvPicPr>
        <p:blipFill>
          <a:blip r:embed="rId3" cstate="print"/>
          <a:stretch>
            <a:fillRect/>
          </a:stretch>
        </p:blipFill>
        <p:spPr>
          <a:xfrm>
            <a:off x="346838" y="362604"/>
            <a:ext cx="1371600" cy="685800"/>
          </a:xfrm>
          <a:prstGeom prst="rect">
            <a:avLst/>
          </a:prstGeom>
        </p:spPr>
      </p:pic>
      <p:sp>
        <p:nvSpPr>
          <p:cNvPr id="10" name="TextBox 9"/>
          <p:cNvSpPr txBox="1"/>
          <p:nvPr/>
        </p:nvSpPr>
        <p:spPr>
          <a:xfrm>
            <a:off x="-304800" y="3276600"/>
            <a:ext cx="3200400" cy="553998"/>
          </a:xfrm>
          <a:prstGeom prst="rect">
            <a:avLst/>
          </a:prstGeom>
          <a:noFill/>
        </p:spPr>
        <p:txBody>
          <a:bodyPr wrap="square" rtlCol="0">
            <a:spAutoFit/>
          </a:bodyPr>
          <a:lstStyle/>
          <a:p>
            <a:pPr algn="ctr">
              <a:lnSpc>
                <a:spcPts val="1800"/>
              </a:lnSpc>
            </a:pPr>
            <a:endParaRPr lang="en-US" sz="1400" dirty="0" smtClean="0"/>
          </a:p>
          <a:p>
            <a:pPr algn="ctr">
              <a:lnSpc>
                <a:spcPts val="1800"/>
              </a:lnSpc>
            </a:pPr>
            <a:endParaRPr lang="en-US" sz="1400" dirty="0" smtClean="0"/>
          </a:p>
        </p:txBody>
      </p:sp>
      <p:sp>
        <p:nvSpPr>
          <p:cNvPr id="16" name="Footer Placeholder 5"/>
          <p:cNvSpPr txBox="1">
            <a:spLocks/>
          </p:cNvSpPr>
          <p:nvPr/>
        </p:nvSpPr>
        <p:spPr>
          <a:xfrm>
            <a:off x="152400" y="6172200"/>
            <a:ext cx="1600200" cy="519113"/>
          </a:xfrm>
          <a:prstGeom prst="rect">
            <a:avLst/>
          </a:prstGeom>
        </p:spPr>
        <p:txBody>
          <a:bodyPr/>
          <a:lstStyle/>
          <a:p>
            <a:pPr lvl="0">
              <a:defRPr/>
            </a:pPr>
            <a:endParaRPr lang="en-US" sz="1200" b="1" dirty="0">
              <a:solidFill>
                <a:schemeClr val="bg1"/>
              </a:solidFill>
              <a:latin typeface="+mj-lt"/>
            </a:endParaRPr>
          </a:p>
        </p:txBody>
      </p:sp>
      <p:sp>
        <p:nvSpPr>
          <p:cNvPr id="18" name="Title 1"/>
          <p:cNvSpPr txBox="1">
            <a:spLocks/>
          </p:cNvSpPr>
          <p:nvPr/>
        </p:nvSpPr>
        <p:spPr>
          <a:xfrm>
            <a:off x="3886200" y="2133600"/>
            <a:ext cx="5553836" cy="2057400"/>
          </a:xfrm>
          <a:prstGeom prst="rect">
            <a:avLst/>
          </a:prstGeom>
        </p:spPr>
        <p:txBody>
          <a:bodyPr vert="horz" anchor="b">
            <a:normAutofit/>
          </a:body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400" b="1" i="0" u="none" strike="noStrike" kern="1200" cap="small" spc="0" normalizeH="0" baseline="0" noProof="0" dirty="0" smtClean="0">
                <a:ln>
                  <a:noFill/>
                </a:ln>
                <a:solidFill>
                  <a:srgbClr val="315683"/>
                </a:solidFill>
                <a:effectLst/>
                <a:uLnTx/>
                <a:uFillTx/>
                <a:latin typeface="+mj-lt"/>
                <a:ea typeface="+mj-ea"/>
                <a:cs typeface="+mj-cs"/>
              </a:rPr>
              <a:t>Issues and Opportunities Provided by the Fiscal</a:t>
            </a:r>
            <a:r>
              <a:rPr kumimoji="0" lang="en-US" sz="2400" b="1" i="0" u="none" strike="noStrike" kern="1200" cap="small" spc="0" normalizeH="0" noProof="0" dirty="0" smtClean="0">
                <a:ln>
                  <a:noFill/>
                </a:ln>
                <a:solidFill>
                  <a:srgbClr val="315683"/>
                </a:solidFill>
                <a:effectLst/>
                <a:uLnTx/>
                <a:uFillTx/>
                <a:latin typeface="+mj-lt"/>
                <a:ea typeface="+mj-ea"/>
                <a:cs typeface="+mj-cs"/>
              </a:rPr>
              <a:t> cliff legislation Involving Life Insurance</a:t>
            </a:r>
            <a:endParaRPr kumimoji="0" lang="en-US" sz="2400" b="1" i="0" u="none" strike="noStrike" kern="1200" cap="small" spc="0" normalizeH="0" baseline="0" noProof="0" dirty="0">
              <a:ln>
                <a:noFill/>
              </a:ln>
              <a:solidFill>
                <a:srgbClr val="315683"/>
              </a:solidFill>
              <a:effectLst/>
              <a:uLnTx/>
              <a:uFillTx/>
              <a:latin typeface="+mj-lt"/>
              <a:ea typeface="+mj-ea"/>
              <a:cs typeface="+mj-cs"/>
            </a:endParaRPr>
          </a:p>
        </p:txBody>
      </p:sp>
      <p:sp>
        <p:nvSpPr>
          <p:cNvPr id="19" name="Subtitle 2"/>
          <p:cNvSpPr>
            <a:spLocks noGrp="1"/>
          </p:cNvSpPr>
          <p:nvPr>
            <p:ph type="subTitle" idx="1"/>
          </p:nvPr>
        </p:nvSpPr>
        <p:spPr>
          <a:xfrm>
            <a:off x="2133600" y="762000"/>
            <a:ext cx="6553200" cy="1524000"/>
          </a:xfrm>
        </p:spPr>
        <p:txBody>
          <a:bodyPr>
            <a:noAutofit/>
          </a:bodyPr>
          <a:lstStyle/>
          <a:p>
            <a:r>
              <a:rPr lang="en-US" sz="6000" cap="small" dirty="0" smtClean="0">
                <a:solidFill>
                  <a:srgbClr val="315683"/>
                </a:solidFill>
                <a:latin typeface="+mj-lt"/>
                <a:ea typeface="+mj-ea"/>
                <a:cs typeface="+mj-cs"/>
              </a:rPr>
              <a:t>So Now What?</a:t>
            </a:r>
            <a:endParaRPr lang="en-US" sz="6000" cap="small" dirty="0">
              <a:solidFill>
                <a:srgbClr val="315683"/>
              </a:solidFill>
              <a:latin typeface="+mj-lt"/>
              <a:ea typeface="+mj-ea"/>
              <a:cs typeface="+mj-cs"/>
            </a:endParaRPr>
          </a:p>
        </p:txBody>
      </p:sp>
      <p:sp>
        <p:nvSpPr>
          <p:cNvPr id="20" name="TextBox 19"/>
          <p:cNvSpPr txBox="1"/>
          <p:nvPr/>
        </p:nvSpPr>
        <p:spPr>
          <a:xfrm>
            <a:off x="4114800" y="4343400"/>
            <a:ext cx="5029200" cy="738664"/>
          </a:xfrm>
          <a:prstGeom prst="rect">
            <a:avLst/>
          </a:prstGeom>
          <a:noFill/>
        </p:spPr>
        <p:txBody>
          <a:bodyPr wrap="square" rtlCol="0">
            <a:spAutoFit/>
          </a:bodyPr>
          <a:lstStyle/>
          <a:p>
            <a:pPr algn="ctr"/>
            <a:r>
              <a:rPr lang="en-US" sz="1400" b="1" dirty="0" smtClean="0">
                <a:latin typeface="Calibri" pitchFamily="34" charset="0"/>
              </a:rPr>
              <a:t>Presented By:</a:t>
            </a:r>
            <a:br>
              <a:rPr lang="en-US" sz="1400" b="1" dirty="0" smtClean="0">
                <a:latin typeface="Calibri" pitchFamily="34" charset="0"/>
              </a:rPr>
            </a:br>
            <a:r>
              <a:rPr lang="en-US" sz="1400" b="1" dirty="0" smtClean="0">
                <a:latin typeface="Calibri" pitchFamily="34" charset="0"/>
              </a:rPr>
              <a:t>Kenneth Sapon, CLU, CLTC, LUTCF, R.Ph.</a:t>
            </a:r>
            <a:endParaRPr lang="en-US" sz="1400" b="1" dirty="0" smtClean="0">
              <a:latin typeface="Calibri" pitchFamily="34" charset="0"/>
            </a:endParaRPr>
          </a:p>
          <a:p>
            <a:pPr algn="ctr">
              <a:spcBef>
                <a:spcPts val="0"/>
              </a:spcBef>
              <a:defRPr/>
            </a:pPr>
            <a:endParaRPr lang="en-US" sz="1400" dirty="0" smtClean="0">
              <a:latin typeface="Calibri" pitchFamily="34" charset="0"/>
            </a:endParaRPr>
          </a:p>
        </p:txBody>
      </p:sp>
      <p:pic>
        <p:nvPicPr>
          <p:cNvPr id="1028" name="Picture 4" descr="C:\Users\wbell\AppData\Local\Microsoft\Windows\Temporary Internet Files\Content.IE5\7LI24SI6\MP910218026[1].jpg"/>
          <p:cNvPicPr>
            <a:picLocks noChangeAspect="1" noChangeArrowheads="1"/>
          </p:cNvPicPr>
          <p:nvPr/>
        </p:nvPicPr>
        <p:blipFill>
          <a:blip r:embed="rId4" cstate="print"/>
          <a:srcRect/>
          <a:stretch>
            <a:fillRect/>
          </a:stretch>
        </p:blipFill>
        <p:spPr bwMode="auto">
          <a:xfrm>
            <a:off x="381000" y="2743199"/>
            <a:ext cx="3886200" cy="277585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Size is the Estate?</a:t>
            </a:r>
            <a:endParaRPr lang="en-US" dirty="0"/>
          </a:p>
        </p:txBody>
      </p:sp>
      <p:sp>
        <p:nvSpPr>
          <p:cNvPr id="5" name="Content Placeholder 4"/>
          <p:cNvSpPr>
            <a:spLocks noGrp="1"/>
          </p:cNvSpPr>
          <p:nvPr>
            <p:ph sz="quarter" idx="1"/>
          </p:nvPr>
        </p:nvSpPr>
        <p:spPr/>
        <p:txBody>
          <a:bodyPr/>
          <a:lstStyle/>
          <a:p>
            <a:r>
              <a:rPr lang="en-US" dirty="0" smtClean="0"/>
              <a:t>Larger Estates</a:t>
            </a:r>
          </a:p>
          <a:p>
            <a:pPr lvl="1"/>
            <a:r>
              <a:rPr lang="en-US" dirty="0" smtClean="0"/>
              <a:t>Estates worth more than $10 million ($5 million for an individual)</a:t>
            </a:r>
          </a:p>
          <a:p>
            <a:pPr lvl="2"/>
            <a:r>
              <a:rPr lang="en-US" dirty="0" smtClean="0"/>
              <a:t>Estates with assets with the potential for explosive growth</a:t>
            </a:r>
          </a:p>
          <a:p>
            <a:pPr lvl="1"/>
            <a:r>
              <a:rPr lang="en-US" dirty="0" smtClean="0"/>
              <a:t>Large estates with limited liquidity</a:t>
            </a:r>
          </a:p>
          <a:p>
            <a:r>
              <a:rPr lang="en-US" dirty="0" smtClean="0"/>
              <a:t>Smaller Estates</a:t>
            </a:r>
          </a:p>
          <a:p>
            <a:pPr lvl="1"/>
            <a:r>
              <a:rPr lang="en-US" dirty="0" smtClean="0"/>
              <a:t>Estates worth less than $10 million ($5 million for an individual)</a:t>
            </a:r>
          </a:p>
          <a:p>
            <a:pPr lvl="1"/>
            <a:r>
              <a:rPr lang="en-US" dirty="0" smtClean="0"/>
              <a:t>Portability makes it very unlikely that estate taxes will ever be an issue (assuming no further change in estate taxes)</a:t>
            </a:r>
          </a:p>
          <a:p>
            <a:pPr lvl="1"/>
            <a:r>
              <a:rPr lang="en-US" dirty="0" smtClean="0"/>
              <a:t>Families with closely held businesses or farms</a:t>
            </a:r>
          </a:p>
          <a:p>
            <a:pPr lvl="1"/>
            <a:endParaRPr lang="en-US" dirty="0" smtClean="0"/>
          </a:p>
          <a:p>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Estates</a:t>
            </a:r>
            <a:endParaRPr lang="en-US" dirty="0"/>
          </a:p>
        </p:txBody>
      </p:sp>
      <p:sp>
        <p:nvSpPr>
          <p:cNvPr id="3" name="Content Placeholder 2"/>
          <p:cNvSpPr>
            <a:spLocks noGrp="1"/>
          </p:cNvSpPr>
          <p:nvPr>
            <p:ph sz="quarter" idx="1"/>
          </p:nvPr>
        </p:nvSpPr>
        <p:spPr>
          <a:xfrm>
            <a:off x="3429000" y="1527048"/>
            <a:ext cx="5376672" cy="4187952"/>
          </a:xfrm>
        </p:spPr>
        <p:txBody>
          <a:bodyPr>
            <a:normAutofit lnSpcReduction="10000"/>
          </a:bodyPr>
          <a:lstStyle/>
          <a:p>
            <a:r>
              <a:rPr lang="en-US" dirty="0" smtClean="0"/>
              <a:t>Nothing has really changed*</a:t>
            </a:r>
          </a:p>
          <a:p>
            <a:r>
              <a:rPr lang="en-US" dirty="0" smtClean="0"/>
              <a:t>Still a federal estate tax liquidity need for many of these estates</a:t>
            </a:r>
          </a:p>
          <a:p>
            <a:r>
              <a:rPr lang="en-US" dirty="0" smtClean="0"/>
              <a:t>Estate tax rate has increased from 35% to 40%</a:t>
            </a:r>
          </a:p>
          <a:p>
            <a:r>
              <a:rPr lang="en-US" dirty="0" smtClean="0"/>
              <a:t>Gift tax and GST exemption are $5 million+</a:t>
            </a:r>
          </a:p>
          <a:p>
            <a:pPr lvl="1"/>
            <a:r>
              <a:rPr lang="en-US" dirty="0" smtClean="0"/>
              <a:t>Still allows for larges gifts to trusts</a:t>
            </a:r>
          </a:p>
          <a:p>
            <a:pPr lvl="1"/>
            <a:r>
              <a:rPr lang="en-US" dirty="0" smtClean="0"/>
              <a:t>Clients may remove appreciation from their estate</a:t>
            </a:r>
            <a:endParaRPr lang="en-US" dirty="0"/>
          </a:p>
        </p:txBody>
      </p:sp>
      <p:pic>
        <p:nvPicPr>
          <p:cNvPr id="1026" name="Picture 2" descr="C:\Program Files\Microsoft Office\Media\CntCD1\Photo1\j0163573.jpg"/>
          <p:cNvPicPr>
            <a:picLocks noChangeAspect="1" noChangeArrowheads="1"/>
          </p:cNvPicPr>
          <p:nvPr/>
        </p:nvPicPr>
        <p:blipFill>
          <a:blip r:embed="rId2" cstate="print"/>
          <a:srcRect/>
          <a:stretch>
            <a:fillRect/>
          </a:stretch>
        </p:blipFill>
        <p:spPr bwMode="auto">
          <a:xfrm>
            <a:off x="304800" y="1447799"/>
            <a:ext cx="2819400" cy="4114801"/>
          </a:xfrm>
          <a:prstGeom prst="rect">
            <a:avLst/>
          </a:prstGeom>
          <a:noFill/>
        </p:spPr>
      </p:pic>
      <p:sp>
        <p:nvSpPr>
          <p:cNvPr id="6" name="TextBox 5"/>
          <p:cNvSpPr txBox="1"/>
          <p:nvPr/>
        </p:nvSpPr>
        <p:spPr>
          <a:xfrm>
            <a:off x="228600" y="5715000"/>
            <a:ext cx="8763000" cy="677108"/>
          </a:xfrm>
          <a:prstGeom prst="rect">
            <a:avLst/>
          </a:prstGeom>
          <a:noFill/>
        </p:spPr>
        <p:txBody>
          <a:bodyPr wrap="square" rtlCol="0">
            <a:spAutoFit/>
          </a:bodyPr>
          <a:lstStyle/>
          <a:p>
            <a:r>
              <a:rPr lang="en-US" sz="1000" dirty="0" smtClean="0"/>
              <a:t>* Nothing has really changed </a:t>
            </a:r>
            <a:r>
              <a:rPr lang="en-US" sz="1000" i="1" dirty="0" smtClean="0"/>
              <a:t>except</a:t>
            </a:r>
            <a:r>
              <a:rPr lang="en-US" sz="1000" dirty="0" smtClean="0"/>
              <a:t> for potentially owning a smaller estate tax from pre-EGTRRA (Economic Growth and Tax Relief Reconciliation Act of 2001) law.</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Dynasty Trusts</a:t>
            </a:r>
            <a:endParaRPr lang="en-US" dirty="0"/>
          </a:p>
        </p:txBody>
      </p:sp>
      <p:sp>
        <p:nvSpPr>
          <p:cNvPr id="3" name="Content Placeholder 2"/>
          <p:cNvSpPr>
            <a:spLocks noGrp="1"/>
          </p:cNvSpPr>
          <p:nvPr>
            <p:ph sz="quarter" idx="1"/>
          </p:nvPr>
        </p:nvSpPr>
        <p:spPr>
          <a:xfrm>
            <a:off x="301752" y="1527048"/>
            <a:ext cx="4498848" cy="4572000"/>
          </a:xfrm>
        </p:spPr>
        <p:txBody>
          <a:bodyPr>
            <a:normAutofit fontScale="92500" lnSpcReduction="20000"/>
          </a:bodyPr>
          <a:lstStyle/>
          <a:p>
            <a:r>
              <a:rPr lang="en-US" dirty="0" smtClean="0"/>
              <a:t>Trusts that can last for multiple generations</a:t>
            </a:r>
          </a:p>
          <a:p>
            <a:pPr lvl="1"/>
            <a:r>
              <a:rPr lang="en-US" dirty="0" smtClean="0"/>
              <a:t>Subject to state laws regarding permissible trust duration</a:t>
            </a:r>
          </a:p>
          <a:p>
            <a:r>
              <a:rPr lang="en-US" dirty="0" smtClean="0"/>
              <a:t>Allocate GST exemption along with large gifts to the trust</a:t>
            </a:r>
          </a:p>
          <a:p>
            <a:r>
              <a:rPr lang="en-US" dirty="0" smtClean="0"/>
              <a:t>Can preserve family legacy for many years</a:t>
            </a:r>
          </a:p>
          <a:p>
            <a:r>
              <a:rPr lang="en-US" dirty="0" smtClean="0"/>
              <a:t>Life insurance in a dynasty trust may provide estate tax liquidity if structured properly</a:t>
            </a:r>
          </a:p>
          <a:p>
            <a:pPr lvl="1"/>
            <a:endParaRPr lang="en-US" dirty="0"/>
          </a:p>
        </p:txBody>
      </p:sp>
      <p:sp>
        <p:nvSpPr>
          <p:cNvPr id="4" name="Oval 3"/>
          <p:cNvSpPr/>
          <p:nvPr/>
        </p:nvSpPr>
        <p:spPr>
          <a:xfrm>
            <a:off x="5410200" y="1828800"/>
            <a:ext cx="3352800" cy="3048000"/>
          </a:xfrm>
          <a:prstGeom prst="ellipse">
            <a:avLst/>
          </a:prstGeom>
          <a:blipFill rotWithShape="0">
            <a:blip r:embed="rId2"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 of Property to an IDIT</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May allow for the maximum use of gift tax and GST exemptions</a:t>
            </a:r>
          </a:p>
          <a:p>
            <a:r>
              <a:rPr lang="en-US" dirty="0" smtClean="0"/>
              <a:t>Higher gift tax exemption for seed gift is imperative</a:t>
            </a:r>
          </a:p>
          <a:p>
            <a:r>
              <a:rPr lang="en-US" dirty="0" smtClean="0"/>
              <a:t>Why an IDIT sale?</a:t>
            </a:r>
          </a:p>
          <a:p>
            <a:pPr lvl="1"/>
            <a:r>
              <a:rPr lang="en-US" dirty="0" smtClean="0"/>
              <a:t>Low interest rate environment</a:t>
            </a:r>
          </a:p>
          <a:p>
            <a:pPr lvl="1"/>
            <a:r>
              <a:rPr lang="en-US" dirty="0" smtClean="0"/>
              <a:t>Potential for conservative discounting</a:t>
            </a:r>
          </a:p>
          <a:p>
            <a:pPr lvl="1"/>
            <a:r>
              <a:rPr lang="en-US" dirty="0" smtClean="0"/>
              <a:t>Depressed asset values in some cases</a:t>
            </a:r>
          </a:p>
          <a:p>
            <a:r>
              <a:rPr lang="en-US" dirty="0" smtClean="0"/>
              <a:t>IDIT may be structured as a Dynasty Trust</a:t>
            </a:r>
          </a:p>
          <a:p>
            <a:r>
              <a:rPr lang="en-US" dirty="0" smtClean="0"/>
              <a:t>Life insurance may be included in the IDIT </a:t>
            </a:r>
          </a:p>
          <a:p>
            <a:pPr lvl="1"/>
            <a:r>
              <a:rPr lang="en-US" dirty="0" smtClean="0"/>
              <a:t>To help repay the note if seller dies prematurely, or</a:t>
            </a:r>
          </a:p>
          <a:p>
            <a:pPr lvl="1"/>
            <a:r>
              <a:rPr lang="en-US" dirty="0" smtClean="0"/>
              <a:t>To provide estate tax liquidity</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Smaller Estates</a:t>
            </a:r>
            <a:endParaRPr lang="en-US" dirty="0"/>
          </a:p>
        </p:txBody>
      </p:sp>
      <p:sp>
        <p:nvSpPr>
          <p:cNvPr id="3" name="Content Placeholder 2"/>
          <p:cNvSpPr>
            <a:spLocks noGrp="1"/>
          </p:cNvSpPr>
          <p:nvPr>
            <p:ph sz="quarter" idx="1"/>
          </p:nvPr>
        </p:nvSpPr>
        <p:spPr>
          <a:xfrm>
            <a:off x="3886200" y="1527048"/>
            <a:ext cx="4919472" cy="4572000"/>
          </a:xfrm>
        </p:spPr>
        <p:txBody>
          <a:bodyPr/>
          <a:lstStyle/>
          <a:p>
            <a:r>
              <a:rPr lang="en-US" dirty="0" smtClean="0"/>
              <a:t>Focus is no longer on federal estate taxes</a:t>
            </a:r>
          </a:p>
          <a:p>
            <a:pPr lvl="1"/>
            <a:r>
              <a:rPr lang="en-US" dirty="0" smtClean="0"/>
              <a:t>Higher estate tax exemption</a:t>
            </a:r>
          </a:p>
          <a:p>
            <a:pPr lvl="1"/>
            <a:r>
              <a:rPr lang="en-US" dirty="0" smtClean="0"/>
              <a:t>Exemption is indexed for inflation</a:t>
            </a:r>
          </a:p>
          <a:p>
            <a:r>
              <a:rPr lang="en-US" dirty="0" smtClean="0"/>
              <a:t>Focus on family protection and business succession planning</a:t>
            </a:r>
            <a:endParaRPr lang="en-US" dirty="0"/>
          </a:p>
        </p:txBody>
      </p:sp>
      <p:pic>
        <p:nvPicPr>
          <p:cNvPr id="2055" name="Picture 7" descr="C:\Users\wbell\AppData\Local\Microsoft\Windows\Temporary Internet Files\Content.IE5\RZF52K1H\MP900401415[1].jpg"/>
          <p:cNvPicPr>
            <a:picLocks noChangeAspect="1" noChangeArrowheads="1"/>
          </p:cNvPicPr>
          <p:nvPr/>
        </p:nvPicPr>
        <p:blipFill>
          <a:blip r:embed="rId2" cstate="print"/>
          <a:srcRect/>
          <a:stretch>
            <a:fillRect/>
          </a:stretch>
        </p:blipFill>
        <p:spPr bwMode="auto">
          <a:xfrm>
            <a:off x="762000" y="1524000"/>
            <a:ext cx="2667000" cy="3998548"/>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76400"/>
          <a:ext cx="8305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txBox="1">
            <a:spLocks noChangeArrowheads="1"/>
          </p:cNvSpPr>
          <p:nvPr/>
        </p:nvSpPr>
        <p:spPr>
          <a:xfrm>
            <a:off x="381000" y="0"/>
            <a:ext cx="8185150" cy="1050925"/>
          </a:xfrm>
          <a:prstGeom prst="rect">
            <a:avLst/>
          </a:prstGeom>
        </p:spPr>
        <p:txBody>
          <a:bodyPr anchor="b"/>
          <a:lstStyle/>
          <a:p>
            <a:pPr algn="ctr" fontAlgn="auto">
              <a:spcAft>
                <a:spcPts val="0"/>
              </a:spcAft>
              <a:defRPr/>
            </a:pPr>
            <a:r>
              <a:rPr lang="en-US" sz="3600" b="1" dirty="0" smtClean="0">
                <a:solidFill>
                  <a:schemeClr val="tx2"/>
                </a:solidFill>
                <a:effectLst>
                  <a:outerShdw blurRad="53975" dist="22860" dir="5400000" algn="tl" rotWithShape="0">
                    <a:srgbClr val="000000">
                      <a:alpha val="55000"/>
                    </a:srgbClr>
                  </a:outerShdw>
                </a:effectLst>
                <a:latin typeface="+mj-lt"/>
                <a:ea typeface="+mj-ea"/>
                <a:cs typeface="+mj-cs"/>
              </a:rPr>
              <a:t>Planning Opportunities</a:t>
            </a:r>
            <a:endParaRPr lang="en-US" sz="3600" b="1" dirty="0">
              <a:solidFill>
                <a:schemeClr val="tx2"/>
              </a:solidFill>
              <a:effectLst>
                <a:outerShdw blurRad="53975" dist="22860" dir="5400000" algn="tl" rotWithShape="0">
                  <a:srgbClr val="000000">
                    <a:alpha val="5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Planning</a:t>
            </a:r>
            <a:endParaRPr lang="en-US" dirty="0"/>
          </a:p>
        </p:txBody>
      </p:sp>
      <p:sp>
        <p:nvSpPr>
          <p:cNvPr id="3" name="Content Placeholder 2"/>
          <p:cNvSpPr>
            <a:spLocks noGrp="1"/>
          </p:cNvSpPr>
          <p:nvPr>
            <p:ph sz="quarter" idx="1"/>
          </p:nvPr>
        </p:nvSpPr>
        <p:spPr/>
        <p:txBody>
          <a:bodyPr/>
          <a:lstStyle/>
          <a:p>
            <a:r>
              <a:rPr lang="en-US" dirty="0" smtClean="0"/>
              <a:t>Estate inclusion of death benefit may not be problematic in many cases</a:t>
            </a:r>
          </a:p>
          <a:p>
            <a:r>
              <a:rPr lang="en-US" dirty="0" smtClean="0"/>
              <a:t>May include opportunities for:</a:t>
            </a:r>
          </a:p>
          <a:p>
            <a:pPr lvl="1"/>
            <a:r>
              <a:rPr lang="en-US" dirty="0" smtClean="0"/>
              <a:t>Personally owned life insurance</a:t>
            </a:r>
          </a:p>
          <a:p>
            <a:pPr lvl="2"/>
            <a:r>
              <a:rPr lang="en-US" dirty="0" smtClean="0"/>
              <a:t>Family protection</a:t>
            </a:r>
          </a:p>
          <a:p>
            <a:pPr lvl="2"/>
            <a:r>
              <a:rPr lang="en-US" dirty="0" smtClean="0"/>
              <a:t>Life Insurance Retirement Plan (LIRP)</a:t>
            </a:r>
          </a:p>
          <a:p>
            <a:pPr lvl="1"/>
            <a:r>
              <a:rPr lang="en-US" dirty="0" smtClean="0"/>
              <a:t>Qualified plans with life insurance</a:t>
            </a:r>
          </a:p>
          <a:p>
            <a:pPr lvl="1"/>
            <a:r>
              <a:rPr lang="en-US" dirty="0" smtClean="0"/>
              <a:t>Permanent benefit section 79 plans</a:t>
            </a:r>
          </a:p>
          <a:p>
            <a:pPr lvl="1"/>
            <a:endParaRPr lang="en-US" dirty="0" smtClean="0"/>
          </a:p>
          <a:p>
            <a:pPr lvl="1"/>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3600" dirty="0" smtClean="0"/>
              <a:t>Income tax Planning</a:t>
            </a:r>
            <a:endParaRPr lang="en-US" sz="3600" dirty="0"/>
          </a:p>
        </p:txBody>
      </p:sp>
      <p:sp>
        <p:nvSpPr>
          <p:cNvPr id="4" name="Title 3"/>
          <p:cNvSpPr>
            <a:spLocks noGrp="1"/>
          </p:cNvSpPr>
          <p:nvPr>
            <p:ph type="title"/>
          </p:nvPr>
        </p:nvSpPr>
        <p:spPr/>
        <p:txBody>
          <a:bodyPr/>
          <a:lstStyle/>
          <a:p>
            <a:r>
              <a:rPr lang="en-US" dirty="0" smtClean="0"/>
              <a:t>Where Are The Opportunities?</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Higher Taxes on High Income Earners</a:t>
            </a:r>
            <a:endParaRPr lang="en-US" dirty="0"/>
          </a:p>
        </p:txBody>
      </p:sp>
      <p:sp>
        <p:nvSpPr>
          <p:cNvPr id="5" name="Content Placeholder 4"/>
          <p:cNvSpPr>
            <a:spLocks noGrp="1"/>
          </p:cNvSpPr>
          <p:nvPr>
            <p:ph sz="quarter" idx="1"/>
          </p:nvPr>
        </p:nvSpPr>
        <p:spPr>
          <a:xfrm>
            <a:off x="301752" y="1905000"/>
            <a:ext cx="8503920" cy="4038600"/>
          </a:xfrm>
        </p:spPr>
        <p:txBody>
          <a:bodyPr/>
          <a:lstStyle/>
          <a:p>
            <a:r>
              <a:rPr lang="en-US" dirty="0" smtClean="0"/>
              <a:t>5 Possible tax increases on high income earners</a:t>
            </a:r>
          </a:p>
          <a:p>
            <a:pPr lvl="1"/>
            <a:r>
              <a:rPr lang="en-US" dirty="0" smtClean="0"/>
              <a:t>Top income tax rate – 39.6%</a:t>
            </a:r>
          </a:p>
          <a:p>
            <a:pPr lvl="1"/>
            <a:r>
              <a:rPr lang="en-US" dirty="0" smtClean="0"/>
              <a:t>Top capital gains rate – 20%</a:t>
            </a:r>
          </a:p>
          <a:p>
            <a:pPr lvl="1"/>
            <a:r>
              <a:rPr lang="en-US" dirty="0" smtClean="0"/>
              <a:t>Phase out of personal exemption and itemized deductions</a:t>
            </a:r>
          </a:p>
          <a:p>
            <a:pPr lvl="1"/>
            <a:r>
              <a:rPr lang="en-US" dirty="0" smtClean="0"/>
              <a:t>3.8% Medicare surtax on net investment income</a:t>
            </a:r>
          </a:p>
          <a:p>
            <a:pPr lvl="1"/>
            <a:r>
              <a:rPr lang="en-US" dirty="0" smtClean="0"/>
              <a:t>.9% Medicare tax</a:t>
            </a:r>
          </a:p>
          <a:p>
            <a:pPr>
              <a:buNone/>
            </a:pPr>
            <a:endParaRPr lang="en-US" dirty="0" smtClean="0"/>
          </a:p>
          <a:p>
            <a:pPr lvl="1"/>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Higher Taxes on High Income Earners (cont.)</a:t>
            </a:r>
            <a:endParaRPr lang="en-US" dirty="0"/>
          </a:p>
        </p:txBody>
      </p:sp>
      <p:sp>
        <p:nvSpPr>
          <p:cNvPr id="3" name="Content Placeholder 2"/>
          <p:cNvSpPr>
            <a:spLocks noGrp="1"/>
          </p:cNvSpPr>
          <p:nvPr>
            <p:ph sz="quarter" idx="1"/>
          </p:nvPr>
        </p:nvSpPr>
        <p:spPr>
          <a:xfrm>
            <a:off x="4038600" y="1527048"/>
            <a:ext cx="4767072" cy="4572000"/>
          </a:xfrm>
        </p:spPr>
        <p:txBody>
          <a:bodyPr/>
          <a:lstStyle/>
          <a:p>
            <a:r>
              <a:rPr lang="en-US" dirty="0" smtClean="0"/>
              <a:t>All of these potential tax increases start for taxpayers above certain income thresholds</a:t>
            </a:r>
          </a:p>
          <a:p>
            <a:r>
              <a:rPr lang="en-US" dirty="0" smtClean="0"/>
              <a:t>Strategies that may reduce or defer taxable income may reduce the impact of these increases</a:t>
            </a:r>
          </a:p>
          <a:p>
            <a:endParaRPr lang="en-US" dirty="0"/>
          </a:p>
        </p:txBody>
      </p:sp>
      <p:pic>
        <p:nvPicPr>
          <p:cNvPr id="1027" name="Picture 3" descr="C:\Program Files\Microsoft Office\Media\CntCD1\Photo2\j0316868.jpg"/>
          <p:cNvPicPr>
            <a:picLocks noChangeAspect="1" noChangeArrowheads="1"/>
          </p:cNvPicPr>
          <p:nvPr/>
        </p:nvPicPr>
        <p:blipFill>
          <a:blip r:embed="rId2" cstate="print"/>
          <a:srcRect/>
          <a:stretch>
            <a:fillRect/>
          </a:stretch>
        </p:blipFill>
        <p:spPr bwMode="auto">
          <a:xfrm>
            <a:off x="304800" y="1600200"/>
            <a:ext cx="3657600" cy="2432304"/>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534400" cy="758825"/>
          </a:xfrm>
        </p:spPr>
        <p:txBody>
          <a:bodyPr/>
          <a:lstStyle/>
          <a:p>
            <a:r>
              <a:rPr lang="en-US" b="1" dirty="0" smtClean="0">
                <a:solidFill>
                  <a:schemeClr val="tx1"/>
                </a:solidFill>
              </a:rPr>
              <a:t>Circular 230 Disclosure</a:t>
            </a:r>
            <a:endParaRPr lang="en-US" b="1" dirty="0">
              <a:solidFill>
                <a:schemeClr val="tx1"/>
              </a:solidFill>
            </a:endParaRPr>
          </a:p>
        </p:txBody>
      </p:sp>
      <p:sp>
        <p:nvSpPr>
          <p:cNvPr id="4" name="Content Placeholder 3"/>
          <p:cNvSpPr>
            <a:spLocks noGrp="1"/>
          </p:cNvSpPr>
          <p:nvPr>
            <p:ph sz="quarter" idx="4294967295"/>
          </p:nvPr>
        </p:nvSpPr>
        <p:spPr>
          <a:xfrm>
            <a:off x="152400" y="1600201"/>
            <a:ext cx="8763000" cy="4498974"/>
          </a:xfrm>
        </p:spPr>
        <p:txBody>
          <a:bodyPr>
            <a:normAutofit/>
          </a:bodyPr>
          <a:lstStyle/>
          <a:p>
            <a:pPr marL="0" indent="0" algn="ctr">
              <a:buNone/>
            </a:pPr>
            <a:r>
              <a:rPr lang="en-US" dirty="0" smtClean="0">
                <a:solidFill>
                  <a:schemeClr val="bg2">
                    <a:lumMod val="25000"/>
                  </a:schemeClr>
                </a:solidFill>
              </a:rPr>
              <a:t>This material is not intended to be used, nor can it be used by any taxpayer, for the purpose of avoiding U.S. federal, state or local tax penalties. This material is written to support the promotion or marketing of the transaction(s) or matter(s) addressed by this material. Pacific Life, its distributors and their respective representatives do not provide tax, accounting or legal advice. Any taxpayer should seek advice based on the taxpayer’s particular circumstances from an independent tax advisor.</a:t>
            </a:r>
          </a:p>
          <a:p>
            <a:pPr marL="0" indent="0">
              <a:buNone/>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Strategies</a:t>
            </a:r>
            <a:endParaRPr lang="en-US" dirty="0"/>
          </a:p>
        </p:txBody>
      </p:sp>
      <p:pic>
        <p:nvPicPr>
          <p:cNvPr id="1027" name="Picture 3" descr="C:\Users\wbell\AppData\Local\Microsoft\Windows\Temporary Internet Files\Content.IE5\7LI24SI6\MP900422803[1].jpg"/>
          <p:cNvPicPr>
            <a:picLocks noChangeAspect="1" noChangeArrowheads="1"/>
          </p:cNvPicPr>
          <p:nvPr/>
        </p:nvPicPr>
        <p:blipFill>
          <a:blip r:embed="rId2" cstate="print"/>
          <a:srcRect/>
          <a:stretch>
            <a:fillRect/>
          </a:stretch>
        </p:blipFill>
        <p:spPr bwMode="auto">
          <a:xfrm>
            <a:off x="5029200" y="1524000"/>
            <a:ext cx="3810000" cy="3810000"/>
          </a:xfrm>
          <a:prstGeom prst="rect">
            <a:avLst/>
          </a:prstGeom>
          <a:noFill/>
        </p:spPr>
      </p:pic>
      <p:graphicFrame>
        <p:nvGraphicFramePr>
          <p:cNvPr id="7" name="Diagram 6"/>
          <p:cNvGraphicFramePr/>
          <p:nvPr/>
        </p:nvGraphicFramePr>
        <p:xfrm>
          <a:off x="-762000" y="1600200"/>
          <a:ext cx="6858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Qualified Plans – Two Basic Types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Defined contribution (DC) plans</a:t>
            </a:r>
          </a:p>
          <a:p>
            <a:pPr lvl="1"/>
            <a:r>
              <a:rPr lang="en-US" dirty="0" smtClean="0"/>
              <a:t>Contribution levels capped</a:t>
            </a:r>
          </a:p>
          <a:p>
            <a:pPr lvl="1"/>
            <a:r>
              <a:rPr lang="en-US" dirty="0" smtClean="0"/>
              <a:t>Most plans limited to maximum contribution of $51,000 in 2013</a:t>
            </a:r>
          </a:p>
          <a:p>
            <a:pPr lvl="2"/>
            <a:r>
              <a:rPr lang="en-US" dirty="0" smtClean="0"/>
              <a:t>Elective deferrals for 401(k) plans is $17,500 in 2013 ($23,000 for participants age 50 or over)</a:t>
            </a:r>
          </a:p>
          <a:p>
            <a:r>
              <a:rPr lang="en-US" dirty="0" smtClean="0"/>
              <a:t>Defined benefit (DB) plans</a:t>
            </a:r>
          </a:p>
          <a:p>
            <a:pPr lvl="1"/>
            <a:r>
              <a:rPr lang="en-US" dirty="0" smtClean="0"/>
              <a:t>Contribution levels based on defined benefit amount</a:t>
            </a:r>
          </a:p>
          <a:p>
            <a:pPr lvl="2"/>
            <a:r>
              <a:rPr lang="en-US" dirty="0" smtClean="0"/>
              <a:t>Maximum defined benefit in 2013 is $205,000</a:t>
            </a:r>
          </a:p>
          <a:p>
            <a:pPr lvl="1"/>
            <a:r>
              <a:rPr lang="en-US" dirty="0" smtClean="0"/>
              <a:t>Contribution levels in many cases are significantly higher than DC plans</a:t>
            </a:r>
          </a:p>
          <a:p>
            <a:r>
              <a:rPr lang="en-US" dirty="0" smtClean="0"/>
              <a:t>Regardless of plan type, must provide benefits for rank and file employees in addition to business owner</a:t>
            </a:r>
          </a:p>
          <a:p>
            <a:pPr lvl="1"/>
            <a:r>
              <a:rPr lang="en-US" dirty="0" smtClean="0"/>
              <a:t>Cross-testing of DC and DB plans may reduce costs for business owners if applicable</a:t>
            </a:r>
          </a:p>
          <a:p>
            <a:pPr lvl="1">
              <a:buNone/>
            </a:pPr>
            <a:endParaRPr lang="en-US" dirty="0" smtClean="0"/>
          </a:p>
          <a:p>
            <a:pPr lvl="1"/>
            <a:endParaRPr lang="en-US" dirty="0"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Qualified Plans?</a:t>
            </a:r>
            <a:endParaRPr lang="en-US" dirty="0"/>
          </a:p>
        </p:txBody>
      </p:sp>
      <p:sp>
        <p:nvSpPr>
          <p:cNvPr id="3" name="Content Placeholder 2"/>
          <p:cNvSpPr>
            <a:spLocks noGrp="1"/>
          </p:cNvSpPr>
          <p:nvPr>
            <p:ph sz="quarter" idx="1"/>
          </p:nvPr>
        </p:nvSpPr>
        <p:spPr/>
        <p:txBody>
          <a:bodyPr/>
          <a:lstStyle/>
          <a:p>
            <a:r>
              <a:rPr lang="en-US" dirty="0" smtClean="0"/>
              <a:t>Significant and potentially predictable stream of retirement income</a:t>
            </a:r>
          </a:p>
          <a:p>
            <a:r>
              <a:rPr lang="en-US" dirty="0" smtClean="0"/>
              <a:t>May reduce current taxable income for high income business owners</a:t>
            </a:r>
          </a:p>
          <a:p>
            <a:pPr lvl="1"/>
            <a:r>
              <a:rPr lang="en-US" dirty="0" smtClean="0"/>
              <a:t>Contributions for qualified plans are pre-tax for the participant and generally income tax-deductible for the sponsoring business</a:t>
            </a:r>
          </a:p>
          <a:p>
            <a:pPr lvl="1"/>
            <a:r>
              <a:rPr lang="en-US" dirty="0" smtClean="0"/>
              <a:t>May push participant’s income under thresholds for higher income and capital gains taxes</a:t>
            </a:r>
          </a:p>
          <a:p>
            <a:r>
              <a:rPr lang="en-US" dirty="0" smtClean="0"/>
              <a:t>Assets inside of qualified plans may be creditor protected</a:t>
            </a:r>
          </a:p>
          <a:p>
            <a:endParaRPr lang="en-US" dirty="0" smtClean="0"/>
          </a:p>
          <a:p>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Life Insurance in a Qualified Plan?</a:t>
            </a:r>
            <a:endParaRPr lang="en-US" dirty="0"/>
          </a:p>
        </p:txBody>
      </p:sp>
      <p:sp>
        <p:nvSpPr>
          <p:cNvPr id="3" name="Content Placeholder 2"/>
          <p:cNvSpPr>
            <a:spLocks noGrp="1"/>
          </p:cNvSpPr>
          <p:nvPr>
            <p:ph sz="quarter" idx="1"/>
          </p:nvPr>
        </p:nvSpPr>
        <p:spPr>
          <a:xfrm>
            <a:off x="152400" y="1447800"/>
            <a:ext cx="8839200" cy="3962400"/>
          </a:xfrm>
        </p:spPr>
        <p:txBody>
          <a:bodyPr>
            <a:normAutofit fontScale="92500"/>
          </a:bodyPr>
          <a:lstStyle/>
          <a:p>
            <a:r>
              <a:rPr lang="en-US" dirty="0" smtClean="0"/>
              <a:t>Provides financial protection for the participant’s family</a:t>
            </a:r>
          </a:p>
          <a:p>
            <a:pPr lvl="1"/>
            <a:r>
              <a:rPr lang="en-US" dirty="0" smtClean="0"/>
              <a:t>Participant must annually pay tax on cost of current life insurance protection</a:t>
            </a:r>
          </a:p>
          <a:p>
            <a:pPr lvl="2"/>
            <a:r>
              <a:rPr lang="en-US" dirty="0" smtClean="0"/>
              <a:t>Currently based on Table 2001</a:t>
            </a:r>
          </a:p>
          <a:p>
            <a:pPr lvl="2"/>
            <a:r>
              <a:rPr lang="en-US" dirty="0" smtClean="0"/>
              <a:t>Net amount of risk may be income tax-free*</a:t>
            </a:r>
          </a:p>
          <a:p>
            <a:r>
              <a:rPr lang="en-US" sz="2400" dirty="0" smtClean="0"/>
              <a:t>May increase the annual deductible contribution for a DB plan**</a:t>
            </a:r>
          </a:p>
          <a:p>
            <a:r>
              <a:rPr lang="en-US" sz="2400" dirty="0" smtClean="0"/>
              <a:t>Does not reduce the retirement income benefit</a:t>
            </a:r>
          </a:p>
          <a:p>
            <a:r>
              <a:rPr lang="en-US" sz="2400" dirty="0" smtClean="0"/>
              <a:t>Estate taxes may no longer be an issue</a:t>
            </a:r>
          </a:p>
          <a:p>
            <a:pPr lvl="1"/>
            <a:r>
              <a:rPr lang="en-US" sz="1900" dirty="0" smtClean="0"/>
              <a:t>Higher exemption levels make estate inclusion of death benefit a non-issue for most</a:t>
            </a:r>
          </a:p>
          <a:p>
            <a:endParaRPr lang="en-US" dirty="0" smtClean="0"/>
          </a:p>
          <a:p>
            <a:pPr lvl="1"/>
            <a:endParaRPr lang="en-US" dirty="0" smtClean="0"/>
          </a:p>
          <a:p>
            <a:endParaRPr lang="en-US" dirty="0"/>
          </a:p>
        </p:txBody>
      </p:sp>
      <p:sp>
        <p:nvSpPr>
          <p:cNvPr id="4" name="TextBox 3"/>
          <p:cNvSpPr txBox="1"/>
          <p:nvPr/>
        </p:nvSpPr>
        <p:spPr>
          <a:xfrm>
            <a:off x="152400" y="5257800"/>
            <a:ext cx="8991600" cy="1477328"/>
          </a:xfrm>
          <a:prstGeom prst="rect">
            <a:avLst/>
          </a:prstGeom>
          <a:noFill/>
        </p:spPr>
        <p:txBody>
          <a:bodyPr wrap="square" rtlCol="0">
            <a:spAutoFit/>
          </a:bodyPr>
          <a:lstStyle/>
          <a:p>
            <a:r>
              <a:rPr lang="en-US" sz="900" dirty="0" smtClean="0"/>
              <a:t>* For federal income tax purposes, life insurance death benefits generally pay income tax-free to beneficiaries pursuant to IRC Sec. 101(a)(1).  In certain situations, however, life insurance death benefits may be partially or wholly taxable.  Situations include, but are not limited to: the transfer of a life insurance policy for valuable consideration unless the transfer qualifies for an exception under IRC Sec. 101(a)(2)( i.e. the “transfer-for-value rule”); arrangements that lack an insurable interest based on state law; and an employer-owned policy unless the policy qualifies for an exception under IRC Sec. 101(j).  Per Treas. Reg. Sec. 1.72-16(c)(2)(iv), if the participant included the cost of life insurance protection as taxable income, a portion of the death benefit proceeds (that amount above the cash value) is treated as excludable benefits under IRC Sec. 101(a)(1).</a:t>
            </a:r>
          </a:p>
          <a:p>
            <a:r>
              <a:rPr lang="en-US" sz="900" dirty="0" smtClean="0"/>
              <a:t>** The amount of life insurance that may be purchased inside a plan is limited to an incidental benefit limit and should be discussed with legal and tax counsel prior to its purchase.</a:t>
            </a:r>
          </a:p>
          <a:p>
            <a:endParaRPr lang="en-US" sz="900" dirty="0" smtClean="0"/>
          </a:p>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8"/>
          <p:cNvSpPr>
            <a:spLocks noGrp="1" noChangeArrowheads="1"/>
          </p:cNvSpPr>
          <p:nvPr>
            <p:ph type="title"/>
          </p:nvPr>
        </p:nvSpPr>
        <p:spPr/>
        <p:txBody>
          <a:bodyPr>
            <a:normAutofit/>
          </a:bodyPr>
          <a:lstStyle/>
          <a:p>
            <a:r>
              <a:rPr lang="en-US" b="1" dirty="0" smtClean="0">
                <a:latin typeface="+mj-lt"/>
                <a:ea typeface="+mj-ea"/>
                <a:cs typeface="+mj-cs"/>
              </a:rPr>
              <a:t>Permanent Benefit Section 79 Plans</a:t>
            </a:r>
          </a:p>
        </p:txBody>
      </p:sp>
      <p:sp>
        <p:nvSpPr>
          <p:cNvPr id="35842" name="Rectangle 7"/>
          <p:cNvSpPr>
            <a:spLocks noGrp="1" noChangeArrowheads="1"/>
          </p:cNvSpPr>
          <p:nvPr>
            <p:ph sz="quarter" idx="1"/>
          </p:nvPr>
        </p:nvSpPr>
        <p:spPr/>
        <p:txBody>
          <a:bodyPr>
            <a:normAutofit/>
          </a:bodyPr>
          <a:lstStyle/>
          <a:p>
            <a:pPr>
              <a:buNone/>
            </a:pPr>
            <a:r>
              <a:rPr lang="en-US" b="1" dirty="0" smtClean="0"/>
              <a:t>Internal Revenue Code Section 79:</a:t>
            </a:r>
          </a:p>
          <a:p>
            <a:r>
              <a:rPr lang="en-US" dirty="0" smtClean="0"/>
              <a:t>Tax rules regarding group term life insurance</a:t>
            </a:r>
          </a:p>
          <a:p>
            <a:r>
              <a:rPr lang="en-US" dirty="0" smtClean="0"/>
              <a:t>Provides requirements for either a master policy or individual policies to qualify as “group term </a:t>
            </a:r>
            <a:br>
              <a:rPr lang="en-US" dirty="0" smtClean="0"/>
            </a:br>
            <a:r>
              <a:rPr lang="en-US" dirty="0" smtClean="0"/>
              <a:t>life insurance”</a:t>
            </a:r>
          </a:p>
          <a:p>
            <a:r>
              <a:rPr lang="en-US" dirty="0" smtClean="0"/>
              <a:t>Allows a business to establish a group term plan that provides permanent benefits as well as group term benefits*</a:t>
            </a:r>
          </a:p>
        </p:txBody>
      </p:sp>
      <p:sp>
        <p:nvSpPr>
          <p:cNvPr id="35844" name="Text Box 9"/>
          <p:cNvSpPr txBox="1">
            <a:spLocks noChangeArrowheads="1"/>
          </p:cNvSpPr>
          <p:nvPr/>
        </p:nvSpPr>
        <p:spPr bwMode="auto">
          <a:xfrm>
            <a:off x="152400" y="6000690"/>
            <a:ext cx="8763000" cy="400110"/>
          </a:xfrm>
          <a:prstGeom prst="rect">
            <a:avLst/>
          </a:prstGeom>
          <a:noFill/>
          <a:ln w="9525">
            <a:noFill/>
            <a:miter lim="800000"/>
            <a:headEnd/>
            <a:tailEnd/>
          </a:ln>
        </p:spPr>
        <p:txBody>
          <a:bodyPr wrap="square">
            <a:spAutoFit/>
          </a:bodyPr>
          <a:lstStyle/>
          <a:p>
            <a:pPr>
              <a:spcBef>
                <a:spcPct val="50000"/>
              </a:spcBef>
            </a:pPr>
            <a:r>
              <a:rPr lang="en-US" sz="1000" dirty="0"/>
              <a:t>*Please consult with your employee benefits legal counsel as to whether this is an employee benefit plan under the Employee Retirement Income Security Act of 1974 (ERISA) and if so, whether any additional requirements are necessary to comply with ERISA.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TVALERY\AppData\Local\Microsoft\Windows\Temporary Internet Files\Content.IE5\D58YFW1D\MP900422442[1].jpg"/>
          <p:cNvPicPr>
            <a:picLocks noChangeAspect="1" noChangeArrowheads="1"/>
          </p:cNvPicPr>
          <p:nvPr/>
        </p:nvPicPr>
        <p:blipFill>
          <a:blip r:embed="rId3" cstate="print">
            <a:lum bright="10000"/>
          </a:blip>
          <a:srcRect r="15"/>
          <a:stretch>
            <a:fillRect/>
          </a:stretch>
        </p:blipFill>
        <p:spPr bwMode="auto">
          <a:xfrm>
            <a:off x="5026009" y="1219200"/>
            <a:ext cx="3965591" cy="3301306"/>
          </a:xfrm>
          <a:prstGeom prst="rect">
            <a:avLst/>
          </a:prstGeom>
          <a:noFill/>
          <a:effectLst>
            <a:softEdge rad="635000"/>
          </a:effectLst>
        </p:spPr>
      </p:pic>
      <p:sp>
        <p:nvSpPr>
          <p:cNvPr id="37890" name="Rectangle 4"/>
          <p:cNvSpPr>
            <a:spLocks noGrp="1" noChangeArrowheads="1"/>
          </p:cNvSpPr>
          <p:nvPr>
            <p:ph type="title"/>
          </p:nvPr>
        </p:nvSpPr>
        <p:spPr/>
        <p:txBody>
          <a:bodyPr>
            <a:normAutofit/>
          </a:bodyPr>
          <a:lstStyle/>
          <a:p>
            <a:r>
              <a:rPr lang="en-US" dirty="0" smtClean="0">
                <a:ea typeface="+mj-ea"/>
                <a:cs typeface="+mj-cs"/>
              </a:rPr>
              <a:t>Benefit Options</a:t>
            </a:r>
          </a:p>
        </p:txBody>
      </p:sp>
      <p:sp>
        <p:nvSpPr>
          <p:cNvPr id="37891" name="Rectangle 5"/>
          <p:cNvSpPr>
            <a:spLocks noGrp="1" noChangeArrowheads="1"/>
          </p:cNvSpPr>
          <p:nvPr>
            <p:ph sz="quarter" idx="1"/>
          </p:nvPr>
        </p:nvSpPr>
        <p:spPr>
          <a:xfrm>
            <a:off x="304800" y="1447800"/>
            <a:ext cx="8503920" cy="4114800"/>
          </a:xfrm>
        </p:spPr>
        <p:txBody>
          <a:bodyPr>
            <a:normAutofit lnSpcReduction="10000"/>
          </a:bodyPr>
          <a:lstStyle/>
          <a:p>
            <a:r>
              <a:rPr lang="en-US" sz="2800" dirty="0" smtClean="0"/>
              <a:t>Participants may choose:</a:t>
            </a:r>
          </a:p>
          <a:p>
            <a:pPr marL="731520" lvl="1" indent="-457200">
              <a:buSzPct val="100000"/>
              <a:buFont typeface="+mj-lt"/>
              <a:buAutoNum type="arabicPeriod"/>
            </a:pPr>
            <a:r>
              <a:rPr lang="en-US" dirty="0" smtClean="0"/>
              <a:t>$50,000 of free group term</a:t>
            </a:r>
          </a:p>
          <a:p>
            <a:pPr marL="731520" lvl="1" indent="-457200">
              <a:buSzPct val="100000"/>
              <a:buFont typeface="+mj-lt"/>
              <a:buAutoNum type="arabicPeriod"/>
            </a:pPr>
            <a:r>
              <a:rPr lang="en-US" dirty="0" smtClean="0"/>
              <a:t>Supplemental term insurance</a:t>
            </a:r>
          </a:p>
          <a:p>
            <a:pPr marL="1005840" lvl="2" indent="-457200">
              <a:buSzPct val="100000"/>
            </a:pPr>
            <a:r>
              <a:rPr lang="en-US" dirty="0" smtClean="0"/>
              <a:t>Participant is annually taxed on the cost of the death benefit in excess of $50,000</a:t>
            </a:r>
          </a:p>
          <a:p>
            <a:pPr marL="731520" lvl="1" indent="-457200">
              <a:buSzPct val="100000"/>
              <a:buFont typeface="+mj-lt"/>
              <a:buAutoNum type="arabicPeriod"/>
            </a:pPr>
            <a:r>
              <a:rPr lang="en-US" dirty="0" smtClean="0"/>
              <a:t>Permanent benefits (individually owned </a:t>
            </a:r>
            <a:br>
              <a:rPr lang="en-US" dirty="0" smtClean="0"/>
            </a:br>
            <a:r>
              <a:rPr lang="en-US" dirty="0" smtClean="0"/>
              <a:t>cash value policy)</a:t>
            </a:r>
          </a:p>
          <a:p>
            <a:pPr lvl="2"/>
            <a:r>
              <a:rPr lang="en-US" dirty="0" smtClean="0"/>
              <a:t>Participant is annually taxed on cost of death benefit </a:t>
            </a:r>
            <a:br>
              <a:rPr lang="en-US" dirty="0" smtClean="0"/>
            </a:br>
            <a:r>
              <a:rPr lang="en-US" dirty="0" smtClean="0"/>
              <a:t>in excess of $50,000 plus cost of permanent benefits (determined by the deemed death benefit formula)</a:t>
            </a:r>
          </a:p>
          <a:p>
            <a:pPr lvl="2"/>
            <a:r>
              <a:rPr lang="en-US" dirty="0" smtClean="0"/>
              <a:t>Formula “may” result in participants being taxed on less than 100% of the policy premium</a:t>
            </a:r>
          </a:p>
          <a:p>
            <a:pPr lvl="1"/>
            <a:endParaRPr lang="en-US" dirty="0" smtClean="0"/>
          </a:p>
          <a:p>
            <a:endParaRPr lang="en-US" dirty="0" smtClean="0"/>
          </a:p>
          <a:p>
            <a:endParaRPr lang="en-US" dirty="0" smtClean="0"/>
          </a:p>
          <a:p>
            <a:endParaRPr lang="en-US" dirty="0" smtClean="0"/>
          </a:p>
          <a:p>
            <a:endParaRPr lang="en-US" dirty="0" smtClean="0"/>
          </a:p>
        </p:txBody>
      </p:sp>
      <p:sp>
        <p:nvSpPr>
          <p:cNvPr id="37892" name="Text Box 4"/>
          <p:cNvSpPr txBox="1">
            <a:spLocks noChangeArrowheads="1"/>
          </p:cNvSpPr>
          <p:nvPr/>
        </p:nvSpPr>
        <p:spPr bwMode="auto">
          <a:xfrm>
            <a:off x="152400" y="5491371"/>
            <a:ext cx="8839200" cy="1061829"/>
          </a:xfrm>
          <a:prstGeom prst="rect">
            <a:avLst/>
          </a:prstGeom>
          <a:noFill/>
          <a:ln w="9525">
            <a:noFill/>
            <a:miter lim="800000"/>
            <a:headEnd/>
            <a:tailEnd/>
          </a:ln>
        </p:spPr>
        <p:txBody>
          <a:bodyPr>
            <a:spAutoFit/>
          </a:bodyPr>
          <a:lstStyle/>
          <a:p>
            <a:r>
              <a:rPr lang="en-US" sz="900" dirty="0">
                <a:cs typeface="Arial" charset="0"/>
              </a:rPr>
              <a:t>* </a:t>
            </a:r>
            <a:r>
              <a:rPr lang="en-US" sz="900" i="1" dirty="0"/>
              <a:t>See Treas. Reg. </a:t>
            </a:r>
            <a:r>
              <a:rPr lang="en-US" sz="900" i="1" dirty="0" smtClean="0"/>
              <a:t>Section </a:t>
            </a:r>
            <a:r>
              <a:rPr lang="en-US" sz="900" i="1" dirty="0"/>
              <a:t>1.79-1(d)(2).  Revenue Procedure 2005-25 provides a safe harbor fair market valuation for use in determining permanent costs. </a:t>
            </a:r>
            <a:r>
              <a:rPr lang="en-US" sz="900" dirty="0"/>
              <a:t>Taxable income to participants in a </a:t>
            </a:r>
            <a:r>
              <a:rPr lang="en-US" sz="900" dirty="0" smtClean="0"/>
              <a:t>Section </a:t>
            </a:r>
            <a:r>
              <a:rPr lang="en-US" sz="900" dirty="0"/>
              <a:t>79 Permanent Benefit plan is comprised of two parts: (1) the life insurance benefit; and (2) the permanent benefit.  Calculation of taxable income is not performed by Pacific Life, and is not a part of any sales material or illustration prepared by Pacific Life. Taxable income calculations are typically performed by independent third party administrators based on their understanding of the </a:t>
            </a:r>
            <a:r>
              <a:rPr lang="en-US" sz="900" dirty="0" smtClean="0"/>
              <a:t>Section 79 regulations</a:t>
            </a:r>
            <a:r>
              <a:rPr lang="en-US" sz="900" dirty="0"/>
              <a:t>.  Pacific Life makes no representation as to the appropriateness of these taxable income calculations.  </a:t>
            </a:r>
            <a:r>
              <a:rPr lang="en-US" sz="900" dirty="0" smtClean="0"/>
              <a:t>Your client should </a:t>
            </a:r>
            <a:r>
              <a:rPr lang="en-US" sz="900" dirty="0"/>
              <a:t>obtain whatever advice you deem necessary and appropriate from your independent tax and legal counsel as to the reasonableness of those calculations performed by such third parties.  </a:t>
            </a:r>
          </a:p>
          <a:p>
            <a:endParaRPr lang="en-US" sz="900" dirty="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Permanent Benefit Section 79 Plans?</a:t>
            </a:r>
            <a:endParaRPr lang="en-US" sz="3200" dirty="0"/>
          </a:p>
        </p:txBody>
      </p:sp>
      <p:sp>
        <p:nvSpPr>
          <p:cNvPr id="3" name="Content Placeholder 2"/>
          <p:cNvSpPr>
            <a:spLocks noGrp="1"/>
          </p:cNvSpPr>
          <p:nvPr>
            <p:ph sz="quarter" idx="1"/>
          </p:nvPr>
        </p:nvSpPr>
        <p:spPr>
          <a:xfrm>
            <a:off x="4114800" y="1527048"/>
            <a:ext cx="4690872" cy="4568952"/>
          </a:xfrm>
        </p:spPr>
        <p:txBody>
          <a:bodyPr>
            <a:normAutofit lnSpcReduction="10000"/>
          </a:bodyPr>
          <a:lstStyle/>
          <a:p>
            <a:r>
              <a:rPr lang="en-US" dirty="0" smtClean="0"/>
              <a:t>Life insurance policy death benefit may provide protection for insured’s family</a:t>
            </a:r>
          </a:p>
          <a:p>
            <a:r>
              <a:rPr lang="en-US" dirty="0" smtClean="0"/>
              <a:t>Life insurance policy’s cash value may be a source of supplemental retirement income</a:t>
            </a:r>
          </a:p>
          <a:p>
            <a:r>
              <a:rPr lang="en-US" dirty="0" smtClean="0"/>
              <a:t>Potentially reduced income may reduce current income tax liability</a:t>
            </a:r>
          </a:p>
          <a:p>
            <a:endParaRPr lang="en-US" dirty="0"/>
          </a:p>
        </p:txBody>
      </p:sp>
      <p:pic>
        <p:nvPicPr>
          <p:cNvPr id="2051" name="Picture 3" descr="C:\Users\wbell\AppData\Local\Microsoft\Windows\Temporary Internet Files\Content.IE5\P011VMDA\MP900341783[1].jpg"/>
          <p:cNvPicPr>
            <a:picLocks noChangeAspect="1" noChangeArrowheads="1"/>
          </p:cNvPicPr>
          <p:nvPr/>
        </p:nvPicPr>
        <p:blipFill>
          <a:blip r:embed="rId2" cstate="print"/>
          <a:srcRect/>
          <a:stretch>
            <a:fillRect/>
          </a:stretch>
        </p:blipFill>
        <p:spPr bwMode="auto">
          <a:xfrm>
            <a:off x="838200" y="1600200"/>
            <a:ext cx="3066288" cy="4298535"/>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smtClean="0"/>
              <a:t> What Is a Captive?</a:t>
            </a:r>
          </a:p>
        </p:txBody>
      </p:sp>
      <p:sp>
        <p:nvSpPr>
          <p:cNvPr id="30723" name="Content Placeholder 2"/>
          <p:cNvSpPr>
            <a:spLocks noGrp="1"/>
          </p:cNvSpPr>
          <p:nvPr>
            <p:ph sz="quarter" idx="1"/>
          </p:nvPr>
        </p:nvSpPr>
        <p:spPr>
          <a:xfrm>
            <a:off x="152400" y="1371600"/>
            <a:ext cx="8763000" cy="4953000"/>
          </a:xfrm>
        </p:spPr>
        <p:txBody>
          <a:bodyPr>
            <a:normAutofit/>
          </a:bodyPr>
          <a:lstStyle/>
          <a:p>
            <a:pPr>
              <a:lnSpc>
                <a:spcPts val="3000"/>
              </a:lnSpc>
              <a:spcBef>
                <a:spcPts val="0"/>
              </a:spcBef>
            </a:pPr>
            <a:r>
              <a:rPr lang="en-US" dirty="0" smtClean="0"/>
              <a:t>“C”-Corporation created for the purpose of providing property and casualty (P&amp;C) insurance to a small group of businesses</a:t>
            </a:r>
          </a:p>
          <a:p>
            <a:pPr lvl="1">
              <a:lnSpc>
                <a:spcPts val="3000"/>
              </a:lnSpc>
              <a:spcBef>
                <a:spcPts val="0"/>
              </a:spcBef>
            </a:pPr>
            <a:r>
              <a:rPr lang="en-US" sz="2400" dirty="0" smtClean="0"/>
              <a:t>Intended to supplement (not replace) existing commercial P&amp;C coverage</a:t>
            </a:r>
          </a:p>
          <a:p>
            <a:pPr lvl="1">
              <a:lnSpc>
                <a:spcPts val="3000"/>
              </a:lnSpc>
              <a:spcBef>
                <a:spcPts val="0"/>
              </a:spcBef>
            </a:pPr>
            <a:r>
              <a:rPr lang="en-US" sz="2400" dirty="0" smtClean="0"/>
              <a:t>If parent company is self-insuring risk:</a:t>
            </a:r>
          </a:p>
          <a:p>
            <a:pPr lvl="2"/>
            <a:r>
              <a:rPr lang="en-US" sz="2100" dirty="0" smtClean="0"/>
              <a:t>Captive provides an upfront deduction for these risks; </a:t>
            </a:r>
          </a:p>
          <a:p>
            <a:pPr lvl="2"/>
            <a:r>
              <a:rPr lang="en-US" sz="2100" dirty="0" smtClean="0"/>
              <a:t>Captive provides a dedicated source of funds to cover such risks</a:t>
            </a:r>
          </a:p>
          <a:p>
            <a:pPr>
              <a:lnSpc>
                <a:spcPct val="90000"/>
              </a:lnSpc>
            </a:pPr>
            <a:r>
              <a:rPr lang="en-US" sz="2800" dirty="0" smtClean="0"/>
              <a:t>Small market for captive insurance companies</a:t>
            </a:r>
          </a:p>
          <a:p>
            <a:pPr lvl="1">
              <a:lnSpc>
                <a:spcPct val="90000"/>
              </a:lnSpc>
            </a:pPr>
            <a:r>
              <a:rPr lang="en-US" sz="2300" dirty="0" smtClean="0"/>
              <a:t>Must have significant property and casualty liability exposure</a:t>
            </a:r>
          </a:p>
          <a:p>
            <a:pPr lvl="1">
              <a:lnSpc>
                <a:spcPct val="90000"/>
              </a:lnSpc>
            </a:pPr>
            <a:r>
              <a:rPr lang="en-US" sz="2300" dirty="0" smtClean="0"/>
              <a:t>Must have substantial cash flow to form and capitalize the captive</a:t>
            </a:r>
          </a:p>
          <a:p>
            <a:pPr lvl="2"/>
            <a:endParaRPr lang="en-US" sz="2100" dirty="0" smtClean="0"/>
          </a:p>
          <a:p>
            <a:pPr lvl="1">
              <a:lnSpc>
                <a:spcPts val="3000"/>
              </a:lnSpc>
              <a:spcBef>
                <a:spcPts val="0"/>
              </a:spcBef>
            </a:pPr>
            <a:endParaRPr lang="en-US" sz="9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dirty="0" smtClean="0"/>
              <a:t>Why Captives?</a:t>
            </a:r>
            <a:endParaRPr lang="en-US" b="1" dirty="0"/>
          </a:p>
        </p:txBody>
      </p:sp>
      <p:sp>
        <p:nvSpPr>
          <p:cNvPr id="29699" name="Rectangle 3"/>
          <p:cNvSpPr>
            <a:spLocks noGrp="1" noChangeArrowheads="1"/>
          </p:cNvSpPr>
          <p:nvPr>
            <p:ph type="body" idx="1"/>
          </p:nvPr>
        </p:nvSpPr>
        <p:spPr>
          <a:xfrm>
            <a:off x="152400" y="1524000"/>
            <a:ext cx="4343400" cy="4267200"/>
          </a:xfrm>
        </p:spPr>
        <p:txBody>
          <a:bodyPr>
            <a:normAutofit fontScale="85000" lnSpcReduction="20000"/>
          </a:bodyPr>
          <a:lstStyle/>
          <a:p>
            <a:pPr>
              <a:lnSpc>
                <a:spcPct val="90000"/>
              </a:lnSpc>
            </a:pPr>
            <a:r>
              <a:rPr lang="en-US" sz="2800" dirty="0" smtClean="0"/>
              <a:t>Potentially favorable </a:t>
            </a:r>
            <a:r>
              <a:rPr lang="en-US" sz="2800" dirty="0"/>
              <a:t>tax treatment</a:t>
            </a:r>
          </a:p>
          <a:p>
            <a:pPr lvl="1">
              <a:lnSpc>
                <a:spcPct val="90000"/>
              </a:lnSpc>
            </a:pPr>
            <a:r>
              <a:rPr lang="en-US" sz="2000" dirty="0"/>
              <a:t>Premium </a:t>
            </a:r>
            <a:r>
              <a:rPr lang="en-US" sz="2000" dirty="0" smtClean="0"/>
              <a:t>payments made </a:t>
            </a:r>
            <a:r>
              <a:rPr lang="en-US" sz="2000" dirty="0"/>
              <a:t>by the parent company are </a:t>
            </a:r>
            <a:r>
              <a:rPr lang="en-US" sz="2000" dirty="0" smtClean="0"/>
              <a:t>deductible </a:t>
            </a:r>
            <a:endParaRPr lang="en-US" sz="2000" dirty="0"/>
          </a:p>
          <a:p>
            <a:pPr lvl="1">
              <a:lnSpc>
                <a:spcPct val="90000"/>
              </a:lnSpc>
            </a:pPr>
            <a:r>
              <a:rPr lang="en-US" sz="2000" dirty="0" smtClean="0"/>
              <a:t>Per IRC section 831(b), premiums received of up to $1.2 million are tax-free </a:t>
            </a:r>
          </a:p>
          <a:p>
            <a:pPr lvl="2">
              <a:lnSpc>
                <a:spcPct val="90000"/>
              </a:lnSpc>
            </a:pPr>
            <a:r>
              <a:rPr lang="en-US" sz="1800" dirty="0" smtClean="0"/>
              <a:t>However</a:t>
            </a:r>
            <a:r>
              <a:rPr lang="en-US" sz="1800" dirty="0"/>
              <a:t>, investment income is </a:t>
            </a:r>
            <a:r>
              <a:rPr lang="en-US" sz="1800" dirty="0" smtClean="0"/>
              <a:t>taxable</a:t>
            </a:r>
            <a:endParaRPr lang="en-US" sz="1800" dirty="0"/>
          </a:p>
          <a:p>
            <a:pPr lvl="1">
              <a:lnSpc>
                <a:spcPct val="90000"/>
              </a:lnSpc>
            </a:pPr>
            <a:r>
              <a:rPr lang="en-US" sz="2000" dirty="0"/>
              <a:t>Upon liquidation captive assets are taxed as capital </a:t>
            </a:r>
            <a:r>
              <a:rPr lang="en-US" sz="2000" dirty="0" smtClean="0"/>
              <a:t>gains</a:t>
            </a:r>
          </a:p>
          <a:p>
            <a:pPr>
              <a:lnSpc>
                <a:spcPct val="90000"/>
              </a:lnSpc>
            </a:pPr>
            <a:r>
              <a:rPr lang="en-US" sz="2800" dirty="0" smtClean="0"/>
              <a:t>Potential cost savings</a:t>
            </a:r>
          </a:p>
          <a:p>
            <a:pPr lvl="1">
              <a:lnSpc>
                <a:spcPct val="90000"/>
              </a:lnSpc>
            </a:pPr>
            <a:r>
              <a:rPr lang="en-US" sz="2300" dirty="0" smtClean="0"/>
              <a:t>Any profit arising from favorable claims experience benefits the owners of the captive</a:t>
            </a:r>
          </a:p>
          <a:p>
            <a:pPr lvl="2">
              <a:lnSpc>
                <a:spcPct val="90000"/>
              </a:lnSpc>
            </a:pPr>
            <a:r>
              <a:rPr lang="en-US" dirty="0" smtClean="0"/>
              <a:t>Distributions may be taxed as dividends</a:t>
            </a:r>
          </a:p>
          <a:p>
            <a:pPr lvl="1">
              <a:lnSpc>
                <a:spcPct val="90000"/>
              </a:lnSpc>
            </a:pPr>
            <a:endParaRPr lang="en-US" sz="2300" dirty="0" smtClean="0"/>
          </a:p>
          <a:p>
            <a:pPr lvl="1">
              <a:lnSpc>
                <a:spcPct val="90000"/>
              </a:lnSpc>
              <a:buNone/>
            </a:pPr>
            <a:endParaRPr lang="en-US" sz="2300" dirty="0" smtClean="0"/>
          </a:p>
          <a:p>
            <a:pPr>
              <a:lnSpc>
                <a:spcPct val="90000"/>
              </a:lnSpc>
            </a:pPr>
            <a:endParaRPr lang="en-US" sz="1000" dirty="0"/>
          </a:p>
        </p:txBody>
      </p:sp>
      <p:pic>
        <p:nvPicPr>
          <p:cNvPr id="3076" name="Picture 4" descr="C:\Users\wbell\AppData\Local\Microsoft\Windows\Temporary Internet Files\Content.IE5\RZF52K1H\MP900407568[1].jpg"/>
          <p:cNvPicPr>
            <a:picLocks noChangeAspect="1" noChangeArrowheads="1"/>
          </p:cNvPicPr>
          <p:nvPr/>
        </p:nvPicPr>
        <p:blipFill>
          <a:blip r:embed="rId3" cstate="print"/>
          <a:srcRect/>
          <a:stretch>
            <a:fillRect/>
          </a:stretch>
        </p:blipFill>
        <p:spPr bwMode="auto">
          <a:xfrm>
            <a:off x="4572000" y="2590800"/>
            <a:ext cx="2081784" cy="3121152"/>
          </a:xfrm>
          <a:prstGeom prst="rect">
            <a:avLst/>
          </a:prstGeom>
          <a:noFill/>
        </p:spPr>
      </p:pic>
      <p:pic>
        <p:nvPicPr>
          <p:cNvPr id="3078" name="Picture 6" descr="C:\Users\wbell\AppData\Local\Microsoft\Windows\Temporary Internet Files\Content.IE5\VHCPZW68\MP900437373[1].jpg"/>
          <p:cNvPicPr>
            <a:picLocks noChangeAspect="1" noChangeArrowheads="1"/>
          </p:cNvPicPr>
          <p:nvPr/>
        </p:nvPicPr>
        <p:blipFill>
          <a:blip r:embed="rId4" cstate="print"/>
          <a:srcRect/>
          <a:stretch>
            <a:fillRect/>
          </a:stretch>
        </p:blipFill>
        <p:spPr bwMode="auto">
          <a:xfrm>
            <a:off x="5943600" y="4038600"/>
            <a:ext cx="2971800" cy="1984030"/>
          </a:xfrm>
          <a:prstGeom prst="rect">
            <a:avLst/>
          </a:prstGeom>
          <a:noFill/>
        </p:spPr>
      </p:pic>
      <p:pic>
        <p:nvPicPr>
          <p:cNvPr id="3077" name="Picture 5" descr="C:\Users\wbell\AppData\Local\Microsoft\Windows\Temporary Internet Files\Content.IE5\P011VMDA\MP900316913[1].jpg"/>
          <p:cNvPicPr>
            <a:picLocks noChangeAspect="1" noChangeArrowheads="1"/>
          </p:cNvPicPr>
          <p:nvPr/>
        </p:nvPicPr>
        <p:blipFill>
          <a:blip r:embed="rId5" cstate="print"/>
          <a:srcRect/>
          <a:stretch>
            <a:fillRect/>
          </a:stretch>
        </p:blipFill>
        <p:spPr bwMode="auto">
          <a:xfrm>
            <a:off x="5715000" y="1371600"/>
            <a:ext cx="2819400" cy="1888998"/>
          </a:xfrm>
          <a:prstGeom prst="rect">
            <a:avLst/>
          </a:prstGeom>
          <a:noFill/>
        </p:spPr>
      </p:pic>
      <p:sp>
        <p:nvSpPr>
          <p:cNvPr id="7" name="TextBox 6"/>
          <p:cNvSpPr txBox="1"/>
          <p:nvPr/>
        </p:nvSpPr>
        <p:spPr>
          <a:xfrm>
            <a:off x="228600" y="6000690"/>
            <a:ext cx="5715000" cy="246221"/>
          </a:xfrm>
          <a:prstGeom prst="rect">
            <a:avLst/>
          </a:prstGeom>
          <a:noFill/>
        </p:spPr>
        <p:txBody>
          <a:bodyPr wrap="square" rtlCol="0">
            <a:spAutoFit/>
          </a:bodyPr>
          <a:lstStyle/>
          <a:p>
            <a:r>
              <a:rPr lang="en-US" sz="1000" dirty="0" smtClean="0"/>
              <a:t>NOTE: Captives are complex and should be discussed with legal counsel prior to implementation.</a:t>
            </a:r>
            <a:endParaRPr lang="en-US"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Use of Life Insurance</a:t>
            </a:r>
            <a:endParaRPr lang="en-US" dirty="0"/>
          </a:p>
        </p:txBody>
      </p:sp>
      <p:sp>
        <p:nvSpPr>
          <p:cNvPr id="3" name="Content Placeholder 2"/>
          <p:cNvSpPr>
            <a:spLocks noGrp="1"/>
          </p:cNvSpPr>
          <p:nvPr>
            <p:ph sz="quarter" idx="1"/>
          </p:nvPr>
        </p:nvSpPr>
        <p:spPr/>
        <p:txBody>
          <a:bodyPr>
            <a:normAutofit/>
          </a:bodyPr>
          <a:lstStyle/>
          <a:p>
            <a:r>
              <a:rPr lang="en-US" dirty="0" smtClean="0"/>
              <a:t>Life insurance for estate tax liquidity</a:t>
            </a:r>
          </a:p>
          <a:p>
            <a:pPr lvl="1"/>
            <a:r>
              <a:rPr lang="en-US" dirty="0" smtClean="0"/>
              <a:t>Split-dollar arrangements</a:t>
            </a:r>
          </a:p>
          <a:p>
            <a:pPr lvl="2"/>
            <a:r>
              <a:rPr lang="en-US" dirty="0" smtClean="0"/>
              <a:t>Life insurance policy will be owned by an irrevocable trust</a:t>
            </a:r>
          </a:p>
          <a:p>
            <a:pPr lvl="2"/>
            <a:r>
              <a:rPr lang="en-US" dirty="0" smtClean="0"/>
              <a:t>Economic benefit or loan regime arrangement</a:t>
            </a:r>
          </a:p>
          <a:p>
            <a:pPr lvl="1"/>
            <a:r>
              <a:rPr lang="en-US" dirty="0" smtClean="0"/>
              <a:t>Using dividends from the captive</a:t>
            </a:r>
          </a:p>
          <a:p>
            <a:pPr lvl="2"/>
            <a:r>
              <a:rPr lang="en-US" dirty="0" smtClean="0"/>
              <a:t>Pay premiums directly</a:t>
            </a:r>
          </a:p>
          <a:p>
            <a:pPr lvl="2"/>
            <a:r>
              <a:rPr lang="en-US" dirty="0" smtClean="0"/>
              <a:t>Pay interest or economic benefit costs for private split-dollar or premium financing arrangement</a:t>
            </a:r>
          </a:p>
          <a:p>
            <a:pPr lvl="2"/>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12"/>
          <p:cNvSpPr txBox="1">
            <a:spLocks noChangeArrowheads="1"/>
          </p:cNvSpPr>
          <p:nvPr/>
        </p:nvSpPr>
        <p:spPr bwMode="auto">
          <a:xfrm>
            <a:off x="1162050" y="1371600"/>
            <a:ext cx="4095750" cy="553998"/>
          </a:xfrm>
          <a:prstGeom prst="rect">
            <a:avLst/>
          </a:prstGeom>
          <a:noFill/>
          <a:ln w="9525">
            <a:noFill/>
            <a:miter lim="800000"/>
            <a:headEnd/>
            <a:tailEnd/>
          </a:ln>
        </p:spPr>
        <p:txBody>
          <a:bodyPr>
            <a:spAutoFit/>
          </a:bodyPr>
          <a:lstStyle/>
          <a:p>
            <a:pPr algn="ctr"/>
            <a:r>
              <a:rPr lang="en-US" sz="1000" dirty="0" smtClean="0"/>
              <a:t>Pacific Life Insurance Company</a:t>
            </a:r>
          </a:p>
          <a:p>
            <a:pPr algn="ctr"/>
            <a:r>
              <a:rPr lang="en-US" sz="1000" dirty="0" smtClean="0"/>
              <a:t>Newport Beach, CA</a:t>
            </a:r>
          </a:p>
          <a:p>
            <a:pPr algn="ctr"/>
            <a:r>
              <a:rPr lang="en-US" sz="1000" dirty="0" smtClean="0"/>
              <a:t>(800) 800-7681 • www.PacificLife.com</a:t>
            </a:r>
            <a:endParaRPr lang="en-US" sz="1000" dirty="0">
              <a:solidFill>
                <a:srgbClr val="000066"/>
              </a:solidFill>
              <a:latin typeface="Century Gothic" pitchFamily="34" charset="0"/>
            </a:endParaRPr>
          </a:p>
        </p:txBody>
      </p:sp>
      <p:sp>
        <p:nvSpPr>
          <p:cNvPr id="44037" name="Text Box 13"/>
          <p:cNvSpPr txBox="1">
            <a:spLocks noChangeArrowheads="1"/>
          </p:cNvSpPr>
          <p:nvPr/>
        </p:nvSpPr>
        <p:spPr bwMode="auto">
          <a:xfrm>
            <a:off x="4241800" y="1377442"/>
            <a:ext cx="3962400" cy="553998"/>
          </a:xfrm>
          <a:prstGeom prst="rect">
            <a:avLst/>
          </a:prstGeom>
          <a:noFill/>
          <a:ln w="9525" algn="ctr">
            <a:noFill/>
            <a:miter lim="800000"/>
            <a:headEnd/>
            <a:tailEnd/>
          </a:ln>
        </p:spPr>
        <p:txBody>
          <a:bodyPr>
            <a:spAutoFit/>
          </a:bodyPr>
          <a:lstStyle/>
          <a:p>
            <a:pPr algn="ctr"/>
            <a:r>
              <a:rPr lang="en-US" sz="1000" dirty="0" smtClean="0"/>
              <a:t>Pacific Life &amp; Annuity Company</a:t>
            </a:r>
          </a:p>
          <a:p>
            <a:pPr algn="ctr"/>
            <a:r>
              <a:rPr lang="en-US" sz="1000" dirty="0" smtClean="0"/>
              <a:t>Newport Beach, CA</a:t>
            </a:r>
          </a:p>
          <a:p>
            <a:pPr algn="ctr"/>
            <a:r>
              <a:rPr lang="en-US" sz="1000" dirty="0" smtClean="0"/>
              <a:t>(888) 595-6996 • www.PacificLife.com</a:t>
            </a:r>
            <a:endParaRPr lang="en-US" sz="1000" dirty="0">
              <a:solidFill>
                <a:srgbClr val="000066"/>
              </a:solidFill>
              <a:latin typeface="Century Gothic" pitchFamily="34" charset="0"/>
            </a:endParaRPr>
          </a:p>
        </p:txBody>
      </p:sp>
      <p:sp>
        <p:nvSpPr>
          <p:cNvPr id="19" name="TextBox 18"/>
          <p:cNvSpPr txBox="1"/>
          <p:nvPr/>
        </p:nvSpPr>
        <p:spPr>
          <a:xfrm>
            <a:off x="1295400" y="5257800"/>
            <a:ext cx="6477000" cy="415498"/>
          </a:xfrm>
          <a:prstGeom prst="rect">
            <a:avLst/>
          </a:prstGeom>
          <a:noFill/>
          <a:ln>
            <a:solidFill>
              <a:schemeClr val="bg2">
                <a:lumMod val="25000"/>
              </a:schemeClr>
            </a:solidFill>
          </a:ln>
        </p:spPr>
        <p:txBody>
          <a:bodyPr wrap="square" rtlCol="0">
            <a:spAutoFit/>
          </a:bodyPr>
          <a:lstStyle/>
          <a:p>
            <a:pPr algn="ctr"/>
            <a:r>
              <a:rPr lang="en-US" sz="1050" dirty="0" smtClean="0"/>
              <a:t>Investment and Insurance Products:  Not a Deposit – Not FDIC Insured– Not Insured by any Federal Government Agency – No Bank Guarantee – May Lose Value </a:t>
            </a:r>
            <a:endParaRPr lang="en-US" sz="1050" dirty="0"/>
          </a:p>
        </p:txBody>
      </p:sp>
      <p:pic>
        <p:nvPicPr>
          <p:cNvPr id="8" name="Picture 7" descr="PL Vrt Black 96DPI 5.90 x 2.95 trans bckgrnd.GIF"/>
          <p:cNvPicPr>
            <a:picLocks noChangeAspect="1"/>
          </p:cNvPicPr>
          <p:nvPr/>
        </p:nvPicPr>
        <p:blipFill>
          <a:blip r:embed="rId3" cstate="print">
            <a:biLevel thresh="50000"/>
            <a:lum bright="-26000" contrast="-24000"/>
          </a:blip>
          <a:stretch>
            <a:fillRect/>
          </a:stretch>
        </p:blipFill>
        <p:spPr>
          <a:xfrm>
            <a:off x="3886200" y="454570"/>
            <a:ext cx="1371600" cy="685800"/>
          </a:xfrm>
          <a:prstGeom prst="rect">
            <a:avLst/>
          </a:prstGeom>
        </p:spPr>
      </p:pic>
      <p:sp>
        <p:nvSpPr>
          <p:cNvPr id="12" name="TextBox 11"/>
          <p:cNvSpPr txBox="1"/>
          <p:nvPr/>
        </p:nvSpPr>
        <p:spPr>
          <a:xfrm>
            <a:off x="304800" y="2057400"/>
            <a:ext cx="8458200" cy="3108543"/>
          </a:xfrm>
          <a:prstGeom prst="rect">
            <a:avLst/>
          </a:prstGeom>
          <a:noFill/>
        </p:spPr>
        <p:txBody>
          <a:bodyPr wrap="square" rtlCol="0">
            <a:spAutoFit/>
          </a:bodyPr>
          <a:lstStyle/>
          <a:p>
            <a:pPr algn="ctr"/>
            <a:r>
              <a:rPr lang="en-US" sz="1400" dirty="0" smtClean="0"/>
              <a:t>Pacific Life refers to Pacific Life Insurance Company and its affiliates, including Pacific Life &amp; Annuity Company. Insurance products are issued by Pacific Life Insurance Company in all states except New York and in New York by Pacific Life &amp; Annuity Company. Product availability and features may vary by state. Each insurance company is solely responsible for the financial obligations accruing under the products it issues. Insurance products and their guarantees, including optional benefits and any fixed subaccount crediting rates, are backed by the financial strength and claims-paying ability of the issuing insurance company, but they do not protect the value of the variable investment options. Look to the strength of the life insurance company with regard to such guarantees as these guarantees are not backed by the broker-dealer, insurance agency or their affiliates from which products are purchased. Neither these entities nor their representatives make any representation or assurance regarding the claims-paying ability of the life insurance company. Variable insurance products are distributed by </a:t>
            </a:r>
            <a:r>
              <a:rPr lang="en-US" sz="1400" b="1" dirty="0" smtClean="0"/>
              <a:t>Pacific Select Distributors, Inc.,</a:t>
            </a:r>
            <a:r>
              <a:rPr lang="en-US" sz="1400" dirty="0" smtClean="0"/>
              <a:t> (member FINRA &amp; SIPC), a subsidiary of Pacific Life Insurance Company, and an affiliate of Pacific Life &amp; Annuity Company, and are available through licensed third-party broker-dealers.</a:t>
            </a:r>
            <a:br>
              <a:rPr lang="en-US" sz="1400" dirty="0" smtClean="0"/>
            </a:br>
            <a:endParaRPr lang="en-US" sz="1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Nonqualified Deferred Compensation</a:t>
            </a:r>
            <a:endParaRPr lang="en-US" dirty="0"/>
          </a:p>
        </p:txBody>
      </p:sp>
      <p:sp>
        <p:nvSpPr>
          <p:cNvPr id="3" name="Content Placeholder 2"/>
          <p:cNvSpPr>
            <a:spLocks noGrp="1"/>
          </p:cNvSpPr>
          <p:nvPr>
            <p:ph sz="quarter" idx="1"/>
          </p:nvPr>
        </p:nvSpPr>
        <p:spPr>
          <a:xfrm>
            <a:off x="304800" y="1371600"/>
            <a:ext cx="8503920" cy="4572000"/>
          </a:xfrm>
        </p:spPr>
        <p:txBody>
          <a:bodyPr>
            <a:normAutofit fontScale="92500"/>
          </a:bodyPr>
          <a:lstStyle/>
          <a:p>
            <a:r>
              <a:rPr lang="en-US" dirty="0" smtClean="0"/>
              <a:t>A promise by a business to pay a benefit to a key-executive at a specified permissible time or occurrence</a:t>
            </a:r>
          </a:p>
          <a:p>
            <a:r>
              <a:rPr lang="en-US" dirty="0" smtClean="0"/>
              <a:t>May allow for elective salary deferrals in excess of the qualified plan limits</a:t>
            </a:r>
          </a:p>
          <a:p>
            <a:pPr lvl="1"/>
            <a:r>
              <a:rPr lang="en-US" dirty="0" smtClean="0"/>
              <a:t>No current income tax deduction for the sponsoring employer</a:t>
            </a:r>
          </a:p>
          <a:p>
            <a:r>
              <a:rPr lang="en-US" dirty="0" smtClean="0"/>
              <a:t>Funds are controlled by the business until paid to the executive</a:t>
            </a:r>
          </a:p>
          <a:p>
            <a:pPr lvl="1"/>
            <a:r>
              <a:rPr lang="en-US" dirty="0" smtClean="0"/>
              <a:t>Plan may be informally funded with cash value life insurance*</a:t>
            </a:r>
          </a:p>
          <a:p>
            <a:pPr lvl="2"/>
            <a:r>
              <a:rPr lang="en-US" dirty="0" smtClean="0"/>
              <a:t>Business is the owner and beneficiary of a key-person life insurance policy</a:t>
            </a:r>
          </a:p>
          <a:p>
            <a:pPr lvl="1"/>
            <a:r>
              <a:rPr lang="en-US" dirty="0" smtClean="0"/>
              <a:t>All assets used to informally fund a nonqualified plan are subject to the claims of the business’ creditors</a:t>
            </a:r>
            <a:endParaRPr lang="en-US" dirty="0"/>
          </a:p>
        </p:txBody>
      </p:sp>
      <p:sp>
        <p:nvSpPr>
          <p:cNvPr id="5" name="TextBox 4"/>
          <p:cNvSpPr txBox="1"/>
          <p:nvPr/>
        </p:nvSpPr>
        <p:spPr>
          <a:xfrm>
            <a:off x="304800" y="6019800"/>
            <a:ext cx="8458200" cy="523220"/>
          </a:xfrm>
          <a:prstGeom prst="rect">
            <a:avLst/>
          </a:prstGeom>
          <a:noFill/>
        </p:spPr>
        <p:txBody>
          <a:bodyPr wrap="square" rtlCol="0">
            <a:spAutoFit/>
          </a:bodyPr>
          <a:lstStyle/>
          <a:p>
            <a:r>
              <a:rPr lang="en-US" sz="1000" dirty="0" smtClean="0"/>
              <a:t>* Note that the policy is not the plan and the promised benefit to the executive may be more or less than the policy's available cash value.</a:t>
            </a:r>
          </a:p>
          <a:p>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Nonqualified Deferred Compensation</a:t>
            </a:r>
            <a:endParaRPr lang="en-US" dirty="0"/>
          </a:p>
        </p:txBody>
      </p:sp>
      <p:sp>
        <p:nvSpPr>
          <p:cNvPr id="3" name="Content Placeholder 2"/>
          <p:cNvSpPr>
            <a:spLocks noGrp="1"/>
          </p:cNvSpPr>
          <p:nvPr>
            <p:ph sz="quarter" idx="1"/>
          </p:nvPr>
        </p:nvSpPr>
        <p:spPr>
          <a:xfrm>
            <a:off x="304800" y="1371600"/>
            <a:ext cx="8503920" cy="4343400"/>
          </a:xfrm>
        </p:spPr>
        <p:txBody>
          <a:bodyPr>
            <a:normAutofit fontScale="92500"/>
          </a:bodyPr>
          <a:lstStyle/>
          <a:p>
            <a:r>
              <a:rPr lang="en-US" dirty="0" smtClean="0"/>
              <a:t>May provide retirement income in excess of the business’ qualified plan options</a:t>
            </a:r>
          </a:p>
          <a:p>
            <a:pPr lvl="1"/>
            <a:r>
              <a:rPr lang="en-US" dirty="0" smtClean="0"/>
              <a:t>Distributions must comply with IRC Section 409A requirements*</a:t>
            </a:r>
          </a:p>
          <a:p>
            <a:r>
              <a:rPr lang="en-US" dirty="0" smtClean="0"/>
              <a:t>May reduce the participant’s current income</a:t>
            </a:r>
          </a:p>
          <a:p>
            <a:pPr lvl="1"/>
            <a:r>
              <a:rPr lang="en-US" dirty="0" smtClean="0"/>
              <a:t>If the plan allows for elective deferrals</a:t>
            </a:r>
          </a:p>
          <a:p>
            <a:pPr lvl="1"/>
            <a:r>
              <a:rPr lang="en-US" dirty="0" smtClean="0"/>
              <a:t>Election to defer generally must occur in year prior to the deferral – two exceptions</a:t>
            </a:r>
          </a:p>
          <a:p>
            <a:pPr lvl="2"/>
            <a:r>
              <a:rPr lang="en-US" dirty="0" smtClean="0"/>
              <a:t>New plans</a:t>
            </a:r>
          </a:p>
          <a:p>
            <a:pPr lvl="2"/>
            <a:r>
              <a:rPr lang="en-US" dirty="0" smtClean="0"/>
              <a:t>Performance based compensation</a:t>
            </a:r>
          </a:p>
          <a:p>
            <a:r>
              <a:rPr lang="en-US" dirty="0" smtClean="0"/>
              <a:t>Life insurance policy’s death benefit provides key-person coverage for the business</a:t>
            </a:r>
            <a:endParaRPr lang="en-US" dirty="0"/>
          </a:p>
        </p:txBody>
      </p:sp>
      <p:sp>
        <p:nvSpPr>
          <p:cNvPr id="4" name="TextBox 3"/>
          <p:cNvSpPr txBox="1"/>
          <p:nvPr/>
        </p:nvSpPr>
        <p:spPr>
          <a:xfrm>
            <a:off x="228600" y="5715000"/>
            <a:ext cx="8610600" cy="923330"/>
          </a:xfrm>
          <a:prstGeom prst="rect">
            <a:avLst/>
          </a:prstGeom>
          <a:noFill/>
        </p:spPr>
        <p:txBody>
          <a:bodyPr wrap="square" rtlCol="0">
            <a:spAutoFit/>
          </a:bodyPr>
          <a:lstStyle/>
          <a:p>
            <a:r>
              <a:rPr lang="en-US" sz="900" dirty="0" smtClean="0"/>
              <a:t>* Employers who establish nonqualified deferred compensation plans that contain amounts earned or vested after December 31, 2004 must comply with IRC Sec. 409A.  If a non-qualified deferred compensation plan fails to meet IRC Sec. 409A’s requirements, then all compensation deferred under the plan that is subject to IRC Sec. 409A for the current tax year and all preceding tax years is includible in the participants’ income in the current tax year (with a 20 percent tax penalty and potential interest) to the extent that the amounts are not subject to a substantial risk of forfeiture and not previously included in the participants’ gross income.</a:t>
            </a:r>
          </a:p>
          <a:p>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Estate planning</a:t>
            </a:r>
          </a:p>
          <a:p>
            <a:pPr lvl="1"/>
            <a:r>
              <a:rPr lang="en-US" dirty="0" smtClean="0"/>
              <a:t>Shift focus – no longer planning for estate taxes for vast majority of households</a:t>
            </a:r>
          </a:p>
          <a:p>
            <a:pPr lvl="1"/>
            <a:r>
              <a:rPr lang="en-US" dirty="0" smtClean="0"/>
              <a:t>Focus on family protection, business succession, etc. and the use of life insurance to provide financial protection</a:t>
            </a:r>
          </a:p>
          <a:p>
            <a:r>
              <a:rPr lang="en-US" dirty="0" smtClean="0"/>
              <a:t>Income tax planning</a:t>
            </a:r>
          </a:p>
          <a:p>
            <a:pPr lvl="1"/>
            <a:r>
              <a:rPr lang="en-US" dirty="0" smtClean="0"/>
              <a:t>Identify high income earners</a:t>
            </a:r>
          </a:p>
          <a:p>
            <a:pPr lvl="2"/>
            <a:r>
              <a:rPr lang="en-US" dirty="0" smtClean="0"/>
              <a:t>Business owners</a:t>
            </a:r>
          </a:p>
          <a:p>
            <a:pPr lvl="2"/>
            <a:r>
              <a:rPr lang="en-US" dirty="0" smtClean="0"/>
              <a:t>Key-executives</a:t>
            </a:r>
          </a:p>
          <a:p>
            <a:pPr lvl="1"/>
            <a:r>
              <a:rPr lang="en-US" dirty="0" smtClean="0"/>
              <a:t>Discuss strategies that may reduce income</a:t>
            </a:r>
          </a:p>
          <a:p>
            <a:pPr lvl="1"/>
            <a:r>
              <a:rPr lang="en-US" dirty="0" smtClean="0"/>
              <a:t>Explain how life insurance may be an important part of these strategies</a:t>
            </a:r>
          </a:p>
          <a:p>
            <a:pPr lvl="1"/>
            <a:endParaRPr lang="en-US" dirty="0" smtClean="0"/>
          </a:p>
          <a:p>
            <a:pPr lvl="1"/>
            <a:endParaRPr lang="en-US" dirty="0" smtClean="0"/>
          </a:p>
          <a:p>
            <a:pPr lvl="1"/>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TVALERY\AppData\Local\Microsoft\Windows\Temporary Internet Files\Content.IE5\AS7VSRJD\MPj04429810000[1].jpg"/>
          <p:cNvPicPr>
            <a:picLocks noChangeAspect="1" noChangeArrowheads="1"/>
          </p:cNvPicPr>
          <p:nvPr/>
        </p:nvPicPr>
        <p:blipFill>
          <a:blip r:embed="rId3" cstate="print"/>
          <a:stretch>
            <a:fillRect/>
          </a:stretch>
        </p:blipFill>
        <p:spPr bwMode="auto">
          <a:xfrm>
            <a:off x="0" y="0"/>
            <a:ext cx="9144000" cy="6400800"/>
          </a:xfrm>
          <a:prstGeom prst="rect">
            <a:avLst/>
          </a:prstGeom>
          <a:ln>
            <a:noFill/>
          </a:ln>
          <a:effectLst>
            <a:softEdge rad="112500"/>
          </a:effectLst>
        </p:spPr>
      </p:pic>
      <p:sp>
        <p:nvSpPr>
          <p:cNvPr id="4" name="Rectangle 3"/>
          <p:cNvSpPr/>
          <p:nvPr/>
        </p:nvSpPr>
        <p:spPr>
          <a:xfrm>
            <a:off x="3276600" y="3843278"/>
            <a:ext cx="2819400" cy="3416320"/>
          </a:xfrm>
          <a:prstGeom prst="rect">
            <a:avLst/>
          </a:prstGeom>
        </p:spPr>
        <p:txBody>
          <a:bodyPr wrap="square">
            <a:spAutoFit/>
          </a:bodyPr>
          <a:lstStyle/>
          <a:p>
            <a:pPr algn="ctr"/>
            <a:r>
              <a:rPr lang="en-US" sz="3600" b="1" dirty="0" smtClean="0">
                <a:solidFill>
                  <a:srgbClr val="313E3F"/>
                </a:solidFill>
                <a:effectLst>
                  <a:outerShdw blurRad="38100" dist="38100" dir="2700000" algn="tl">
                    <a:srgbClr val="000000">
                      <a:alpha val="43137"/>
                    </a:srgbClr>
                  </a:outerShdw>
                </a:effectLst>
                <a:latin typeface="+mj-lt"/>
              </a:rPr>
              <a:t>Questions</a:t>
            </a:r>
            <a:r>
              <a:rPr lang="en-US" sz="3600" b="1" dirty="0" smtClean="0">
                <a:solidFill>
                  <a:srgbClr val="313E3F"/>
                </a:solidFill>
                <a:effectLst>
                  <a:outerShdw blurRad="38100" dist="38100" dir="2700000" algn="tl">
                    <a:srgbClr val="000000">
                      <a:alpha val="43137"/>
                    </a:srgbClr>
                  </a:outerShdw>
                </a:effectLst>
                <a:latin typeface="+mj-lt"/>
              </a:rPr>
              <a:t>?</a:t>
            </a:r>
          </a:p>
          <a:p>
            <a:pPr algn="ctr"/>
            <a:r>
              <a:rPr lang="en-US" sz="3600" b="1" dirty="0" smtClean="0">
                <a:solidFill>
                  <a:srgbClr val="313E3F"/>
                </a:solidFill>
                <a:effectLst>
                  <a:outerShdw blurRad="38100" dist="38100" dir="2700000" algn="tl">
                    <a:srgbClr val="000000">
                      <a:alpha val="43137"/>
                    </a:srgbClr>
                  </a:outerShdw>
                </a:effectLst>
                <a:latin typeface="+mj-lt"/>
              </a:rPr>
              <a:t>Call Ken</a:t>
            </a:r>
            <a:endParaRPr lang="en-US" sz="3600" b="1" dirty="0" smtClean="0">
              <a:solidFill>
                <a:srgbClr val="313E3F"/>
              </a:solidFill>
              <a:effectLst>
                <a:outerShdw blurRad="38100" dist="38100" dir="2700000" algn="tl">
                  <a:srgbClr val="000000">
                    <a:alpha val="43137"/>
                  </a:srgbClr>
                </a:outerShdw>
              </a:effectLst>
              <a:latin typeface="+mj-lt"/>
            </a:endParaRPr>
          </a:p>
          <a:p>
            <a:pPr algn="ctr"/>
            <a:r>
              <a:rPr lang="en-US" sz="3600" b="1" dirty="0" smtClean="0">
                <a:solidFill>
                  <a:srgbClr val="313E3F"/>
                </a:solidFill>
                <a:effectLst>
                  <a:outerShdw blurRad="38100" dist="38100" dir="2700000" algn="tl">
                    <a:srgbClr val="000000">
                      <a:alpha val="43137"/>
                    </a:srgbClr>
                  </a:outerShdw>
                </a:effectLst>
                <a:latin typeface="+mj-lt"/>
              </a:rPr>
              <a:t/>
            </a:r>
            <a:br>
              <a:rPr lang="en-US" sz="3600" b="1" dirty="0" smtClean="0">
                <a:solidFill>
                  <a:srgbClr val="313E3F"/>
                </a:solidFill>
                <a:effectLst>
                  <a:outerShdw blurRad="38100" dist="38100" dir="2700000" algn="tl">
                    <a:srgbClr val="000000">
                      <a:alpha val="43137"/>
                    </a:srgbClr>
                  </a:outerShdw>
                </a:effectLst>
                <a:latin typeface="+mj-lt"/>
              </a:rPr>
            </a:br>
            <a:endParaRPr lang="en-US" sz="3600" b="1" dirty="0" smtClean="0">
              <a:solidFill>
                <a:srgbClr val="313E3F"/>
              </a:solidFill>
              <a:effectLst>
                <a:outerShdw blurRad="38100" dist="38100" dir="2700000" algn="tl">
                  <a:srgbClr val="000000">
                    <a:alpha val="43137"/>
                  </a:srgbClr>
                </a:outerShdw>
              </a:effectLst>
              <a:latin typeface="+mj-lt"/>
            </a:endParaRPr>
          </a:p>
          <a:p>
            <a:pPr algn="ctr"/>
            <a:r>
              <a:rPr lang="en-US" sz="3600" dirty="0" smtClean="0">
                <a:solidFill>
                  <a:srgbClr val="313E3F"/>
                </a:solidFill>
                <a:effectLst>
                  <a:outerShdw blurRad="38100" dist="38100" dir="2700000" algn="tl">
                    <a:srgbClr val="000000">
                      <a:alpha val="43137"/>
                    </a:srgbClr>
                  </a:outerShdw>
                </a:effectLst>
                <a:latin typeface="+mj-lt"/>
              </a:rPr>
              <a:t/>
            </a:r>
            <a:br>
              <a:rPr lang="en-US" sz="3600" dirty="0" smtClean="0">
                <a:solidFill>
                  <a:srgbClr val="313E3F"/>
                </a:solidFill>
                <a:effectLst>
                  <a:outerShdw blurRad="38100" dist="38100" dir="2700000" algn="tl">
                    <a:srgbClr val="000000">
                      <a:alpha val="43137"/>
                    </a:srgbClr>
                  </a:outerShdw>
                </a:effectLst>
                <a:latin typeface="+mj-lt"/>
              </a:rPr>
            </a:br>
            <a:endParaRPr lang="en-US" sz="3600" dirty="0" smtClean="0">
              <a:solidFill>
                <a:srgbClr val="313E3F"/>
              </a:solidFill>
              <a:effectLst>
                <a:outerShdw blurRad="38100" dist="38100" dir="2700000" algn="tl">
                  <a:srgbClr val="000000">
                    <a:alpha val="43137"/>
                  </a:srgbClr>
                </a:outerShdw>
              </a:effectLst>
              <a:latin typeface="+mj-lt"/>
            </a:endParaRPr>
          </a:p>
        </p:txBody>
      </p:sp>
      <p:sp>
        <p:nvSpPr>
          <p:cNvPr id="9" name="Flowchart: Connector 8"/>
          <p:cNvSpPr/>
          <p:nvPr/>
        </p:nvSpPr>
        <p:spPr>
          <a:xfrm rot="21275426">
            <a:off x="2209800" y="3848386"/>
            <a:ext cx="838200" cy="762000"/>
          </a:xfrm>
          <a:prstGeom prst="flowChartConnector">
            <a:avLst/>
          </a:prstGeom>
          <a:solidFill>
            <a:srgbClr val="313E3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a:t>
            </a:r>
            <a:endParaRPr lang="en-US" sz="4400" b="1" dirty="0"/>
          </a:p>
        </p:txBody>
      </p:sp>
      <p:sp>
        <p:nvSpPr>
          <p:cNvPr id="10" name="TextBox 9"/>
          <p:cNvSpPr txBox="1"/>
          <p:nvPr/>
        </p:nvSpPr>
        <p:spPr>
          <a:xfrm>
            <a:off x="152400" y="6400800"/>
            <a:ext cx="1143000" cy="276999"/>
          </a:xfrm>
          <a:prstGeom prst="rect">
            <a:avLst/>
          </a:prstGeom>
          <a:noFill/>
        </p:spPr>
        <p:txBody>
          <a:bodyPr wrap="square" rtlCol="0">
            <a:spAutoFit/>
          </a:bodyPr>
          <a:lstStyle/>
          <a:p>
            <a:r>
              <a:rPr lang="en-US" sz="1200" baseline="0" dirty="0" smtClean="0">
                <a:solidFill>
                  <a:schemeClr val="bg1"/>
                </a:solidFill>
              </a:rPr>
              <a:t>MKT13-21</a:t>
            </a:r>
            <a:endParaRPr lang="en-US" sz="1200" dirty="0">
              <a:solidFill>
                <a:schemeClr val="bg1"/>
              </a:solidFill>
            </a:endParaRPr>
          </a:p>
        </p:txBody>
      </p:sp>
      <p:sp>
        <p:nvSpPr>
          <p:cNvPr id="11" name="TextBox 10"/>
          <p:cNvSpPr txBox="1"/>
          <p:nvPr/>
        </p:nvSpPr>
        <p:spPr>
          <a:xfrm>
            <a:off x="7315200" y="6400800"/>
            <a:ext cx="1143000" cy="276999"/>
          </a:xfrm>
          <a:prstGeom prst="rect">
            <a:avLst/>
          </a:prstGeom>
          <a:noFill/>
        </p:spPr>
        <p:txBody>
          <a:bodyPr wrap="square" rtlCol="0">
            <a:spAutoFit/>
          </a:bodyPr>
          <a:lstStyle/>
          <a:p>
            <a:r>
              <a:rPr lang="en-US" sz="1200" baseline="0" dirty="0" smtClean="0">
                <a:solidFill>
                  <a:schemeClr val="bg1"/>
                </a:solidFill>
              </a:rPr>
              <a:t>PT-41530-00</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Taxpayers Relief Act (ATRA) of 2012</a:t>
            </a:r>
            <a:endParaRPr lang="en-US" dirty="0"/>
          </a:p>
        </p:txBody>
      </p:sp>
      <p:sp>
        <p:nvSpPr>
          <p:cNvPr id="3" name="Content Placeholder 2"/>
          <p:cNvSpPr>
            <a:spLocks noGrp="1"/>
          </p:cNvSpPr>
          <p:nvPr>
            <p:ph sz="quarter" idx="1"/>
          </p:nvPr>
        </p:nvSpPr>
        <p:spPr>
          <a:xfrm>
            <a:off x="152400" y="1527048"/>
            <a:ext cx="8763000" cy="4572000"/>
          </a:xfrm>
        </p:spPr>
        <p:txBody>
          <a:bodyPr/>
          <a:lstStyle/>
          <a:p>
            <a:r>
              <a:rPr lang="en-US" dirty="0" smtClean="0"/>
              <a:t>Most comprehensive piece of tax legislation since 1986</a:t>
            </a:r>
          </a:p>
          <a:p>
            <a:r>
              <a:rPr lang="en-US" dirty="0" smtClean="0"/>
              <a:t>Passed at the very beginning of 2013 to avoid the “fiscal cliff”</a:t>
            </a:r>
          </a:p>
          <a:p>
            <a:r>
              <a:rPr lang="en-US" dirty="0" smtClean="0"/>
              <a:t>Has a significant effect on:</a:t>
            </a:r>
          </a:p>
          <a:p>
            <a:pPr lvl="1"/>
            <a:r>
              <a:rPr lang="en-US" dirty="0" smtClean="0"/>
              <a:t>Income taxes</a:t>
            </a:r>
          </a:p>
          <a:p>
            <a:pPr lvl="1"/>
            <a:r>
              <a:rPr lang="en-US" dirty="0" smtClean="0"/>
              <a:t>Transfer taxes</a:t>
            </a:r>
          </a:p>
          <a:p>
            <a:pPr lvl="1"/>
            <a:r>
              <a:rPr lang="en-US" dirty="0" smtClean="0"/>
              <a:t>Capital gains taxes</a:t>
            </a:r>
          </a:p>
          <a:p>
            <a:r>
              <a:rPr lang="en-US" dirty="0" smtClean="0"/>
              <a:t>Permanent legislation – no sunset provision</a:t>
            </a:r>
          </a:p>
          <a:p>
            <a:pPr>
              <a:buNone/>
            </a:pPr>
            <a:endParaRPr lang="en-US" dirty="0" smtClean="0"/>
          </a:p>
          <a:p>
            <a:endParaRPr lang="en-US" dirty="0"/>
          </a:p>
        </p:txBody>
      </p:sp>
      <p:sp>
        <p:nvSpPr>
          <p:cNvPr id="4" name="TextBox 3"/>
          <p:cNvSpPr txBox="1"/>
          <p:nvPr/>
        </p:nvSpPr>
        <p:spPr>
          <a:xfrm>
            <a:off x="8305800" y="6400800"/>
            <a:ext cx="1143000" cy="276999"/>
          </a:xfrm>
          <a:prstGeom prst="rect">
            <a:avLst/>
          </a:prstGeom>
          <a:noFill/>
        </p:spPr>
        <p:txBody>
          <a:bodyPr wrap="square" rtlCol="0">
            <a:spAutoFit/>
          </a:bodyPr>
          <a:lstStyle/>
          <a:p>
            <a:fld id="{EBAEDF97-8AFC-45E0-8BAE-A6E5B1CD57C1}" type="slidenum">
              <a:rPr lang="en-US" sz="1200" baseline="0" smtClean="0">
                <a:solidFill>
                  <a:schemeClr val="bg1"/>
                </a:solidFill>
              </a:rPr>
              <a:pPr/>
              <a:t>4</a:t>
            </a:fld>
            <a:r>
              <a:rPr lang="en-US" sz="1200" baseline="0" dirty="0" smtClean="0">
                <a:solidFill>
                  <a:schemeClr val="bg1"/>
                </a:solidFill>
              </a:rPr>
              <a:t> of 33</a:t>
            </a:r>
            <a:endParaRPr lang="en-US" sz="1200" dirty="0">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Some of the Changes</a:t>
            </a:r>
            <a:endParaRPr lang="en-US" dirty="0"/>
          </a:p>
        </p:txBody>
      </p:sp>
      <p:graphicFrame>
        <p:nvGraphicFramePr>
          <p:cNvPr id="6" name="Content Placeholder 5"/>
          <p:cNvGraphicFramePr>
            <a:graphicFrameLocks noGrp="1"/>
          </p:cNvGraphicFramePr>
          <p:nvPr>
            <p:ph sz="quarter" idx="1"/>
          </p:nvPr>
        </p:nvGraphicFramePr>
        <p:xfrm>
          <a:off x="301625" y="1447800"/>
          <a:ext cx="8504238" cy="3479490"/>
        </p:xfrm>
        <a:graphic>
          <a:graphicData uri="http://schemas.openxmlformats.org/drawingml/2006/table">
            <a:tbl>
              <a:tblPr firstRow="1" bandRow="1">
                <a:tableStyleId>{5C22544A-7EE6-4342-B048-85BDC9FD1C3A}</a:tableStyleId>
              </a:tblPr>
              <a:tblGrid>
                <a:gridCol w="3736975"/>
                <a:gridCol w="2438400"/>
                <a:gridCol w="2328863"/>
              </a:tblGrid>
              <a:tr h="762000">
                <a:tc>
                  <a:txBody>
                    <a:bodyPr/>
                    <a:lstStyle/>
                    <a:p>
                      <a:endParaRPr lang="en-US" dirty="0"/>
                    </a:p>
                  </a:txBody>
                  <a:tcPr anchor="ctr">
                    <a:solidFill>
                      <a:srgbClr val="3A669C"/>
                    </a:solidFill>
                  </a:tcPr>
                </a:tc>
                <a:tc>
                  <a:txBody>
                    <a:bodyPr/>
                    <a:lstStyle/>
                    <a:p>
                      <a:pPr algn="ctr"/>
                      <a:r>
                        <a:rPr lang="en-US" sz="2400" dirty="0" smtClean="0"/>
                        <a:t>2012</a:t>
                      </a:r>
                      <a:endParaRPr lang="en-US" sz="2400" dirty="0"/>
                    </a:p>
                  </a:txBody>
                  <a:tcPr anchor="ctr">
                    <a:solidFill>
                      <a:srgbClr val="3A669C"/>
                    </a:solidFill>
                  </a:tcPr>
                </a:tc>
                <a:tc>
                  <a:txBody>
                    <a:bodyPr/>
                    <a:lstStyle/>
                    <a:p>
                      <a:pPr algn="ctr"/>
                      <a:r>
                        <a:rPr lang="en-US" sz="2400" dirty="0" smtClean="0"/>
                        <a:t>2013</a:t>
                      </a:r>
                      <a:endParaRPr lang="en-US" sz="2400" dirty="0"/>
                    </a:p>
                  </a:txBody>
                  <a:tcPr anchor="ctr">
                    <a:solidFill>
                      <a:srgbClr val="3A669C"/>
                    </a:solidFill>
                  </a:tcPr>
                </a:tc>
              </a:tr>
              <a:tr h="577284">
                <a:tc>
                  <a:txBody>
                    <a:bodyPr/>
                    <a:lstStyle/>
                    <a:p>
                      <a:r>
                        <a:rPr lang="en-US" dirty="0" smtClean="0"/>
                        <a:t>Top</a:t>
                      </a:r>
                      <a:r>
                        <a:rPr lang="en-US" baseline="0" dirty="0" smtClean="0"/>
                        <a:t> Income Tax Rate ($400k for single filers, $450k for joint filers)</a:t>
                      </a:r>
                      <a:endParaRPr lang="en-US" dirty="0"/>
                    </a:p>
                  </a:txBody>
                  <a:tcPr anchor="ctr">
                    <a:solidFill>
                      <a:srgbClr val="8CBED0"/>
                    </a:solidFill>
                  </a:tcPr>
                </a:tc>
                <a:tc>
                  <a:txBody>
                    <a:bodyPr/>
                    <a:lstStyle/>
                    <a:p>
                      <a:pPr algn="ctr"/>
                      <a:r>
                        <a:rPr lang="en-US" dirty="0" smtClean="0"/>
                        <a:t>35%</a:t>
                      </a:r>
                      <a:endParaRPr lang="en-US" dirty="0"/>
                    </a:p>
                  </a:txBody>
                  <a:tcPr anchor="ctr">
                    <a:solidFill>
                      <a:srgbClr val="8CBED0"/>
                    </a:solidFill>
                  </a:tcPr>
                </a:tc>
                <a:tc>
                  <a:txBody>
                    <a:bodyPr/>
                    <a:lstStyle/>
                    <a:p>
                      <a:pPr algn="ctr"/>
                      <a:r>
                        <a:rPr lang="en-US" dirty="0" smtClean="0"/>
                        <a:t>39.6%</a:t>
                      </a:r>
                      <a:endParaRPr lang="en-US" dirty="0"/>
                    </a:p>
                  </a:txBody>
                  <a:tcPr anchor="ctr">
                    <a:solidFill>
                      <a:srgbClr val="8CBED0"/>
                    </a:solidFill>
                  </a:tcPr>
                </a:tc>
              </a:tr>
              <a:tr h="577284">
                <a:tc>
                  <a:txBody>
                    <a:bodyPr/>
                    <a:lstStyle/>
                    <a:p>
                      <a:r>
                        <a:rPr lang="en-US" dirty="0" smtClean="0"/>
                        <a:t>Top Capital Gains Rate (including taxation on some dividends)</a:t>
                      </a:r>
                      <a:endParaRPr lang="en-US" dirty="0"/>
                    </a:p>
                  </a:txBody>
                  <a:tcPr anchor="ctr">
                    <a:solidFill>
                      <a:srgbClr val="BBD9E3"/>
                    </a:solidFill>
                  </a:tcPr>
                </a:tc>
                <a:tc>
                  <a:txBody>
                    <a:bodyPr/>
                    <a:lstStyle/>
                    <a:p>
                      <a:pPr algn="ctr"/>
                      <a:r>
                        <a:rPr lang="en-US" dirty="0" smtClean="0"/>
                        <a:t>15%</a:t>
                      </a:r>
                      <a:endParaRPr lang="en-US" dirty="0"/>
                    </a:p>
                  </a:txBody>
                  <a:tcPr anchor="ctr">
                    <a:solidFill>
                      <a:srgbClr val="BBD9E3"/>
                    </a:solidFill>
                  </a:tcPr>
                </a:tc>
                <a:tc>
                  <a:txBody>
                    <a:bodyPr/>
                    <a:lstStyle/>
                    <a:p>
                      <a:pPr algn="ctr"/>
                      <a:r>
                        <a:rPr lang="en-US" dirty="0" smtClean="0"/>
                        <a:t>23.8% </a:t>
                      </a:r>
                      <a:r>
                        <a:rPr kumimoji="0" lang="en-US" sz="1800" b="0" kern="1200" dirty="0" smtClean="0">
                          <a:solidFill>
                            <a:schemeClr val="dk1"/>
                          </a:solidFill>
                          <a:latin typeface="+mn-lt"/>
                          <a:ea typeface="+mn-ea"/>
                          <a:cs typeface="+mn-cs"/>
                        </a:rPr>
                        <a:t>(20% + 3.8% Medicare surtax</a:t>
                      </a:r>
                      <a:r>
                        <a:rPr lang="en-US" b="0" dirty="0" smtClean="0"/>
                        <a:t>*</a:t>
                      </a:r>
                      <a:r>
                        <a:rPr kumimoji="0" lang="en-US" sz="1800" b="0" kern="1200" dirty="0" smtClean="0">
                          <a:solidFill>
                            <a:schemeClr val="dk1"/>
                          </a:solidFill>
                          <a:latin typeface="+mn-lt"/>
                          <a:ea typeface="+mn-ea"/>
                          <a:cs typeface="+mn-cs"/>
                        </a:rPr>
                        <a:t>)</a:t>
                      </a:r>
                      <a:endParaRPr lang="en-US" b="0" dirty="0"/>
                    </a:p>
                  </a:txBody>
                  <a:tcPr anchor="ctr">
                    <a:solidFill>
                      <a:srgbClr val="BBD9E3"/>
                    </a:solidFill>
                  </a:tcPr>
                </a:tc>
              </a:tr>
              <a:tr h="824691">
                <a:tc>
                  <a:txBody>
                    <a:bodyPr/>
                    <a:lstStyle/>
                    <a:p>
                      <a:r>
                        <a:rPr lang="en-US" dirty="0" smtClean="0"/>
                        <a:t>Estate, Gift</a:t>
                      </a:r>
                      <a:r>
                        <a:rPr lang="en-US" baseline="0" dirty="0" smtClean="0"/>
                        <a:t> and Generation Skipping Transfer (GST) Tax Exemption**</a:t>
                      </a:r>
                      <a:endParaRPr lang="en-US" dirty="0"/>
                    </a:p>
                  </a:txBody>
                  <a:tcPr anchor="ctr">
                    <a:solidFill>
                      <a:srgbClr val="8CBED0"/>
                    </a:solidFill>
                  </a:tcPr>
                </a:tc>
                <a:tc>
                  <a:txBody>
                    <a:bodyPr/>
                    <a:lstStyle/>
                    <a:p>
                      <a:pPr algn="ctr"/>
                      <a:r>
                        <a:rPr lang="en-US" dirty="0" smtClean="0"/>
                        <a:t>$5,120,000</a:t>
                      </a:r>
                      <a:endParaRPr lang="en-US" dirty="0"/>
                    </a:p>
                  </a:txBody>
                  <a:tcPr anchor="ctr">
                    <a:solidFill>
                      <a:srgbClr val="8CBED0"/>
                    </a:solidFill>
                  </a:tcPr>
                </a:tc>
                <a:tc>
                  <a:txBody>
                    <a:bodyPr/>
                    <a:lstStyle/>
                    <a:p>
                      <a:pPr algn="ctr"/>
                      <a:r>
                        <a:rPr lang="en-US" dirty="0" smtClean="0"/>
                        <a:t>$5,250,000</a:t>
                      </a:r>
                      <a:endParaRPr lang="en-US" dirty="0"/>
                    </a:p>
                  </a:txBody>
                  <a:tcPr anchor="ctr">
                    <a:solidFill>
                      <a:srgbClr val="8CBED0"/>
                    </a:solidFill>
                  </a:tcPr>
                </a:tc>
              </a:tr>
              <a:tr h="522930">
                <a:tc>
                  <a:txBody>
                    <a:bodyPr/>
                    <a:lstStyle/>
                    <a:p>
                      <a:r>
                        <a:rPr lang="en-US" dirty="0" smtClean="0"/>
                        <a:t>Top Estate, Gift</a:t>
                      </a:r>
                      <a:r>
                        <a:rPr lang="en-US" baseline="0" dirty="0" smtClean="0"/>
                        <a:t> and GST Tax Rate</a:t>
                      </a:r>
                      <a:endParaRPr lang="en-US" dirty="0"/>
                    </a:p>
                  </a:txBody>
                  <a:tcPr anchor="ctr">
                    <a:solidFill>
                      <a:srgbClr val="BBD9E3"/>
                    </a:solidFill>
                  </a:tcPr>
                </a:tc>
                <a:tc>
                  <a:txBody>
                    <a:bodyPr/>
                    <a:lstStyle/>
                    <a:p>
                      <a:pPr algn="ctr"/>
                      <a:r>
                        <a:rPr lang="en-US" dirty="0" smtClean="0"/>
                        <a:t>35%</a:t>
                      </a:r>
                      <a:endParaRPr lang="en-US" dirty="0"/>
                    </a:p>
                  </a:txBody>
                  <a:tcPr anchor="ctr">
                    <a:solidFill>
                      <a:srgbClr val="BBD9E3"/>
                    </a:solidFill>
                  </a:tcPr>
                </a:tc>
                <a:tc>
                  <a:txBody>
                    <a:bodyPr/>
                    <a:lstStyle/>
                    <a:p>
                      <a:pPr algn="ctr"/>
                      <a:r>
                        <a:rPr lang="en-US" dirty="0" smtClean="0"/>
                        <a:t>40%</a:t>
                      </a:r>
                      <a:endParaRPr lang="en-US" dirty="0"/>
                    </a:p>
                  </a:txBody>
                  <a:tcPr anchor="ctr">
                    <a:solidFill>
                      <a:srgbClr val="BBD9E3"/>
                    </a:solidFill>
                  </a:tcPr>
                </a:tc>
              </a:tr>
            </a:tbl>
          </a:graphicData>
        </a:graphic>
      </p:graphicFrame>
      <p:sp>
        <p:nvSpPr>
          <p:cNvPr id="9" name="TextBox 8"/>
          <p:cNvSpPr txBox="1"/>
          <p:nvPr/>
        </p:nvSpPr>
        <p:spPr>
          <a:xfrm>
            <a:off x="304800" y="5029200"/>
            <a:ext cx="8458200" cy="1384995"/>
          </a:xfrm>
          <a:prstGeom prst="rect">
            <a:avLst/>
          </a:prstGeom>
          <a:noFill/>
        </p:spPr>
        <p:txBody>
          <a:bodyPr wrap="square" rtlCol="0">
            <a:spAutoFit/>
          </a:bodyPr>
          <a:lstStyle/>
          <a:p>
            <a:r>
              <a:rPr lang="en-US" sz="1200" dirty="0" smtClean="0"/>
              <a:t>* Implemented as part of the Patient Protection and Affordable Care </a:t>
            </a:r>
            <a:r>
              <a:rPr lang="en-US" sz="1200" dirty="0" smtClean="0"/>
              <a:t>Act of </a:t>
            </a:r>
            <a:r>
              <a:rPr lang="en-US" sz="1200" dirty="0" smtClean="0"/>
              <a:t>2010.  The 3.8% Medicare surtax will be applied to certain net investment income for individual taxpayers with a Modified Adjusted Gross Income, net investment income or a combination of both of more than $200,000.  The threshold for the surtax increases to $250,000 for joint income tax filers.</a:t>
            </a:r>
          </a:p>
          <a:p>
            <a:r>
              <a:rPr lang="en-US" sz="1200" dirty="0" smtClean="0"/>
              <a:t>** According to the American Taxpayer Relief Act of 2012, the federal estate, gift and generation skipping transfer (GST) tax exemption amounts are all $5,000,000 (indexed for inflation effective for tax years after 2011); the maximum estate, gift and GST tax rates are 40%.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Addition</a:t>
            </a:r>
            <a:endParaRPr lang="en-US" dirty="0"/>
          </a:p>
        </p:txBody>
      </p:sp>
      <p:sp>
        <p:nvSpPr>
          <p:cNvPr id="3" name="Content Placeholder 2"/>
          <p:cNvSpPr>
            <a:spLocks noGrp="1"/>
          </p:cNvSpPr>
          <p:nvPr>
            <p:ph sz="quarter" idx="1"/>
          </p:nvPr>
        </p:nvSpPr>
        <p:spPr>
          <a:xfrm>
            <a:off x="301752" y="1371600"/>
            <a:ext cx="8503920" cy="5105400"/>
          </a:xfrm>
        </p:spPr>
        <p:txBody>
          <a:bodyPr>
            <a:normAutofit fontScale="92500"/>
          </a:bodyPr>
          <a:lstStyle/>
          <a:p>
            <a:r>
              <a:rPr lang="en-US" dirty="0" smtClean="0"/>
              <a:t>Indexed for inflation</a:t>
            </a:r>
          </a:p>
          <a:p>
            <a:pPr lvl="1"/>
            <a:r>
              <a:rPr lang="en-US" dirty="0" smtClean="0"/>
              <a:t>Estate, gift and GST exemption</a:t>
            </a:r>
          </a:p>
          <a:p>
            <a:pPr lvl="2"/>
            <a:r>
              <a:rPr lang="en-US" dirty="0" smtClean="0"/>
              <a:t>Portability of estate tax exemption still in place</a:t>
            </a:r>
          </a:p>
          <a:p>
            <a:pPr lvl="1"/>
            <a:r>
              <a:rPr lang="en-US" dirty="0" smtClean="0"/>
              <a:t>Income threshold for 39.6% income tax and 20% capital gains rates</a:t>
            </a:r>
          </a:p>
          <a:p>
            <a:pPr lvl="2"/>
            <a:r>
              <a:rPr lang="en-US" dirty="0" smtClean="0"/>
              <a:t>Currently $400k for single filers, $450k for joint filers</a:t>
            </a:r>
          </a:p>
          <a:p>
            <a:r>
              <a:rPr lang="en-US" dirty="0" smtClean="0"/>
              <a:t>Phase out for personal exemption and itemized deductions</a:t>
            </a:r>
          </a:p>
          <a:p>
            <a:pPr lvl="1"/>
            <a:r>
              <a:rPr lang="en-US" dirty="0" smtClean="0"/>
              <a:t>Individuals - $250,000</a:t>
            </a:r>
          </a:p>
          <a:p>
            <a:pPr lvl="1"/>
            <a:r>
              <a:rPr lang="en-US" dirty="0" smtClean="0"/>
              <a:t>Joint filers - $300,000</a:t>
            </a:r>
          </a:p>
          <a:p>
            <a:pPr lvl="1"/>
            <a:r>
              <a:rPr lang="en-US" dirty="0" smtClean="0"/>
              <a:t>The limitation on the phase out of itemized deductions is the lesser of </a:t>
            </a:r>
          </a:p>
          <a:p>
            <a:pPr lvl="2"/>
            <a:r>
              <a:rPr lang="en-US" dirty="0" smtClean="0"/>
              <a:t>(</a:t>
            </a:r>
            <a:r>
              <a:rPr lang="en-US" dirty="0" err="1" smtClean="0"/>
              <a:t>i</a:t>
            </a:r>
            <a:r>
              <a:rPr lang="en-US" dirty="0" smtClean="0"/>
              <a:t>) 3% of excess AGI over the specified threshold or </a:t>
            </a:r>
          </a:p>
          <a:p>
            <a:pPr lvl="2"/>
            <a:r>
              <a:rPr lang="en-US" dirty="0" smtClean="0"/>
              <a:t>(ii) 80% of “unprotected” itemized deductions (e.g., mortgage interest, charitable contributions, state and local taxes, etc.)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 Medicare </a:t>
            </a:r>
            <a:r>
              <a:rPr lang="en-US" dirty="0" smtClean="0"/>
              <a:t>Surtaxes'</a:t>
            </a:r>
            <a:endParaRPr lang="en-US" dirty="0"/>
          </a:p>
        </p:txBody>
      </p:sp>
      <p:sp>
        <p:nvSpPr>
          <p:cNvPr id="3" name="Content Placeholder 2"/>
          <p:cNvSpPr>
            <a:spLocks noGrp="1"/>
          </p:cNvSpPr>
          <p:nvPr>
            <p:ph sz="quarter" idx="1"/>
          </p:nvPr>
        </p:nvSpPr>
        <p:spPr>
          <a:xfrm>
            <a:off x="301752" y="1447800"/>
            <a:ext cx="8503920" cy="4953000"/>
          </a:xfrm>
        </p:spPr>
        <p:txBody>
          <a:bodyPr>
            <a:normAutofit fontScale="92500" lnSpcReduction="10000"/>
          </a:bodyPr>
          <a:lstStyle/>
          <a:p>
            <a:r>
              <a:rPr lang="en-US" dirty="0" smtClean="0"/>
              <a:t>Implemented via the Patient Protection and Affordable Care Act</a:t>
            </a:r>
          </a:p>
          <a:p>
            <a:r>
              <a:rPr lang="en-US" dirty="0" smtClean="0"/>
              <a:t>3.8% Medicare surtax on net investment income</a:t>
            </a:r>
          </a:p>
          <a:p>
            <a:pPr lvl="1"/>
            <a:r>
              <a:rPr lang="en-US" dirty="0" smtClean="0"/>
              <a:t>Includes some investments, rents and dividends, etc. </a:t>
            </a:r>
          </a:p>
          <a:p>
            <a:pPr lvl="1"/>
            <a:r>
              <a:rPr lang="en-US" dirty="0" smtClean="0"/>
              <a:t>Individual filer threshold - $200,000</a:t>
            </a:r>
          </a:p>
          <a:p>
            <a:pPr lvl="2"/>
            <a:r>
              <a:rPr lang="en-US" dirty="0" smtClean="0"/>
              <a:t>Modified adjusted gross income</a:t>
            </a:r>
          </a:p>
          <a:p>
            <a:pPr lvl="2"/>
            <a:r>
              <a:rPr lang="en-US" dirty="0" smtClean="0"/>
              <a:t>Investment Income</a:t>
            </a:r>
          </a:p>
          <a:p>
            <a:pPr lvl="2"/>
            <a:r>
              <a:rPr lang="en-US" dirty="0" smtClean="0"/>
              <a:t>A combination of both</a:t>
            </a:r>
          </a:p>
          <a:p>
            <a:pPr lvl="1"/>
            <a:r>
              <a:rPr lang="en-US" dirty="0" smtClean="0"/>
              <a:t>Joint filers - $250,000</a:t>
            </a:r>
          </a:p>
          <a:p>
            <a:r>
              <a:rPr lang="en-US" dirty="0" smtClean="0"/>
              <a:t>.9% additional Medicare tax on income</a:t>
            </a:r>
          </a:p>
          <a:p>
            <a:pPr lvl="1"/>
            <a:r>
              <a:rPr lang="en-US" dirty="0" smtClean="0"/>
              <a:t>On income above $200,000 for individuals and $250,000 for joint filers</a:t>
            </a:r>
          </a:p>
          <a:p>
            <a:r>
              <a:rPr lang="en-US" dirty="0" smtClean="0"/>
              <a:t>The thresholds for these taxes are not indexed for inflation</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Not Affected by ATRA</a:t>
            </a:r>
            <a:endParaRPr lang="en-US" dirty="0"/>
          </a:p>
        </p:txBody>
      </p:sp>
      <p:sp>
        <p:nvSpPr>
          <p:cNvPr id="3" name="Content Placeholder 2"/>
          <p:cNvSpPr>
            <a:spLocks noGrp="1"/>
          </p:cNvSpPr>
          <p:nvPr>
            <p:ph sz="quarter" idx="1"/>
          </p:nvPr>
        </p:nvSpPr>
        <p:spPr>
          <a:xfrm>
            <a:off x="228600" y="1295400"/>
            <a:ext cx="8686800" cy="4191000"/>
          </a:xfrm>
        </p:spPr>
        <p:txBody>
          <a:bodyPr>
            <a:normAutofit fontScale="92500" lnSpcReduction="10000"/>
          </a:bodyPr>
          <a:lstStyle/>
          <a:p>
            <a:r>
              <a:rPr lang="en-US" dirty="0" smtClean="0"/>
              <a:t>Taxation of life insurance</a:t>
            </a:r>
          </a:p>
          <a:p>
            <a:pPr lvl="1"/>
            <a:r>
              <a:rPr lang="en-US" dirty="0" smtClean="0"/>
              <a:t>Inside build-up</a:t>
            </a:r>
          </a:p>
          <a:p>
            <a:pPr lvl="1"/>
            <a:r>
              <a:rPr lang="en-US" dirty="0" smtClean="0"/>
              <a:t>Death benefit*</a:t>
            </a:r>
          </a:p>
          <a:p>
            <a:pPr lvl="1"/>
            <a:r>
              <a:rPr lang="en-US" dirty="0" smtClean="0"/>
              <a:t>Distributions**</a:t>
            </a:r>
          </a:p>
          <a:p>
            <a:r>
              <a:rPr lang="en-US" dirty="0" smtClean="0"/>
              <a:t>Intentionally defective grantor trusts (IDIT)</a:t>
            </a:r>
          </a:p>
          <a:p>
            <a:r>
              <a:rPr lang="en-US" dirty="0" smtClean="0"/>
              <a:t>Minimum duration for grantor retained annuity trusts</a:t>
            </a:r>
          </a:p>
          <a:p>
            <a:r>
              <a:rPr lang="en-US" dirty="0" smtClean="0"/>
              <a:t>Discounting for transfers of some property</a:t>
            </a:r>
          </a:p>
          <a:p>
            <a:r>
              <a:rPr lang="en-US" dirty="0" smtClean="0"/>
              <a:t>Dynasty trust duration</a:t>
            </a:r>
          </a:p>
          <a:p>
            <a:r>
              <a:rPr lang="en-US" dirty="0" smtClean="0"/>
              <a:t>All or some of these items could be affected by future tax legislation</a:t>
            </a:r>
          </a:p>
          <a:p>
            <a:endParaRPr lang="en-US" dirty="0"/>
          </a:p>
        </p:txBody>
      </p:sp>
      <p:sp>
        <p:nvSpPr>
          <p:cNvPr id="4" name="TextBox 3"/>
          <p:cNvSpPr txBox="1"/>
          <p:nvPr/>
        </p:nvSpPr>
        <p:spPr>
          <a:xfrm>
            <a:off x="228600" y="5334000"/>
            <a:ext cx="8534400" cy="1523494"/>
          </a:xfrm>
          <a:prstGeom prst="rect">
            <a:avLst/>
          </a:prstGeom>
          <a:noFill/>
        </p:spPr>
        <p:txBody>
          <a:bodyPr wrap="square" rtlCol="0">
            <a:spAutoFit/>
          </a:bodyPr>
          <a:lstStyle/>
          <a:p>
            <a:r>
              <a:rPr lang="en-US" sz="800" dirty="0" smtClean="0"/>
              <a:t>*  For federal income tax purposes, life insurance death benefits generally pay income tax-free to beneficiaries pursuant to IRC Sec. 101(a)(1).  In certain situations, however, life insurance death benefits may be partially or wholly taxable.  Situations include, but are not limited to:  the transfer of a life insurance policy for valuable consideration unless the transfer qualifies for an exception under IRC Sec. 101(a)(2) (i.e. the “transfer-for-value rule”); arrangements that lack an insurable interest based on state law; and an employer-owned policy unless the policy qualifies for an exception under IRC Sec. 101(j).</a:t>
            </a:r>
          </a:p>
          <a:p>
            <a:r>
              <a:rPr lang="en-US" sz="800" dirty="0" smtClean="0"/>
              <a:t>** T ax-free income assumes, among other things: (1) withdrawals do not exceed tax basis (generally, premiums paid less prior withdrawals); (2) policy remains in force until death; (3) withdrawals taken during the first 15 policy years do not occur at the time of, or during the two years prior to, any reduction in benefits; and (4) the policy does not become a modified endowment contract. See IRC §§ 72, 7702(f)(7)(B), 7702A. Any policy withdrawals, loans and loan interest will reduce policy values and may reduce benefits</a:t>
            </a:r>
            <a:r>
              <a:rPr lang="en-US" sz="900" dirty="0" smtClean="0"/>
              <a:t>.</a:t>
            </a:r>
          </a:p>
          <a:p>
            <a:endParaRPr lang="en-US" dirty="0" smtClean="0"/>
          </a:p>
          <a:p>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971800"/>
            <a:ext cx="6480174" cy="1673225"/>
          </a:xfrm>
        </p:spPr>
        <p:txBody>
          <a:bodyPr>
            <a:normAutofit/>
          </a:bodyPr>
          <a:lstStyle/>
          <a:p>
            <a:r>
              <a:rPr lang="en-US" sz="3600" dirty="0" smtClean="0"/>
              <a:t>Estate Planning</a:t>
            </a:r>
            <a:endParaRPr lang="en-US" sz="3600" dirty="0"/>
          </a:p>
        </p:txBody>
      </p:sp>
      <p:sp>
        <p:nvSpPr>
          <p:cNvPr id="4" name="Title 3"/>
          <p:cNvSpPr>
            <a:spLocks noGrp="1"/>
          </p:cNvSpPr>
          <p:nvPr>
            <p:ph type="title"/>
          </p:nvPr>
        </p:nvSpPr>
        <p:spPr>
          <a:xfrm>
            <a:off x="381000" y="533400"/>
            <a:ext cx="8458199" cy="1524000"/>
          </a:xfrm>
        </p:spPr>
        <p:txBody>
          <a:bodyPr/>
          <a:lstStyle/>
          <a:p>
            <a:r>
              <a:rPr lang="en-US" dirty="0" smtClean="0"/>
              <a:t>Where Are The Opportunities?</a:t>
            </a:r>
            <a:endParaRPr lang="en-US" dirty="0"/>
          </a:p>
        </p:txBody>
      </p:sp>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hat CPAs wish you knew - revised 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What CPAs wish you knew - revised CE</Template>
  <TotalTime>24208</TotalTime>
  <Words>2773</Words>
  <Application>Microsoft Office PowerPoint</Application>
  <PresentationFormat>On-screen Show (4:3)</PresentationFormat>
  <Paragraphs>317</Paragraphs>
  <Slides>33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Times New Roman</vt:lpstr>
      <vt:lpstr>Calibri</vt:lpstr>
      <vt:lpstr>Wingdings</vt:lpstr>
      <vt:lpstr>Century Gothic</vt:lpstr>
      <vt:lpstr>Georgia</vt:lpstr>
      <vt:lpstr>Wingdings 2</vt:lpstr>
      <vt:lpstr>What CPAs wish you knew - revised CE</vt:lpstr>
      <vt:lpstr>                                                            </vt:lpstr>
      <vt:lpstr>Circular 230 Disclosure</vt:lpstr>
      <vt:lpstr>PowerPoint Presentation</vt:lpstr>
      <vt:lpstr>American Taxpayers Relief Act (ATRA) of 2012</vt:lpstr>
      <vt:lpstr>Some of the Changes</vt:lpstr>
      <vt:lpstr>In Addition</vt:lpstr>
      <vt:lpstr>Don’t Forget – Medicare Surtaxes'</vt:lpstr>
      <vt:lpstr>Items Not Affected by ATRA</vt:lpstr>
      <vt:lpstr>Where Are The Opportunities?</vt:lpstr>
      <vt:lpstr>What Size is the Estate?</vt:lpstr>
      <vt:lpstr>Larger Estates</vt:lpstr>
      <vt:lpstr>Dynasty Trusts</vt:lpstr>
      <vt:lpstr>Sale of Property to an IDIT</vt:lpstr>
      <vt:lpstr>Smaller Estates</vt:lpstr>
      <vt:lpstr>PowerPoint Presentation</vt:lpstr>
      <vt:lpstr>Simplified Planning</vt:lpstr>
      <vt:lpstr>Where Are The Opportunities?</vt:lpstr>
      <vt:lpstr>Impact of Higher Taxes on High Income Earners</vt:lpstr>
      <vt:lpstr>Impact of Higher Taxes on High Income Earners (cont.)</vt:lpstr>
      <vt:lpstr>Potential Strategies</vt:lpstr>
      <vt:lpstr>Qualified Plans – Two Basic Types</vt:lpstr>
      <vt:lpstr>Why Qualified Plans?</vt:lpstr>
      <vt:lpstr>Why Life Insurance in a Qualified Plan?</vt:lpstr>
      <vt:lpstr>Permanent Benefit Section 79 Plans</vt:lpstr>
      <vt:lpstr>Benefit Options</vt:lpstr>
      <vt:lpstr>Why Permanent Benefit Section 79 Plans?</vt:lpstr>
      <vt:lpstr> What Is a Captive?</vt:lpstr>
      <vt:lpstr>Why Captives?</vt:lpstr>
      <vt:lpstr>Potential Use of Life Insurance</vt:lpstr>
      <vt:lpstr>Nonqualified Deferred Compensation</vt:lpstr>
      <vt:lpstr>Why Nonqualified Deferred Compensation</vt:lpstr>
      <vt:lpstr>The Next Steps</vt:lpstr>
      <vt:lpstr>PowerPoint Presentation</vt:lpstr>
    </vt:vector>
  </TitlesOfParts>
  <Company>Pacific 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Estate Planning</dc:title>
  <dc:creator>rsarkis</dc:creator>
  <cp:lastModifiedBy>Ken Sapon</cp:lastModifiedBy>
  <cp:revision>1785</cp:revision>
  <dcterms:created xsi:type="dcterms:W3CDTF">2012-05-22T20:20:43Z</dcterms:created>
  <dcterms:modified xsi:type="dcterms:W3CDTF">2013-03-07T18:17:26Z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1637303</vt:lpwstr>
  </property>
  <property fmtid="{D5CDD505-2E9C-101B-9397-08002B2CF9AE}" pid="3" name="NXPowerLiteVersion">
    <vt:lpwstr>D4.0.0</vt:lpwstr>
  </property>
  <property fmtid="{D5CDD505-2E9C-101B-9397-08002B2CF9AE}" pid="4" name="_NewReviewCycle">
    <vt:lpwstr/>
  </property>
</Properties>
</file>