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3" r:id="rId3"/>
    <p:sldId id="269" r:id="rId4"/>
    <p:sldId id="267" r:id="rId5"/>
    <p:sldId id="270" r:id="rId6"/>
    <p:sldId id="273" r:id="rId7"/>
    <p:sldId id="271" r:id="rId8"/>
    <p:sldId id="277" r:id="rId9"/>
    <p:sldId id="272" r:id="rId10"/>
    <p:sldId id="262" r:id="rId11"/>
    <p:sldId id="278" r:id="rId12"/>
    <p:sldId id="263" r:id="rId13"/>
    <p:sldId id="279" r:id="rId14"/>
    <p:sldId id="280" r:id="rId15"/>
    <p:sldId id="282" r:id="rId16"/>
    <p:sldId id="286" r:id="rId17"/>
    <p:sldId id="281" r:id="rId18"/>
    <p:sldId id="287" r:id="rId19"/>
    <p:sldId id="289" r:id="rId20"/>
    <p:sldId id="290" r:id="rId21"/>
    <p:sldId id="288" r:id="rId22"/>
    <p:sldId id="264" r:id="rId23"/>
    <p:sldId id="266" r:id="rId24"/>
    <p:sldId id="258" r:id="rId25"/>
    <p:sldId id="265" r:id="rId26"/>
    <p:sldId id="274" r:id="rId27"/>
    <p:sldId id="276" r:id="rId28"/>
    <p:sldId id="283" r:id="rId29"/>
    <p:sldId id="291" r:id="rId30"/>
    <p:sldId id="285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9910148731408579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Gets What?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8"/>
          </c:dPt>
          <c:cat>
            <c:strRef>
              <c:f>Sheet1!$A$2:$A$5</c:f>
              <c:strCache>
                <c:ptCount val="2"/>
                <c:pt idx="0">
                  <c:v>Your $$$</c:v>
                </c:pt>
                <c:pt idx="1">
                  <c:v>Taxes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714543680724601E-2"/>
          <c:y val="0"/>
          <c:w val="0.89910148731408579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Gets What?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11"/>
          </c:dPt>
          <c:cat>
            <c:strRef>
              <c:f>Sheet1!$A$2:$A$5</c:f>
              <c:strCache>
                <c:ptCount val="2"/>
                <c:pt idx="0">
                  <c:v>Your $$$</c:v>
                </c:pt>
                <c:pt idx="1">
                  <c:v>Taxes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7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7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3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6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3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1BF9-F6B8-44AE-A0E5-9C245A81A1C5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D0C6-8ED4-4D5E-B55F-6D755163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Plus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Efficient ways to find buyers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Million Dollar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Do you have it memorized?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u="sng" dirty="0" smtClean="0"/>
              <a:t>“If we could show you a way to move money from your business to yourself, in a very tax efficient manner, and your CPA thought it to be a good idea, is there any reason you wouldn’t want to know about it?”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1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inventory?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Building a pipeline:</a:t>
            </a:r>
          </a:p>
          <a:p>
            <a:r>
              <a:rPr lang="en-US" dirty="0" smtClean="0"/>
              <a:t>We all need prospect inventory to have someone to buy our products, services, etc. </a:t>
            </a:r>
          </a:p>
          <a:p>
            <a:r>
              <a:rPr lang="en-US" dirty="0" smtClean="0"/>
              <a:t>What’s your plan and/or procedure to fill your pipeline?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The hard way vs. the easy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make it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Lets run down the best strategies for finding new business and new prospects: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Marketing thru CPA’s </a:t>
            </a:r>
          </a:p>
          <a:p>
            <a:r>
              <a:rPr lang="en-US" dirty="0"/>
              <a:t> </a:t>
            </a:r>
            <a:r>
              <a:rPr lang="en-US" dirty="0" smtClean="0"/>
              <a:t> Smart CPA’s have come to the realization they need to be more than just a human version of Quicken to keep their business clients.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Smart CPA’s are looking for ideas that provide meaningful tax relief, and also know</a:t>
            </a:r>
          </a:p>
          <a:p>
            <a:r>
              <a:rPr lang="en-US" dirty="0" smtClean="0"/>
              <a:t>Additional revenue can be realized by way of providing new found relief. </a:t>
            </a:r>
          </a:p>
          <a:p>
            <a:r>
              <a:rPr lang="en-US" dirty="0" smtClean="0"/>
              <a:t>Some may want to commission share</a:t>
            </a:r>
          </a:p>
          <a:p>
            <a:r>
              <a:rPr lang="en-US" dirty="0" smtClean="0"/>
              <a:t>Some may want only to create new fee income.</a:t>
            </a:r>
          </a:p>
          <a:p>
            <a:r>
              <a:rPr lang="en-US" dirty="0" smtClean="0"/>
              <a:t>Either way, you win as 80% of the time, the client will act upon their CPA’s advise.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3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do I get in front of CPA’s on a favorable basis?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currently know any? Make a list…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your clients to introduce you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your friends to introduce you… wait a minute, I don’t have any friends…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Invite CPA’s to attend a free industry approved CE seminar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46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CPA Marketing Network Alliance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CPA’s won’t listen to agents…</a:t>
            </a:r>
          </a:p>
          <a:p>
            <a:r>
              <a:rPr lang="en-US" dirty="0" smtClean="0"/>
              <a:t>They will usually listen to other CPA’s </a:t>
            </a:r>
          </a:p>
          <a:p>
            <a:r>
              <a:rPr lang="en-US" dirty="0" smtClean="0"/>
              <a:t>Would you spend $200.00 to have a highly qualified, 79 friendly CPA talk to your potentially revenue killing CPA?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5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make it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2. Marketing thru existing clients and friends: </a:t>
            </a:r>
          </a:p>
          <a:p>
            <a:r>
              <a:rPr lang="en-US" dirty="0" smtClean="0"/>
              <a:t>Learn the “third Party” version of the Million Dollar Question: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“Hey Bob, we all know birds of a feather flock together right?: Who do you know, like you, who would want to know about a powerful way to move money from their business to themselves, in a very tax efficient manner, that smart CPA’s by the way really like; who do you know that should learn about this Bob?, who do you know that hates paying taxes?”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Hey… What about me?  </a:t>
            </a:r>
          </a:p>
          <a:p>
            <a:pPr marL="0" indent="0">
              <a:buNone/>
            </a:pPr>
            <a:r>
              <a:rPr lang="en-US" i="1" dirty="0" smtClean="0"/>
              <a:t>9 times out of 10, they will immediately ask you to show it to them!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children of your older estate planning clients as they’re probably running the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Champion Agency Website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 to: Building Your </a:t>
            </a:r>
            <a:r>
              <a:rPr lang="en-US" dirty="0"/>
              <a:t>F</a:t>
            </a:r>
            <a:r>
              <a:rPr lang="en-US" dirty="0" smtClean="0"/>
              <a:t>inancial Services Practice</a:t>
            </a:r>
          </a:p>
          <a:p>
            <a:pPr marL="0" indent="0">
              <a:buNone/>
            </a:pPr>
            <a:r>
              <a:rPr lang="en-US" dirty="0" smtClean="0"/>
              <a:t>            www.champion-agency.com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Really useful tools such as the one-card system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throw anyone away… use the one-card system. </a:t>
            </a:r>
          </a:p>
          <a:p>
            <a:pPr marL="0" indent="0">
              <a:buNone/>
            </a:pPr>
            <a:r>
              <a:rPr lang="en-US" dirty="0" smtClean="0"/>
              <a:t>The only way out of the box is to die or buy!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Plus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starts with a </a:t>
            </a:r>
            <a:r>
              <a:rPr lang="en-US" u="sng" dirty="0" smtClean="0"/>
              <a:t>Power</a:t>
            </a:r>
            <a:r>
              <a:rPr lang="en-US" dirty="0" smtClean="0"/>
              <a:t>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1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Direct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was the last time you actually received a traditional letter?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gets you to open a letter?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looks personal, private, not like junk mail.</a:t>
            </a:r>
          </a:p>
          <a:p>
            <a:pPr marL="0" indent="0">
              <a:buNone/>
            </a:pPr>
            <a:r>
              <a:rPr lang="en-US" dirty="0" smtClean="0"/>
              <a:t>People are opening mail again! Try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Walk and talk… </a:t>
            </a:r>
          </a:p>
          <a:p>
            <a:pPr marL="0" indent="0">
              <a:buNone/>
            </a:pPr>
            <a:r>
              <a:rPr lang="en-US" dirty="0" smtClean="0"/>
              <a:t>Meet business owners by walking into their business. </a:t>
            </a:r>
          </a:p>
          <a:p>
            <a:pPr marL="0" indent="0">
              <a:buNone/>
            </a:pPr>
            <a:r>
              <a:rPr lang="en-US" dirty="0" smtClean="0"/>
              <a:t>Attending Chamber of Commerce events</a:t>
            </a:r>
          </a:p>
          <a:p>
            <a:pPr marL="0" indent="0">
              <a:buNone/>
            </a:pPr>
            <a:r>
              <a:rPr lang="en-US" dirty="0" smtClean="0"/>
              <a:t>Get involved with non-profits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arties where business owners will likely be</a:t>
            </a:r>
          </a:p>
          <a:p>
            <a:pPr marL="0" indent="0">
              <a:buNone/>
            </a:pPr>
            <a:r>
              <a:rPr lang="en-US" dirty="0" smtClean="0"/>
              <a:t>Ask your current business owner clients to introduce you to the business next door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3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 Differential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I really understand it?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Lets back-test: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does it all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off, what ever my company pays me is tax deductible to the business. </a:t>
            </a:r>
            <a:endParaRPr lang="en-US" dirty="0"/>
          </a:p>
        </p:txBody>
      </p:sp>
      <p:pic>
        <p:nvPicPr>
          <p:cNvPr id="1027" name="Picture 3" descr="C:\Users\Life\Desktop\m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2286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ife\Downloads\office building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2667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18522" y="5410200"/>
            <a:ext cx="1258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But…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71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077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We all know that Uncle Sam shares in our earning through income tax. </a:t>
            </a:r>
          </a:p>
          <a:p>
            <a:endParaRPr lang="en-US" sz="2500" dirty="0" smtClean="0"/>
          </a:p>
          <a:p>
            <a:r>
              <a:rPr lang="en-US" sz="2500" dirty="0" smtClean="0"/>
              <a:t>If I’m in a 40% tax bracket, Uncle Sam normally gets 40% and I get 60%.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2895600"/>
            <a:ext cx="9206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60%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514600"/>
            <a:ext cx="9206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4</a:t>
            </a:r>
            <a:r>
              <a:rPr lang="en-US" sz="2500" b="1" dirty="0" smtClean="0">
                <a:solidFill>
                  <a:schemeClr val="bg1"/>
                </a:solidFill>
              </a:rPr>
              <a:t>0%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Life\Desktop\04-26-10-Uncle_Sam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44900"/>
            <a:ext cx="24384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186410118"/>
              </p:ext>
            </p:extLst>
          </p:nvPr>
        </p:nvGraphicFramePr>
        <p:xfrm>
          <a:off x="2667000" y="1103530"/>
          <a:ext cx="4709915" cy="4992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2907268"/>
            <a:ext cx="7425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60%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0889" y="2590800"/>
            <a:ext cx="7425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4</a:t>
            </a:r>
            <a:r>
              <a:rPr lang="en-US" sz="2500" b="1" dirty="0" smtClean="0">
                <a:solidFill>
                  <a:schemeClr val="bg1"/>
                </a:solidFill>
              </a:rPr>
              <a:t>0%</a:t>
            </a:r>
            <a:endParaRPr lang="en-US" sz="25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31721" y="5638800"/>
            <a:ext cx="104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So…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04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we can run with the money…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need to pay our </a:t>
            </a:r>
            <a:r>
              <a:rPr lang="en-US" u="sng" dirty="0" smtClean="0"/>
              <a:t>applicable</a:t>
            </a:r>
            <a:r>
              <a:rPr lang="en-US" dirty="0" smtClean="0"/>
              <a:t> taxes: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91098706"/>
              </p:ext>
            </p:extLst>
          </p:nvPr>
        </p:nvGraphicFramePr>
        <p:xfrm>
          <a:off x="2438400" y="1905000"/>
          <a:ext cx="47244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632" y="5879068"/>
            <a:ext cx="5896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Now, Lets assume you want to invest a net of $100,000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6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bottom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Power Plus designs reduce the amount needed from the business:</a:t>
            </a:r>
          </a:p>
          <a:p>
            <a:pPr marL="0" indent="0">
              <a:buNone/>
            </a:pPr>
            <a:r>
              <a:rPr lang="en-US" dirty="0" smtClean="0"/>
              <a:t>Without Power Plus, here’s what happens: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4196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$67K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bottom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Without: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Life\Downloads\office building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2667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2971800"/>
            <a:ext cx="1966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Business Must Pay: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$166,667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3429000"/>
            <a:ext cx="3062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86600" y="5144869"/>
            <a:ext cx="1599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 You To Get: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$100,000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65650"/>
            <a:ext cx="137160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0"/>
            <a:ext cx="2971800" cy="295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096000" y="4114800"/>
            <a:ext cx="10070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prstClr val="white">
                    <a:lumMod val="95000"/>
                  </a:prstClr>
                </a:solidFill>
              </a:rPr>
              <a:t>$100K</a:t>
            </a:r>
            <a:endParaRPr lang="en-US" sz="2500" b="1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3962400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</a:rPr>
              <a:t>$67K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bottom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Power Plus designs reduce the amount needed from the business:</a:t>
            </a:r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Life\Downloads\office building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2667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3371671"/>
            <a:ext cx="2002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Business Only Pays: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</a:t>
            </a:r>
            <a:r>
              <a:rPr lang="en-US" b="1" dirty="0" smtClean="0">
                <a:solidFill>
                  <a:prstClr val="black"/>
                </a:solidFill>
              </a:rPr>
              <a:t>$100,000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810000"/>
            <a:ext cx="3062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1931" y="4876800"/>
            <a:ext cx="1599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 You To Get: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$100,000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329670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86400" y="4495800"/>
            <a:ext cx="10070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prstClr val="white">
                    <a:lumMod val="95000"/>
                  </a:prstClr>
                </a:solidFill>
              </a:rPr>
              <a:t>$100K</a:t>
            </a:r>
            <a:endParaRPr lang="en-US" sz="2500" b="1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724400"/>
            <a:ext cx="2403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 business saves:</a:t>
            </a:r>
          </a:p>
          <a:p>
            <a:r>
              <a:rPr lang="en-US" b="1" dirty="0" smtClean="0"/>
              <a:t>$66,667!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10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bottom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Power Plus designs reduce the amount needed from the business:</a:t>
            </a:r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Life\Downloads\office building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2667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3371671"/>
            <a:ext cx="2002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Business Only Pays: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</a:t>
            </a:r>
            <a:r>
              <a:rPr lang="en-US" b="1" dirty="0" smtClean="0">
                <a:solidFill>
                  <a:prstClr val="black"/>
                </a:solidFill>
              </a:rPr>
              <a:t>$100,000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810000"/>
            <a:ext cx="3062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1931" y="4876800"/>
            <a:ext cx="1599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For You To Get: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$100,000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329670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86400" y="4495800"/>
            <a:ext cx="10070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solidFill>
                  <a:prstClr val="white">
                    <a:lumMod val="95000"/>
                  </a:prstClr>
                </a:solidFill>
              </a:rPr>
              <a:t>$100K</a:t>
            </a:r>
            <a:endParaRPr lang="en-US" sz="2500" b="1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4657" y="4724400"/>
            <a:ext cx="2403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And the business saves:</a:t>
            </a:r>
          </a:p>
          <a:p>
            <a:r>
              <a:rPr lang="en-US" b="1" dirty="0" smtClean="0">
                <a:solidFill>
                  <a:prstClr val="black"/>
                </a:solidFill>
              </a:rPr>
              <a:t>$66,667</a:t>
            </a:r>
            <a:r>
              <a:rPr lang="en-US" b="1" dirty="0" smtClean="0">
                <a:solidFill>
                  <a:prstClr val="black"/>
                </a:solidFill>
              </a:rPr>
              <a:t>! </a:t>
            </a:r>
          </a:p>
          <a:p>
            <a:endParaRPr lang="en-US" b="1" dirty="0"/>
          </a:p>
        </p:txBody>
      </p:sp>
      <p:pic>
        <p:nvPicPr>
          <p:cNvPr id="17" name="Picture 3" descr="C:\Users\Life\Desktop\Happy Uncle sa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2"/>
          <a:stretch/>
        </p:blipFill>
        <p:spPr bwMode="auto">
          <a:xfrm>
            <a:off x="228600" y="5257800"/>
            <a:ext cx="1957387" cy="156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30717" y="5802868"/>
            <a:ext cx="178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“I’m Happy Too!”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5257800"/>
            <a:ext cx="1811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(Net Differential)</a:t>
            </a:r>
          </a:p>
        </p:txBody>
      </p:sp>
    </p:spTree>
    <p:extLst>
      <p:ext uri="{BB962C8B-B14F-4D97-AF65-F5344CB8AC3E}">
        <p14:creationId xmlns:p14="http://schemas.microsoft.com/office/powerpoint/2010/main" val="359230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Which approach is the right approach?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Lets consider our options...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Knowing we likely can’t effectively sell our offering over the phone.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We are looking to set an appointment.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44466"/>
              </p:ext>
            </p:extLst>
          </p:nvPr>
        </p:nvGraphicFramePr>
        <p:xfrm>
          <a:off x="604838" y="790575"/>
          <a:ext cx="7934325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Worksheet" r:id="rId3" imgW="7934372" imgH="5276932" progId="Excel.Sheet.8">
                  <p:embed/>
                </p:oleObj>
              </mc:Choice>
              <mc:Fallback>
                <p:oleObj name="Worksheet" r:id="rId3" imgW="7934372" imgH="527693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838" y="790575"/>
                        <a:ext cx="7934325" cy="527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5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74638"/>
            <a:ext cx="9906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Game is always won in the fourth quarter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74837"/>
            <a:ext cx="8915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Power Product sales create large case commissions!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filling your pipeline now, and as we approach the fourth quarter of the year, tax reduction emotions ignite action by prospects.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filling the pipeline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6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basically have 3 approaches: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Prospect with a product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Prospect with services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Prospect with ideas</a:t>
            </a:r>
          </a:p>
        </p:txBody>
      </p:sp>
    </p:spTree>
    <p:extLst>
      <p:ext uri="{BB962C8B-B14F-4D97-AF65-F5344CB8AC3E}">
        <p14:creationId xmlns:p14="http://schemas.microsoft.com/office/powerpoint/2010/main" val="33502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our industry, people don’t buy products…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buy what products do.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they often have a pre-conceived notion about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product approach works best when you’ve run into a potential buyer who is already looking.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Approach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already know what they want and</a:t>
            </a:r>
          </a:p>
          <a:p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en-US" sz="2800" dirty="0" smtClean="0"/>
              <a:t>hey’re shopping price and </a:t>
            </a:r>
          </a:p>
          <a:p>
            <a:r>
              <a:rPr lang="en-US" sz="2800" dirty="0" smtClean="0"/>
              <a:t>  </a:t>
            </a:r>
            <a:r>
              <a:rPr lang="en-US" sz="2800" u="sng" dirty="0" smtClean="0"/>
              <a:t>They</a:t>
            </a:r>
            <a:r>
              <a:rPr lang="en-US" sz="2800" dirty="0" smtClean="0"/>
              <a:t> are in control</a:t>
            </a:r>
          </a:p>
          <a:p>
            <a:r>
              <a:rPr lang="en-US" sz="2800" dirty="0" smtClean="0"/>
              <a:t>  You’re forced into a commodity sale.</a:t>
            </a:r>
          </a:p>
          <a:p>
            <a:r>
              <a:rPr lang="en-US" sz="2800" dirty="0" smtClean="0"/>
              <a:t>  Probably losing revenue in the process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2.    And what happens when another, better product comes along?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are not saying this approach won’t work, but consider what the commoditization of car insurance has done to their profit margins…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7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engage by offering a service: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Financial Planning, Estate Planning, Investment Planning, etc.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who respond are usually already looking for the “service” or think they already have it, and are therefore not interested…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Approach Challenges: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can be very difficult to distinguish yourself from others providing the same service on the approach: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are you going to say when they tell you they already have a financial planner?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“My financial planning is better than their financial planning!”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241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Prospecting with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Prospecting with ideas, done correctly, allows us to bypass the sales filter of the prospect and fuel their curiosity to learn more.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million dollar question is all about creating curiosity with something almost every prospect of means will want to know more about. </a:t>
            </a:r>
          </a:p>
          <a:p>
            <a:pPr marL="0" indent="0">
              <a:buNone/>
            </a:pPr>
            <a:r>
              <a:rPr lang="en-US" dirty="0" smtClean="0"/>
              <a:t>And allow you to move to set the appointment as </a:t>
            </a:r>
            <a:r>
              <a:rPr lang="en-US" u="sng" dirty="0" smtClean="0"/>
              <a:t>the only way </a:t>
            </a:r>
            <a:r>
              <a:rPr lang="en-US" dirty="0" smtClean="0"/>
              <a:t>the prospect can satisfy their curiosity.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3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1254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Worksheet</vt:lpstr>
      <vt:lpstr>Power Plus Marketing</vt:lpstr>
      <vt:lpstr>Power Plus Marketing</vt:lpstr>
      <vt:lpstr>Which approach is the right approach?</vt:lpstr>
      <vt:lpstr>We basically have 3 approaches:</vt:lpstr>
      <vt:lpstr>Product Approach</vt:lpstr>
      <vt:lpstr>Product Approach Weaknesses</vt:lpstr>
      <vt:lpstr>Services Approach</vt:lpstr>
      <vt:lpstr>Services Approach Challenges:</vt:lpstr>
      <vt:lpstr>Prospecting with Ideas</vt:lpstr>
      <vt:lpstr>The Million Dollar Question</vt:lpstr>
      <vt:lpstr>Inventory</vt:lpstr>
      <vt:lpstr>What’s your inventory?</vt:lpstr>
      <vt:lpstr>Please make it easy!</vt:lpstr>
      <vt:lpstr>CPA Marketing</vt:lpstr>
      <vt:lpstr>CPA Marketing</vt:lpstr>
      <vt:lpstr>CPA Marketing Network Alliance </vt:lpstr>
      <vt:lpstr>Please make it easy!</vt:lpstr>
      <vt:lpstr>Don’t Forget </vt:lpstr>
      <vt:lpstr>Champion Agency Website Tools</vt:lpstr>
      <vt:lpstr>Unique Direct Mail</vt:lpstr>
      <vt:lpstr>Just Do IT</vt:lpstr>
      <vt:lpstr>The Net Differential</vt:lpstr>
      <vt:lpstr>So how does it all work?</vt:lpstr>
      <vt:lpstr>PowerPoint Presentation</vt:lpstr>
      <vt:lpstr>Before we can run with the money…</vt:lpstr>
      <vt:lpstr>Here’s the bottom line:</vt:lpstr>
      <vt:lpstr>Here’s the bottom line:</vt:lpstr>
      <vt:lpstr>Here’s the bottom line:</vt:lpstr>
      <vt:lpstr>Here’s the bottom line:</vt:lpstr>
      <vt:lpstr>PowerPoint Presentation</vt:lpstr>
      <vt:lpstr>The Game is always won in the fourth quarter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Flow</dc:title>
  <dc:creator>Harbor Financial Partners, LLC</dc:creator>
  <cp:lastModifiedBy>Harbor Financial Partners, LLC</cp:lastModifiedBy>
  <cp:revision>100</cp:revision>
  <dcterms:created xsi:type="dcterms:W3CDTF">2014-05-29T17:32:22Z</dcterms:created>
  <dcterms:modified xsi:type="dcterms:W3CDTF">2014-05-30T15:55:01Z</dcterms:modified>
</cp:coreProperties>
</file>