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3"/>
  </p:notesMasterIdLst>
  <p:sldIdLst>
    <p:sldId id="256" r:id="rId2"/>
    <p:sldId id="265" r:id="rId3"/>
    <p:sldId id="268" r:id="rId4"/>
    <p:sldId id="269" r:id="rId5"/>
    <p:sldId id="270" r:id="rId6"/>
    <p:sldId id="271" r:id="rId7"/>
    <p:sldId id="257" r:id="rId8"/>
    <p:sldId id="258" r:id="rId9"/>
    <p:sldId id="272" r:id="rId10"/>
    <p:sldId id="273" r:id="rId11"/>
    <p:sldId id="274" r:id="rId1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0" d="100"/>
          <a:sy n="70" d="100"/>
        </p:scale>
        <p:origin x="-402" y="-96"/>
      </p:cViewPr>
      <p:guideLst>
        <p:guide orient="horz" pos="2160"/>
        <p:guide pos="2880"/>
      </p:guideLst>
    </p:cSldViewPr>
  </p:slideViewPr>
  <p:outlineViewPr>
    <p:cViewPr>
      <p:scale>
        <a:sx n="33" d="100"/>
        <a:sy n="33" d="100"/>
      </p:scale>
      <p:origin x="0" y="334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dirty="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83154964-7370-4631-8D9B-21675548C1F5}" type="datetimeFigureOut">
              <a:rPr lang="en-US"/>
              <a:pPr>
                <a:defRPr/>
              </a:pPr>
              <a:t>6/14/2009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dirty="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78F3E1FD-CB86-480C-AB73-2A0FF8E04F6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53818F-4B62-4E78-82C0-BE8F0EF72A91}" type="datetime1">
              <a:rPr lang="en-US"/>
              <a:pPr>
                <a:defRPr/>
              </a:pPr>
              <a:t>6/14/2009</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8C203BDD-2819-4CEA-B55A-0AED8D5E01C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30A117-0A57-4EB9-9299-0400B4273464}" type="datetime1">
              <a:rPr lang="en-US"/>
              <a:pPr>
                <a:defRPr/>
              </a:pPr>
              <a:t>6/14/2009</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B2FD82CE-0B56-43EF-9ABD-2C33E422697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A7547C-CC61-42DD-95CF-C9A36069D643}" type="datetime1">
              <a:rPr lang="en-US"/>
              <a:pPr>
                <a:defRPr/>
              </a:pPr>
              <a:t>6/14/2009</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9BF0FF10-27C1-46B3-B01F-FC39F263BC5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5712B5-4A0C-402F-9DDF-EDE5478CB848}" type="datetime1">
              <a:rPr lang="en-US"/>
              <a:pPr>
                <a:defRPr/>
              </a:pPr>
              <a:t>6/14/2009</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E0C9BC1A-BB5B-4D17-851E-EA6347B4525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DBE3FF-4EA8-4DC9-B503-16626B359923}" type="datetime1">
              <a:rPr lang="en-US"/>
              <a:pPr>
                <a:defRPr/>
              </a:pPr>
              <a:t>6/14/2009</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51CDF2D8-E3BD-4EBD-8DEA-D3749291596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ED2600-501B-44F8-88A0-6651F6FF492E}" type="datetime1">
              <a:rPr lang="en-US"/>
              <a:pPr>
                <a:defRPr/>
              </a:pPr>
              <a:t>6/14/2009</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429652D1-4E11-47CF-99A7-D8A4D72515B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93ADC9-5E4A-43C7-BCB3-91A375590A6D}" type="datetime1">
              <a:rPr lang="en-US"/>
              <a:pPr>
                <a:defRPr/>
              </a:pPr>
              <a:t>6/14/2009</a:t>
            </a:fld>
            <a:endParaRPr lang="en-US" dirty="0"/>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436F4C20-34F3-4751-B167-9295C30C888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1E237C-D292-4ABF-8096-8B8EEDB4D674}" type="datetime1">
              <a:rPr lang="en-US"/>
              <a:pPr>
                <a:defRPr/>
              </a:pPr>
              <a:t>6/14/2009</a:t>
            </a:fld>
            <a:endParaRPr lang="en-US" dirty="0"/>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717D3507-88A1-41BF-8D85-BBB636A1DEE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9227B-B379-4AED-AB51-BAE286383E53}" type="datetime1">
              <a:rPr lang="en-US"/>
              <a:pPr>
                <a:defRPr/>
              </a:pPr>
              <a:t>6/14/2009</a:t>
            </a:fld>
            <a:endParaRPr lang="en-US" dirty="0"/>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pPr>
              <a:defRPr/>
            </a:pPr>
            <a:fld id="{0CCAF969-559A-4A0A-9EE0-90155CA60AE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DC032B-7233-4A10-8819-F77A5A8B524F}" type="datetime1">
              <a:rPr lang="en-US"/>
              <a:pPr>
                <a:defRPr/>
              </a:pPr>
              <a:t>6/14/2009</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DF050F0D-0BB2-4D67-93AB-39487473667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4C89E8-DCCD-495D-ABF4-B1DAB9097399}" type="datetime1">
              <a:rPr lang="en-US"/>
              <a:pPr>
                <a:defRPr/>
              </a:pPr>
              <a:t>6/14/2009</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E88F2B26-14A6-4A4D-8C07-9668F181C88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BE2F8F2-4B47-480B-87F1-F8B079FAB9C7}" type="datetime1">
              <a:rPr lang="en-US"/>
              <a:pPr>
                <a:defRPr/>
              </a:pPr>
              <a:t>6/14/2009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207CD90-AD83-45BE-B84F-FB9DEEB5BD3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Documents and Settings\Cindy.PLUSGROUP\My Documents\My Pictures\Microsoft Clip Organizer\j0402000.jpg"/>
          <p:cNvPicPr>
            <a:picLocks noChangeAspect="1" noChangeArrowheads="1"/>
          </p:cNvPicPr>
          <p:nvPr/>
        </p:nvPicPr>
        <p:blipFill>
          <a:blip r:embed="rId3"/>
          <a:srcRect/>
          <a:stretch>
            <a:fillRect/>
          </a:stretch>
        </p:blipFill>
        <p:spPr bwMode="auto">
          <a:xfrm>
            <a:off x="304800" y="304800"/>
            <a:ext cx="2255838" cy="1528763"/>
          </a:xfrm>
          <a:prstGeom prst="rect">
            <a:avLst/>
          </a:prstGeom>
          <a:noFill/>
          <a:ln w="9525">
            <a:noFill/>
            <a:miter lim="800000"/>
            <a:headEnd/>
            <a:tailEnd/>
          </a:ln>
        </p:spPr>
      </p:pic>
      <p:sp>
        <p:nvSpPr>
          <p:cNvPr id="2" name="Title 1"/>
          <p:cNvSpPr>
            <a:spLocks noGrp="1"/>
          </p:cNvSpPr>
          <p:nvPr>
            <p:ph type="ctrTitle"/>
          </p:nvPr>
        </p:nvSpPr>
        <p:spPr>
          <a:xfrm>
            <a:off x="1066800" y="2057400"/>
            <a:ext cx="6629400" cy="1752600"/>
          </a:xfrm>
        </p:spPr>
        <p:txBody>
          <a:bodyPr rtlCol="0">
            <a:noAutofit/>
          </a:bodyPr>
          <a:lstStyle/>
          <a:p>
            <a:pPr fontAlgn="auto">
              <a:spcAft>
                <a:spcPts val="0"/>
              </a:spcAft>
              <a:defRPr/>
            </a:pPr>
            <a:r>
              <a:rPr lang="en-US" sz="6000" dirty="0" smtClean="0">
                <a:ln w="9525" cap="flat" cmpd="sng">
                  <a:solidFill>
                    <a:schemeClr val="bg1">
                      <a:lumMod val="95000"/>
                      <a:lumOff val="5000"/>
                    </a:schemeClr>
                  </a:solidFill>
                </a:ln>
                <a:effectLst>
                  <a:outerShdw blurRad="101600" dir="7440000" sx="104000" sy="104000" algn="ctr" rotWithShape="0">
                    <a:schemeClr val="bg1">
                      <a:lumMod val="95000"/>
                      <a:lumOff val="5000"/>
                    </a:schemeClr>
                  </a:outerShdw>
                </a:effectLst>
              </a:rPr>
              <a:t>Defining  </a:t>
            </a:r>
            <a:br>
              <a:rPr lang="en-US" sz="6000" dirty="0" smtClean="0">
                <a:ln w="9525" cap="flat" cmpd="sng">
                  <a:solidFill>
                    <a:schemeClr val="bg1">
                      <a:lumMod val="95000"/>
                      <a:lumOff val="5000"/>
                    </a:schemeClr>
                  </a:solidFill>
                </a:ln>
                <a:effectLst>
                  <a:outerShdw blurRad="101600" dir="7440000" sx="104000" sy="104000" algn="ctr" rotWithShape="0">
                    <a:schemeClr val="bg1">
                      <a:lumMod val="95000"/>
                      <a:lumOff val="5000"/>
                    </a:schemeClr>
                  </a:outerShdw>
                </a:effectLst>
              </a:rPr>
            </a:br>
            <a:r>
              <a:rPr lang="en-US" sz="6000" dirty="0" smtClean="0">
                <a:ln w="9525" cap="flat" cmpd="sng">
                  <a:solidFill>
                    <a:schemeClr val="bg1">
                      <a:lumMod val="95000"/>
                      <a:lumOff val="5000"/>
                    </a:schemeClr>
                  </a:solidFill>
                </a:ln>
                <a:effectLst>
                  <a:outerShdw blurRad="101600" dir="7440000" sx="104000" sy="104000" algn="ctr" rotWithShape="0">
                    <a:schemeClr val="bg1">
                      <a:lumMod val="95000"/>
                      <a:lumOff val="5000"/>
                    </a:schemeClr>
                  </a:outerShdw>
                </a:effectLst>
              </a:rPr>
              <a:t> Disability</a:t>
            </a:r>
            <a:endParaRPr lang="en-US" sz="6000" dirty="0">
              <a:ln w="9525" cap="flat" cmpd="sng">
                <a:solidFill>
                  <a:schemeClr val="bg1">
                    <a:lumMod val="95000"/>
                    <a:lumOff val="5000"/>
                  </a:schemeClr>
                </a:solidFill>
              </a:ln>
              <a:effectLst>
                <a:outerShdw blurRad="101600" dir="7440000" sx="104000" sy="104000" algn="ctr" rotWithShape="0">
                  <a:schemeClr val="bg1">
                    <a:lumMod val="95000"/>
                    <a:lumOff val="5000"/>
                  </a:schemeClr>
                </a:outerShdw>
              </a:effectLst>
            </a:endParaRPr>
          </a:p>
        </p:txBody>
      </p:sp>
      <p:sp>
        <p:nvSpPr>
          <p:cNvPr id="3" name="Subtitle 2"/>
          <p:cNvSpPr>
            <a:spLocks noGrp="1"/>
          </p:cNvSpPr>
          <p:nvPr>
            <p:ph type="subTitle" idx="1"/>
          </p:nvPr>
        </p:nvSpPr>
        <p:spPr>
          <a:xfrm>
            <a:off x="1066800" y="3886200"/>
            <a:ext cx="6705600" cy="1752600"/>
          </a:xfrm>
        </p:spPr>
        <p:txBody>
          <a:bodyPr rtlCol="0">
            <a:normAutofit/>
          </a:bodyPr>
          <a:lstStyle/>
          <a:p>
            <a:pPr fontAlgn="auto">
              <a:spcAft>
                <a:spcPts val="0"/>
              </a:spcAft>
              <a:buFont typeface="Arial" pitchFamily="34" charset="0"/>
              <a:buNone/>
              <a:defRPr/>
            </a:pPr>
            <a:r>
              <a:rPr lang="en-US" dirty="0" smtClean="0">
                <a:ln>
                  <a:solidFill>
                    <a:schemeClr val="bg1">
                      <a:lumMod val="95000"/>
                      <a:lumOff val="5000"/>
                    </a:schemeClr>
                  </a:solidFill>
                </a:ln>
              </a:rPr>
              <a:t>Presented by: Reed H. Schnittker, RHU</a:t>
            </a:r>
          </a:p>
          <a:p>
            <a:pPr fontAlgn="auto">
              <a:spcAft>
                <a:spcPts val="0"/>
              </a:spcAft>
              <a:buFont typeface="Arial" pitchFamily="34" charset="0"/>
              <a:buNone/>
              <a:defRPr/>
            </a:pPr>
            <a:r>
              <a:rPr lang="en-US" dirty="0" smtClean="0">
                <a:ln>
                  <a:solidFill>
                    <a:schemeClr val="bg1">
                      <a:lumMod val="95000"/>
                      <a:lumOff val="5000"/>
                    </a:schemeClr>
                  </a:solidFill>
                </a:ln>
              </a:rPr>
              <a:t>The Plus Group U.S.</a:t>
            </a:r>
            <a:endParaRPr lang="en-US" dirty="0">
              <a:ln>
                <a:solidFill>
                  <a:schemeClr val="bg1">
                    <a:lumMod val="95000"/>
                    <a:lumOff val="5000"/>
                  </a:schemeClr>
                </a:solidFill>
              </a:ln>
            </a:endParaRPr>
          </a:p>
        </p:txBody>
      </p:sp>
      <p:pic>
        <p:nvPicPr>
          <p:cNvPr id="14340" name="Picture 3" descr="C:\Documents and Settings\Cindy.PLUSGROUP\My Documents\My Pictures\Microsoft Clip Organizer\j0422119.jpg"/>
          <p:cNvPicPr>
            <a:picLocks noChangeAspect="1" noChangeArrowheads="1"/>
          </p:cNvPicPr>
          <p:nvPr/>
        </p:nvPicPr>
        <p:blipFill>
          <a:blip r:embed="rId4"/>
          <a:srcRect/>
          <a:stretch>
            <a:fillRect/>
          </a:stretch>
        </p:blipFill>
        <p:spPr bwMode="auto">
          <a:xfrm>
            <a:off x="152400" y="1676400"/>
            <a:ext cx="1524000" cy="1447800"/>
          </a:xfrm>
          <a:prstGeom prst="rect">
            <a:avLst/>
          </a:prstGeom>
          <a:noFill/>
          <a:ln w="9525">
            <a:noFill/>
            <a:miter lim="800000"/>
            <a:headEnd/>
            <a:tailEnd/>
          </a:ln>
        </p:spPr>
      </p:pic>
      <p:pic>
        <p:nvPicPr>
          <p:cNvPr id="14341" name="Picture 5" descr="C:\Documents and Settings\Cindy.PLUSGROUP\My Documents\My Pictures\Microsoft Clip Organizer\j0401617.jpg"/>
          <p:cNvPicPr>
            <a:picLocks noChangeAspect="1" noChangeArrowheads="1"/>
          </p:cNvPicPr>
          <p:nvPr/>
        </p:nvPicPr>
        <p:blipFill>
          <a:blip r:embed="rId5"/>
          <a:srcRect/>
          <a:stretch>
            <a:fillRect/>
          </a:stretch>
        </p:blipFill>
        <p:spPr bwMode="auto">
          <a:xfrm>
            <a:off x="2438400" y="152400"/>
            <a:ext cx="1874838" cy="1604963"/>
          </a:xfrm>
          <a:prstGeom prst="rect">
            <a:avLst/>
          </a:prstGeom>
          <a:noFill/>
          <a:ln w="9525">
            <a:noFill/>
            <a:miter lim="800000"/>
            <a:headEnd/>
            <a:tailEnd/>
          </a:ln>
        </p:spPr>
      </p:pic>
      <p:pic>
        <p:nvPicPr>
          <p:cNvPr id="14342" name="Picture 6" descr="C:\Documents and Settings\Cindy.PLUSGROUP\Local Settings\Temporary Internet Files\Content.IE5\WTGDS2VB\MPj04068290000[1].jpg"/>
          <p:cNvPicPr>
            <a:picLocks noChangeAspect="1" noChangeArrowheads="1"/>
          </p:cNvPicPr>
          <p:nvPr/>
        </p:nvPicPr>
        <p:blipFill>
          <a:blip r:embed="rId6"/>
          <a:srcRect/>
          <a:stretch>
            <a:fillRect/>
          </a:stretch>
        </p:blipFill>
        <p:spPr bwMode="auto">
          <a:xfrm>
            <a:off x="6400800" y="152400"/>
            <a:ext cx="2286000" cy="1292225"/>
          </a:xfrm>
          <a:prstGeom prst="rect">
            <a:avLst/>
          </a:prstGeom>
          <a:noFill/>
          <a:ln w="9525">
            <a:noFill/>
            <a:miter lim="800000"/>
            <a:headEnd/>
            <a:tailEnd/>
          </a:ln>
        </p:spPr>
      </p:pic>
      <p:pic>
        <p:nvPicPr>
          <p:cNvPr id="14343" name="Picture 9" descr="C:\Documents and Settings\Cindy.PLUSGROUP\Local Settings\Temporary Internet Files\Content.IE5\7XPTA01L\MPj04071200000[1].jpg"/>
          <p:cNvPicPr>
            <a:picLocks noChangeAspect="1" noChangeArrowheads="1"/>
          </p:cNvPicPr>
          <p:nvPr/>
        </p:nvPicPr>
        <p:blipFill>
          <a:blip r:embed="rId7"/>
          <a:srcRect/>
          <a:stretch>
            <a:fillRect/>
          </a:stretch>
        </p:blipFill>
        <p:spPr bwMode="auto">
          <a:xfrm>
            <a:off x="6858000" y="4953000"/>
            <a:ext cx="2011363" cy="1676400"/>
          </a:xfrm>
          <a:prstGeom prst="rect">
            <a:avLst/>
          </a:prstGeom>
          <a:noFill/>
          <a:ln w="9525">
            <a:noFill/>
            <a:miter lim="800000"/>
            <a:headEnd/>
            <a:tailEnd/>
          </a:ln>
        </p:spPr>
      </p:pic>
      <p:pic>
        <p:nvPicPr>
          <p:cNvPr id="14344" name="Picture 11" descr="C:\Documents and Settings\Cindy.PLUSGROUP\My Documents\My Pictures\Microsoft Clip Organizer\j0436511.jpg"/>
          <p:cNvPicPr>
            <a:picLocks noChangeAspect="1" noChangeArrowheads="1"/>
          </p:cNvPicPr>
          <p:nvPr/>
        </p:nvPicPr>
        <p:blipFill>
          <a:blip r:embed="rId8"/>
          <a:srcRect/>
          <a:stretch>
            <a:fillRect/>
          </a:stretch>
        </p:blipFill>
        <p:spPr bwMode="auto">
          <a:xfrm>
            <a:off x="381000" y="4800600"/>
            <a:ext cx="1828800" cy="1755775"/>
          </a:xfrm>
          <a:prstGeom prst="rect">
            <a:avLst/>
          </a:prstGeom>
          <a:noFill/>
          <a:ln w="9525">
            <a:noFill/>
            <a:miter lim="800000"/>
            <a:headEnd/>
            <a:tailEnd/>
          </a:ln>
        </p:spPr>
      </p:pic>
      <p:pic>
        <p:nvPicPr>
          <p:cNvPr id="14345" name="Picture 4" descr="C:\Documents and Settings\Cindy.PLUSGROUP\My Documents\My Pictures\Microsoft Clip Organizer\j0439345.jpg"/>
          <p:cNvPicPr>
            <a:picLocks noChangeAspect="1" noChangeArrowheads="1"/>
          </p:cNvPicPr>
          <p:nvPr/>
        </p:nvPicPr>
        <p:blipFill>
          <a:blip r:embed="rId9"/>
          <a:srcRect/>
          <a:stretch>
            <a:fillRect/>
          </a:stretch>
        </p:blipFill>
        <p:spPr bwMode="auto">
          <a:xfrm>
            <a:off x="4267200" y="304800"/>
            <a:ext cx="2286000" cy="1676400"/>
          </a:xfrm>
          <a:prstGeom prst="rect">
            <a:avLst/>
          </a:prstGeom>
          <a:noFill/>
          <a:ln w="9525">
            <a:noFill/>
            <a:miter lim="800000"/>
            <a:headEnd/>
            <a:tailEnd/>
          </a:ln>
        </p:spPr>
      </p:pic>
      <p:pic>
        <p:nvPicPr>
          <p:cNvPr id="14346" name="Picture 10" descr="C:\Documents and Settings\Cindy.PLUSGROUP\Local Settings\Temporary Internet Files\Content.IE5\42SIRVBM\MPj04009410000[1].jpg"/>
          <p:cNvPicPr>
            <a:picLocks noChangeAspect="1" noChangeArrowheads="1"/>
          </p:cNvPicPr>
          <p:nvPr/>
        </p:nvPicPr>
        <p:blipFill>
          <a:blip r:embed="rId10"/>
          <a:srcRect/>
          <a:stretch>
            <a:fillRect/>
          </a:stretch>
        </p:blipFill>
        <p:spPr bwMode="auto">
          <a:xfrm>
            <a:off x="6934200" y="1295400"/>
            <a:ext cx="1981200" cy="1752600"/>
          </a:xfrm>
          <a:prstGeom prst="rect">
            <a:avLst/>
          </a:prstGeom>
          <a:noFill/>
          <a:ln w="9525">
            <a:noFill/>
            <a:miter lim="800000"/>
            <a:headEnd/>
            <a:tailEnd/>
          </a:ln>
        </p:spPr>
      </p:pic>
      <p:pic>
        <p:nvPicPr>
          <p:cNvPr id="14347" name="Picture 11" descr="logo1-whitebg.jpg"/>
          <p:cNvPicPr>
            <a:picLocks noChangeAspect="1"/>
          </p:cNvPicPr>
          <p:nvPr/>
        </p:nvPicPr>
        <p:blipFill>
          <a:blip r:embed="rId11"/>
          <a:srcRect/>
          <a:stretch>
            <a:fillRect/>
          </a:stretch>
        </p:blipFill>
        <p:spPr bwMode="auto">
          <a:xfrm>
            <a:off x="2743200" y="5181600"/>
            <a:ext cx="3509963" cy="1114425"/>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F2BEA575-6A69-4CE7-A243-15F3680DFFB7}"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pPr>
              <a:defRPr/>
            </a:pPr>
            <a:fld id="{829DD06B-175B-43FA-8710-AC9722C8FB2C}" type="slidenum">
              <a:rPr lang="en-US"/>
              <a:pPr>
                <a:defRPr/>
              </a:pPr>
              <a:t>10</a:t>
            </a:fld>
            <a:endParaRPr lang="en-US" dirty="0"/>
          </a:p>
        </p:txBody>
      </p:sp>
      <p:sp>
        <p:nvSpPr>
          <p:cNvPr id="23553" name="Title 1"/>
          <p:cNvSpPr>
            <a:spLocks noGrp="1"/>
          </p:cNvSpPr>
          <p:nvPr>
            <p:ph type="title"/>
          </p:nvPr>
        </p:nvSpPr>
        <p:spPr/>
        <p:txBody>
          <a:bodyPr/>
          <a:lstStyle/>
          <a:p>
            <a:r>
              <a:rPr lang="en-US" smtClean="0"/>
              <a:t>Example of True Own Occ</a:t>
            </a:r>
          </a:p>
        </p:txBody>
      </p:sp>
      <p:sp>
        <p:nvSpPr>
          <p:cNvPr id="23554" name="Content Placeholder 4"/>
          <p:cNvSpPr>
            <a:spLocks noGrp="1"/>
          </p:cNvSpPr>
          <p:nvPr>
            <p:ph idx="1"/>
          </p:nvPr>
        </p:nvSpPr>
        <p:spPr/>
        <p:txBody>
          <a:bodyPr/>
          <a:lstStyle/>
          <a:p>
            <a:pPr algn="ctr">
              <a:buFont typeface="Arial" charset="0"/>
              <a:buNone/>
            </a:pPr>
            <a:r>
              <a:rPr lang="en-US" sz="2800" smtClean="0"/>
              <a:t>Suppose the insured, who is a trial attorney, loses his ability to speak due to an illness.  He can no longer do the material and substantial duties of his occupation since he cannot present a case in court. However, the insured is able to be gainfully employed at the firm doing legal research work for other attorneys.</a:t>
            </a:r>
          </a:p>
        </p:txBody>
      </p:sp>
      <p:grpSp>
        <p:nvGrpSpPr>
          <p:cNvPr id="23555" name="Group 8"/>
          <p:cNvGrpSpPr>
            <a:grpSpLocks noChangeAspect="1"/>
          </p:cNvGrpSpPr>
          <p:nvPr/>
        </p:nvGrpSpPr>
        <p:grpSpPr bwMode="auto">
          <a:xfrm>
            <a:off x="304800" y="4114800"/>
            <a:ext cx="2387600" cy="2420938"/>
            <a:chOff x="1802" y="1067"/>
            <a:chExt cx="2156" cy="2186"/>
          </a:xfrm>
        </p:grpSpPr>
        <p:sp>
          <p:nvSpPr>
            <p:cNvPr id="23558" name="AutoShape 7"/>
            <p:cNvSpPr>
              <a:spLocks noChangeAspect="1" noChangeArrowheads="1" noTextEdit="1"/>
            </p:cNvSpPr>
            <p:nvPr/>
          </p:nvSpPr>
          <p:spPr bwMode="auto">
            <a:xfrm>
              <a:off x="1802" y="1067"/>
              <a:ext cx="2156" cy="2186"/>
            </a:xfrm>
            <a:prstGeom prst="rect">
              <a:avLst/>
            </a:prstGeom>
            <a:noFill/>
            <a:ln w="9525">
              <a:noFill/>
              <a:miter lim="800000"/>
              <a:headEnd/>
              <a:tailEnd/>
            </a:ln>
          </p:spPr>
          <p:txBody>
            <a:bodyPr/>
            <a:lstStyle/>
            <a:p>
              <a:endParaRPr lang="en-US"/>
            </a:p>
          </p:txBody>
        </p:sp>
        <p:sp>
          <p:nvSpPr>
            <p:cNvPr id="23559" name="Freeform 9"/>
            <p:cNvSpPr>
              <a:spLocks/>
            </p:cNvSpPr>
            <p:nvPr/>
          </p:nvSpPr>
          <p:spPr bwMode="auto">
            <a:xfrm>
              <a:off x="1802" y="1083"/>
              <a:ext cx="2137" cy="2151"/>
            </a:xfrm>
            <a:custGeom>
              <a:avLst/>
              <a:gdLst>
                <a:gd name="T0" fmla="*/ 2133 w 4274"/>
                <a:gd name="T1" fmla="*/ 4302 h 4302"/>
                <a:gd name="T2" fmla="*/ 4274 w 4274"/>
                <a:gd name="T3" fmla="*/ 2155 h 4302"/>
                <a:gd name="T4" fmla="*/ 2133 w 4274"/>
                <a:gd name="T5" fmla="*/ 0 h 4302"/>
                <a:gd name="T6" fmla="*/ 0 w 4274"/>
                <a:gd name="T7" fmla="*/ 2134 h 4302"/>
                <a:gd name="T8" fmla="*/ 2133 w 4274"/>
                <a:gd name="T9" fmla="*/ 4302 h 4302"/>
                <a:gd name="T10" fmla="*/ 2133 w 4274"/>
                <a:gd name="T11" fmla="*/ 4302 h 4302"/>
                <a:gd name="T12" fmla="*/ 0 60000 65536"/>
                <a:gd name="T13" fmla="*/ 0 60000 65536"/>
                <a:gd name="T14" fmla="*/ 0 60000 65536"/>
                <a:gd name="T15" fmla="*/ 0 60000 65536"/>
                <a:gd name="T16" fmla="*/ 0 60000 65536"/>
                <a:gd name="T17" fmla="*/ 0 60000 65536"/>
                <a:gd name="T18" fmla="*/ 0 w 4274"/>
                <a:gd name="T19" fmla="*/ 0 h 4302"/>
                <a:gd name="T20" fmla="*/ 4274 w 4274"/>
                <a:gd name="T21" fmla="*/ 4302 h 4302"/>
              </a:gdLst>
              <a:ahLst/>
              <a:cxnLst>
                <a:cxn ang="T12">
                  <a:pos x="T0" y="T1"/>
                </a:cxn>
                <a:cxn ang="T13">
                  <a:pos x="T2" y="T3"/>
                </a:cxn>
                <a:cxn ang="T14">
                  <a:pos x="T4" y="T5"/>
                </a:cxn>
                <a:cxn ang="T15">
                  <a:pos x="T6" y="T7"/>
                </a:cxn>
                <a:cxn ang="T16">
                  <a:pos x="T8" y="T9"/>
                </a:cxn>
                <a:cxn ang="T17">
                  <a:pos x="T10" y="T11"/>
                </a:cxn>
              </a:cxnLst>
              <a:rect l="T18" t="T19" r="T20" b="T21"/>
              <a:pathLst>
                <a:path w="4274" h="4302">
                  <a:moveTo>
                    <a:pt x="2133" y="4302"/>
                  </a:moveTo>
                  <a:lnTo>
                    <a:pt x="4274" y="2155"/>
                  </a:lnTo>
                  <a:lnTo>
                    <a:pt x="2133" y="0"/>
                  </a:lnTo>
                  <a:lnTo>
                    <a:pt x="0" y="2134"/>
                  </a:lnTo>
                  <a:lnTo>
                    <a:pt x="2133" y="4302"/>
                  </a:lnTo>
                  <a:close/>
                </a:path>
              </a:pathLst>
            </a:custGeom>
            <a:solidFill>
              <a:srgbClr val="FF9999"/>
            </a:solidFill>
            <a:ln w="9525">
              <a:noFill/>
              <a:round/>
              <a:headEnd/>
              <a:tailEnd/>
            </a:ln>
          </p:spPr>
          <p:txBody>
            <a:bodyPr/>
            <a:lstStyle/>
            <a:p>
              <a:endParaRPr lang="en-US">
                <a:latin typeface="Calibri" pitchFamily="34" charset="0"/>
              </a:endParaRPr>
            </a:p>
          </p:txBody>
        </p:sp>
        <p:sp>
          <p:nvSpPr>
            <p:cNvPr id="23560" name="Freeform 10"/>
            <p:cNvSpPr>
              <a:spLocks/>
            </p:cNvSpPr>
            <p:nvPr/>
          </p:nvSpPr>
          <p:spPr bwMode="auto">
            <a:xfrm>
              <a:off x="3784" y="2279"/>
              <a:ext cx="85" cy="79"/>
            </a:xfrm>
            <a:custGeom>
              <a:avLst/>
              <a:gdLst>
                <a:gd name="T0" fmla="*/ 0 w 169"/>
                <a:gd name="T1" fmla="*/ 72 h 158"/>
                <a:gd name="T2" fmla="*/ 59 w 169"/>
                <a:gd name="T3" fmla="*/ 158 h 158"/>
                <a:gd name="T4" fmla="*/ 169 w 169"/>
                <a:gd name="T5" fmla="*/ 127 h 158"/>
                <a:gd name="T6" fmla="*/ 72 w 169"/>
                <a:gd name="T7" fmla="*/ 0 h 158"/>
                <a:gd name="T8" fmla="*/ 0 w 169"/>
                <a:gd name="T9" fmla="*/ 72 h 158"/>
                <a:gd name="T10" fmla="*/ 0 w 169"/>
                <a:gd name="T11" fmla="*/ 72 h 158"/>
                <a:gd name="T12" fmla="*/ 0 60000 65536"/>
                <a:gd name="T13" fmla="*/ 0 60000 65536"/>
                <a:gd name="T14" fmla="*/ 0 60000 65536"/>
                <a:gd name="T15" fmla="*/ 0 60000 65536"/>
                <a:gd name="T16" fmla="*/ 0 60000 65536"/>
                <a:gd name="T17" fmla="*/ 0 60000 65536"/>
                <a:gd name="T18" fmla="*/ 0 w 169"/>
                <a:gd name="T19" fmla="*/ 0 h 158"/>
                <a:gd name="T20" fmla="*/ 169 w 16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69" h="158">
                  <a:moveTo>
                    <a:pt x="0" y="72"/>
                  </a:moveTo>
                  <a:lnTo>
                    <a:pt x="59" y="158"/>
                  </a:lnTo>
                  <a:lnTo>
                    <a:pt x="169" y="127"/>
                  </a:lnTo>
                  <a:lnTo>
                    <a:pt x="72" y="0"/>
                  </a:lnTo>
                  <a:lnTo>
                    <a:pt x="0" y="7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61" name="Freeform 11"/>
            <p:cNvSpPr>
              <a:spLocks/>
            </p:cNvSpPr>
            <p:nvPr/>
          </p:nvSpPr>
          <p:spPr bwMode="auto">
            <a:xfrm>
              <a:off x="1812" y="2307"/>
              <a:ext cx="844" cy="296"/>
            </a:xfrm>
            <a:custGeom>
              <a:avLst/>
              <a:gdLst>
                <a:gd name="T0" fmla="*/ 1688 w 1688"/>
                <a:gd name="T1" fmla="*/ 9 h 591"/>
                <a:gd name="T2" fmla="*/ 1616 w 1688"/>
                <a:gd name="T3" fmla="*/ 152 h 591"/>
                <a:gd name="T4" fmla="*/ 1477 w 1688"/>
                <a:gd name="T5" fmla="*/ 329 h 591"/>
                <a:gd name="T6" fmla="*/ 1300 w 1688"/>
                <a:gd name="T7" fmla="*/ 468 h 591"/>
                <a:gd name="T8" fmla="*/ 1095 w 1688"/>
                <a:gd name="T9" fmla="*/ 557 h 591"/>
                <a:gd name="T10" fmla="*/ 873 w 1688"/>
                <a:gd name="T11" fmla="*/ 591 h 591"/>
                <a:gd name="T12" fmla="*/ 648 w 1688"/>
                <a:gd name="T13" fmla="*/ 570 h 591"/>
                <a:gd name="T14" fmla="*/ 437 w 1688"/>
                <a:gd name="T15" fmla="*/ 494 h 591"/>
                <a:gd name="T16" fmla="*/ 251 w 1688"/>
                <a:gd name="T17" fmla="*/ 369 h 591"/>
                <a:gd name="T18" fmla="*/ 103 w 1688"/>
                <a:gd name="T19" fmla="*/ 199 h 591"/>
                <a:gd name="T20" fmla="*/ 0 w 1688"/>
                <a:gd name="T21" fmla="*/ 0 h 591"/>
                <a:gd name="T22" fmla="*/ 1688 w 1688"/>
                <a:gd name="T23" fmla="*/ 9 h 591"/>
                <a:gd name="T24" fmla="*/ 1688 w 1688"/>
                <a:gd name="T25" fmla="*/ 9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8"/>
                <a:gd name="T40" fmla="*/ 0 h 591"/>
                <a:gd name="T41" fmla="*/ 1688 w 1688"/>
                <a:gd name="T42" fmla="*/ 591 h 5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8" h="591">
                  <a:moveTo>
                    <a:pt x="1688" y="9"/>
                  </a:moveTo>
                  <a:lnTo>
                    <a:pt x="1616" y="152"/>
                  </a:lnTo>
                  <a:lnTo>
                    <a:pt x="1477" y="329"/>
                  </a:lnTo>
                  <a:lnTo>
                    <a:pt x="1300" y="468"/>
                  </a:lnTo>
                  <a:lnTo>
                    <a:pt x="1095" y="557"/>
                  </a:lnTo>
                  <a:lnTo>
                    <a:pt x="873" y="591"/>
                  </a:lnTo>
                  <a:lnTo>
                    <a:pt x="648" y="570"/>
                  </a:lnTo>
                  <a:lnTo>
                    <a:pt x="437" y="494"/>
                  </a:lnTo>
                  <a:lnTo>
                    <a:pt x="251" y="369"/>
                  </a:lnTo>
                  <a:lnTo>
                    <a:pt x="103" y="199"/>
                  </a:lnTo>
                  <a:lnTo>
                    <a:pt x="0" y="0"/>
                  </a:lnTo>
                  <a:lnTo>
                    <a:pt x="1688"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62" name="Freeform 12"/>
            <p:cNvSpPr>
              <a:spLocks/>
            </p:cNvSpPr>
            <p:nvPr/>
          </p:nvSpPr>
          <p:spPr bwMode="auto">
            <a:xfrm>
              <a:off x="2285" y="1874"/>
              <a:ext cx="304" cy="497"/>
            </a:xfrm>
            <a:custGeom>
              <a:avLst/>
              <a:gdLst>
                <a:gd name="T0" fmla="*/ 93 w 608"/>
                <a:gd name="T1" fmla="*/ 0 h 992"/>
                <a:gd name="T2" fmla="*/ 608 w 608"/>
                <a:gd name="T3" fmla="*/ 914 h 992"/>
                <a:gd name="T4" fmla="*/ 469 w 608"/>
                <a:gd name="T5" fmla="*/ 992 h 992"/>
                <a:gd name="T6" fmla="*/ 0 w 608"/>
                <a:gd name="T7" fmla="*/ 24 h 992"/>
                <a:gd name="T8" fmla="*/ 93 w 608"/>
                <a:gd name="T9" fmla="*/ 0 h 992"/>
                <a:gd name="T10" fmla="*/ 93 w 608"/>
                <a:gd name="T11" fmla="*/ 0 h 992"/>
                <a:gd name="T12" fmla="*/ 0 60000 65536"/>
                <a:gd name="T13" fmla="*/ 0 60000 65536"/>
                <a:gd name="T14" fmla="*/ 0 60000 65536"/>
                <a:gd name="T15" fmla="*/ 0 60000 65536"/>
                <a:gd name="T16" fmla="*/ 0 60000 65536"/>
                <a:gd name="T17" fmla="*/ 0 60000 65536"/>
                <a:gd name="T18" fmla="*/ 0 w 608"/>
                <a:gd name="T19" fmla="*/ 0 h 992"/>
                <a:gd name="T20" fmla="*/ 608 w 608"/>
                <a:gd name="T21" fmla="*/ 992 h 992"/>
              </a:gdLst>
              <a:ahLst/>
              <a:cxnLst>
                <a:cxn ang="T12">
                  <a:pos x="T0" y="T1"/>
                </a:cxn>
                <a:cxn ang="T13">
                  <a:pos x="T2" y="T3"/>
                </a:cxn>
                <a:cxn ang="T14">
                  <a:pos x="T4" y="T5"/>
                </a:cxn>
                <a:cxn ang="T15">
                  <a:pos x="T6" y="T7"/>
                </a:cxn>
                <a:cxn ang="T16">
                  <a:pos x="T8" y="T9"/>
                </a:cxn>
                <a:cxn ang="T17">
                  <a:pos x="T10" y="T11"/>
                </a:cxn>
              </a:cxnLst>
              <a:rect l="T18" t="T19" r="T20" b="T21"/>
              <a:pathLst>
                <a:path w="608" h="992">
                  <a:moveTo>
                    <a:pt x="93" y="0"/>
                  </a:moveTo>
                  <a:lnTo>
                    <a:pt x="608" y="914"/>
                  </a:lnTo>
                  <a:lnTo>
                    <a:pt x="469" y="992"/>
                  </a:lnTo>
                  <a:lnTo>
                    <a:pt x="0" y="24"/>
                  </a:lnTo>
                  <a:lnTo>
                    <a:pt x="93"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63" name="Freeform 13"/>
            <p:cNvSpPr>
              <a:spLocks/>
            </p:cNvSpPr>
            <p:nvPr/>
          </p:nvSpPr>
          <p:spPr bwMode="auto">
            <a:xfrm>
              <a:off x="1890" y="1859"/>
              <a:ext cx="381" cy="508"/>
            </a:xfrm>
            <a:custGeom>
              <a:avLst/>
              <a:gdLst>
                <a:gd name="T0" fmla="*/ 760 w 760"/>
                <a:gd name="T1" fmla="*/ 15 h 1016"/>
                <a:gd name="T2" fmla="*/ 108 w 760"/>
                <a:gd name="T3" fmla="*/ 1016 h 1016"/>
                <a:gd name="T4" fmla="*/ 0 w 760"/>
                <a:gd name="T5" fmla="*/ 921 h 1016"/>
                <a:gd name="T6" fmla="*/ 679 w 760"/>
                <a:gd name="T7" fmla="*/ 0 h 1016"/>
                <a:gd name="T8" fmla="*/ 760 w 760"/>
                <a:gd name="T9" fmla="*/ 15 h 1016"/>
                <a:gd name="T10" fmla="*/ 760 w 760"/>
                <a:gd name="T11" fmla="*/ 15 h 1016"/>
                <a:gd name="T12" fmla="*/ 0 60000 65536"/>
                <a:gd name="T13" fmla="*/ 0 60000 65536"/>
                <a:gd name="T14" fmla="*/ 0 60000 65536"/>
                <a:gd name="T15" fmla="*/ 0 60000 65536"/>
                <a:gd name="T16" fmla="*/ 0 60000 65536"/>
                <a:gd name="T17" fmla="*/ 0 60000 65536"/>
                <a:gd name="T18" fmla="*/ 0 w 760"/>
                <a:gd name="T19" fmla="*/ 0 h 1016"/>
                <a:gd name="T20" fmla="*/ 760 w 760"/>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760" h="1016">
                  <a:moveTo>
                    <a:pt x="760" y="15"/>
                  </a:moveTo>
                  <a:lnTo>
                    <a:pt x="108" y="1016"/>
                  </a:lnTo>
                  <a:lnTo>
                    <a:pt x="0" y="921"/>
                  </a:lnTo>
                  <a:lnTo>
                    <a:pt x="679" y="0"/>
                  </a:lnTo>
                  <a:lnTo>
                    <a:pt x="760"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64" name="Freeform 14"/>
            <p:cNvSpPr>
              <a:spLocks/>
            </p:cNvSpPr>
            <p:nvPr/>
          </p:nvSpPr>
          <p:spPr bwMode="auto">
            <a:xfrm>
              <a:off x="2447" y="1513"/>
              <a:ext cx="422" cy="1386"/>
            </a:xfrm>
            <a:custGeom>
              <a:avLst/>
              <a:gdLst>
                <a:gd name="T0" fmla="*/ 842 w 842"/>
                <a:gd name="T1" fmla="*/ 2773 h 2773"/>
                <a:gd name="T2" fmla="*/ 0 w 842"/>
                <a:gd name="T3" fmla="*/ 2773 h 2773"/>
                <a:gd name="T4" fmla="*/ 0 w 842"/>
                <a:gd name="T5" fmla="*/ 2641 h 2773"/>
                <a:gd name="T6" fmla="*/ 101 w 842"/>
                <a:gd name="T7" fmla="*/ 2601 h 2773"/>
                <a:gd name="T8" fmla="*/ 192 w 842"/>
                <a:gd name="T9" fmla="*/ 2558 h 2773"/>
                <a:gd name="T10" fmla="*/ 279 w 842"/>
                <a:gd name="T11" fmla="*/ 2503 h 2773"/>
                <a:gd name="T12" fmla="*/ 374 w 842"/>
                <a:gd name="T13" fmla="*/ 2426 h 2773"/>
                <a:gd name="T14" fmla="*/ 456 w 842"/>
                <a:gd name="T15" fmla="*/ 2352 h 2773"/>
                <a:gd name="T16" fmla="*/ 513 w 842"/>
                <a:gd name="T17" fmla="*/ 2282 h 2773"/>
                <a:gd name="T18" fmla="*/ 549 w 842"/>
                <a:gd name="T19" fmla="*/ 2206 h 2773"/>
                <a:gd name="T20" fmla="*/ 568 w 842"/>
                <a:gd name="T21" fmla="*/ 2128 h 2773"/>
                <a:gd name="T22" fmla="*/ 586 w 842"/>
                <a:gd name="T23" fmla="*/ 2016 h 2773"/>
                <a:gd name="T24" fmla="*/ 614 w 842"/>
                <a:gd name="T25" fmla="*/ 1782 h 2773"/>
                <a:gd name="T26" fmla="*/ 656 w 842"/>
                <a:gd name="T27" fmla="*/ 1449 h 2773"/>
                <a:gd name="T28" fmla="*/ 713 w 842"/>
                <a:gd name="T29" fmla="*/ 791 h 2773"/>
                <a:gd name="T30" fmla="*/ 741 w 842"/>
                <a:gd name="T31" fmla="*/ 395 h 2773"/>
                <a:gd name="T32" fmla="*/ 768 w 842"/>
                <a:gd name="T33" fmla="*/ 0 h 2773"/>
                <a:gd name="T34" fmla="*/ 842 w 842"/>
                <a:gd name="T35" fmla="*/ 8 h 2773"/>
                <a:gd name="T36" fmla="*/ 842 w 842"/>
                <a:gd name="T37" fmla="*/ 2773 h 2773"/>
                <a:gd name="T38" fmla="*/ 842 w 842"/>
                <a:gd name="T39" fmla="*/ 2773 h 27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2"/>
                <a:gd name="T61" fmla="*/ 0 h 2773"/>
                <a:gd name="T62" fmla="*/ 842 w 842"/>
                <a:gd name="T63" fmla="*/ 2773 h 27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2" h="2773">
                  <a:moveTo>
                    <a:pt x="842" y="2773"/>
                  </a:moveTo>
                  <a:lnTo>
                    <a:pt x="0" y="2773"/>
                  </a:lnTo>
                  <a:lnTo>
                    <a:pt x="0" y="2641"/>
                  </a:lnTo>
                  <a:lnTo>
                    <a:pt x="101" y="2601"/>
                  </a:lnTo>
                  <a:lnTo>
                    <a:pt x="192" y="2558"/>
                  </a:lnTo>
                  <a:lnTo>
                    <a:pt x="279" y="2503"/>
                  </a:lnTo>
                  <a:lnTo>
                    <a:pt x="374" y="2426"/>
                  </a:lnTo>
                  <a:lnTo>
                    <a:pt x="456" y="2352"/>
                  </a:lnTo>
                  <a:lnTo>
                    <a:pt x="513" y="2282"/>
                  </a:lnTo>
                  <a:lnTo>
                    <a:pt x="549" y="2206"/>
                  </a:lnTo>
                  <a:lnTo>
                    <a:pt x="568" y="2128"/>
                  </a:lnTo>
                  <a:lnTo>
                    <a:pt x="586" y="2016"/>
                  </a:lnTo>
                  <a:lnTo>
                    <a:pt x="614" y="1782"/>
                  </a:lnTo>
                  <a:lnTo>
                    <a:pt x="656" y="1449"/>
                  </a:lnTo>
                  <a:lnTo>
                    <a:pt x="713" y="791"/>
                  </a:lnTo>
                  <a:lnTo>
                    <a:pt x="741" y="395"/>
                  </a:lnTo>
                  <a:lnTo>
                    <a:pt x="768" y="0"/>
                  </a:lnTo>
                  <a:lnTo>
                    <a:pt x="842" y="8"/>
                  </a:lnTo>
                  <a:lnTo>
                    <a:pt x="842" y="277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65" name="Freeform 15"/>
            <p:cNvSpPr>
              <a:spLocks/>
            </p:cNvSpPr>
            <p:nvPr/>
          </p:nvSpPr>
          <p:spPr bwMode="auto">
            <a:xfrm>
              <a:off x="3198" y="2831"/>
              <a:ext cx="92" cy="71"/>
            </a:xfrm>
            <a:custGeom>
              <a:avLst/>
              <a:gdLst>
                <a:gd name="T0" fmla="*/ 0 w 182"/>
                <a:gd name="T1" fmla="*/ 142 h 142"/>
                <a:gd name="T2" fmla="*/ 182 w 182"/>
                <a:gd name="T3" fmla="*/ 142 h 142"/>
                <a:gd name="T4" fmla="*/ 182 w 182"/>
                <a:gd name="T5" fmla="*/ 11 h 142"/>
                <a:gd name="T6" fmla="*/ 144 w 182"/>
                <a:gd name="T7" fmla="*/ 0 h 142"/>
                <a:gd name="T8" fmla="*/ 0 w 182"/>
                <a:gd name="T9" fmla="*/ 142 h 142"/>
                <a:gd name="T10" fmla="*/ 0 w 182"/>
                <a:gd name="T11" fmla="*/ 142 h 142"/>
                <a:gd name="T12" fmla="*/ 0 60000 65536"/>
                <a:gd name="T13" fmla="*/ 0 60000 65536"/>
                <a:gd name="T14" fmla="*/ 0 60000 65536"/>
                <a:gd name="T15" fmla="*/ 0 60000 65536"/>
                <a:gd name="T16" fmla="*/ 0 60000 65536"/>
                <a:gd name="T17" fmla="*/ 0 60000 65536"/>
                <a:gd name="T18" fmla="*/ 0 w 182"/>
                <a:gd name="T19" fmla="*/ 0 h 142"/>
                <a:gd name="T20" fmla="*/ 182 w 182"/>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82" h="142">
                  <a:moveTo>
                    <a:pt x="0" y="142"/>
                  </a:moveTo>
                  <a:lnTo>
                    <a:pt x="182" y="142"/>
                  </a:lnTo>
                  <a:lnTo>
                    <a:pt x="182" y="11"/>
                  </a:lnTo>
                  <a:lnTo>
                    <a:pt x="144" y="0"/>
                  </a:lnTo>
                  <a:lnTo>
                    <a:pt x="0" y="14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66" name="Freeform 16"/>
            <p:cNvSpPr>
              <a:spLocks/>
            </p:cNvSpPr>
            <p:nvPr/>
          </p:nvSpPr>
          <p:spPr bwMode="auto">
            <a:xfrm>
              <a:off x="3560" y="1710"/>
              <a:ext cx="118" cy="131"/>
            </a:xfrm>
            <a:custGeom>
              <a:avLst/>
              <a:gdLst>
                <a:gd name="T0" fmla="*/ 0 w 236"/>
                <a:gd name="T1" fmla="*/ 140 h 262"/>
                <a:gd name="T2" fmla="*/ 118 w 236"/>
                <a:gd name="T3" fmla="*/ 262 h 262"/>
                <a:gd name="T4" fmla="*/ 181 w 236"/>
                <a:gd name="T5" fmla="*/ 178 h 262"/>
                <a:gd name="T6" fmla="*/ 236 w 236"/>
                <a:gd name="T7" fmla="*/ 93 h 262"/>
                <a:gd name="T8" fmla="*/ 143 w 236"/>
                <a:gd name="T9" fmla="*/ 0 h 262"/>
                <a:gd name="T10" fmla="*/ 82 w 236"/>
                <a:gd name="T11" fmla="*/ 64 h 262"/>
                <a:gd name="T12" fmla="*/ 0 w 236"/>
                <a:gd name="T13" fmla="*/ 140 h 262"/>
                <a:gd name="T14" fmla="*/ 0 w 236"/>
                <a:gd name="T15" fmla="*/ 140 h 262"/>
                <a:gd name="T16" fmla="*/ 0 60000 65536"/>
                <a:gd name="T17" fmla="*/ 0 60000 65536"/>
                <a:gd name="T18" fmla="*/ 0 60000 65536"/>
                <a:gd name="T19" fmla="*/ 0 60000 65536"/>
                <a:gd name="T20" fmla="*/ 0 60000 65536"/>
                <a:gd name="T21" fmla="*/ 0 60000 65536"/>
                <a:gd name="T22" fmla="*/ 0 60000 65536"/>
                <a:gd name="T23" fmla="*/ 0 60000 65536"/>
                <a:gd name="T24" fmla="*/ 0 w 236"/>
                <a:gd name="T25" fmla="*/ 0 h 262"/>
                <a:gd name="T26" fmla="*/ 236 w 236"/>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 h="262">
                  <a:moveTo>
                    <a:pt x="0" y="140"/>
                  </a:moveTo>
                  <a:lnTo>
                    <a:pt x="118" y="262"/>
                  </a:lnTo>
                  <a:lnTo>
                    <a:pt x="181" y="178"/>
                  </a:lnTo>
                  <a:lnTo>
                    <a:pt x="236" y="93"/>
                  </a:lnTo>
                  <a:lnTo>
                    <a:pt x="143" y="0"/>
                  </a:lnTo>
                  <a:lnTo>
                    <a:pt x="82" y="64"/>
                  </a:lnTo>
                  <a:lnTo>
                    <a:pt x="0" y="140"/>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67" name="Freeform 17"/>
            <p:cNvSpPr>
              <a:spLocks/>
            </p:cNvSpPr>
            <p:nvPr/>
          </p:nvSpPr>
          <p:spPr bwMode="auto">
            <a:xfrm>
              <a:off x="3543" y="1841"/>
              <a:ext cx="396" cy="438"/>
            </a:xfrm>
            <a:custGeom>
              <a:avLst/>
              <a:gdLst>
                <a:gd name="T0" fmla="*/ 0 w 793"/>
                <a:gd name="T1" fmla="*/ 122 h 877"/>
                <a:gd name="T2" fmla="*/ 555 w 793"/>
                <a:gd name="T3" fmla="*/ 877 h 877"/>
                <a:gd name="T4" fmla="*/ 793 w 793"/>
                <a:gd name="T5" fmla="*/ 639 h 877"/>
                <a:gd name="T6" fmla="*/ 152 w 793"/>
                <a:gd name="T7" fmla="*/ 0 h 877"/>
                <a:gd name="T8" fmla="*/ 103 w 793"/>
                <a:gd name="T9" fmla="*/ 49 h 877"/>
                <a:gd name="T10" fmla="*/ 61 w 793"/>
                <a:gd name="T11" fmla="*/ 86 h 877"/>
                <a:gd name="T12" fmla="*/ 0 w 793"/>
                <a:gd name="T13" fmla="*/ 122 h 877"/>
                <a:gd name="T14" fmla="*/ 0 w 793"/>
                <a:gd name="T15" fmla="*/ 122 h 877"/>
                <a:gd name="T16" fmla="*/ 0 60000 65536"/>
                <a:gd name="T17" fmla="*/ 0 60000 65536"/>
                <a:gd name="T18" fmla="*/ 0 60000 65536"/>
                <a:gd name="T19" fmla="*/ 0 60000 65536"/>
                <a:gd name="T20" fmla="*/ 0 60000 65536"/>
                <a:gd name="T21" fmla="*/ 0 60000 65536"/>
                <a:gd name="T22" fmla="*/ 0 60000 65536"/>
                <a:gd name="T23" fmla="*/ 0 60000 65536"/>
                <a:gd name="T24" fmla="*/ 0 w 793"/>
                <a:gd name="T25" fmla="*/ 0 h 877"/>
                <a:gd name="T26" fmla="*/ 793 w 793"/>
                <a:gd name="T27" fmla="*/ 877 h 8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3" h="877">
                  <a:moveTo>
                    <a:pt x="0" y="122"/>
                  </a:moveTo>
                  <a:lnTo>
                    <a:pt x="555" y="877"/>
                  </a:lnTo>
                  <a:lnTo>
                    <a:pt x="793" y="639"/>
                  </a:lnTo>
                  <a:lnTo>
                    <a:pt x="152" y="0"/>
                  </a:lnTo>
                  <a:lnTo>
                    <a:pt x="103" y="49"/>
                  </a:lnTo>
                  <a:lnTo>
                    <a:pt x="61" y="86"/>
                  </a:lnTo>
                  <a:lnTo>
                    <a:pt x="0" y="122"/>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68" name="Freeform 18"/>
            <p:cNvSpPr>
              <a:spLocks/>
            </p:cNvSpPr>
            <p:nvPr/>
          </p:nvSpPr>
          <p:spPr bwMode="auto">
            <a:xfrm>
              <a:off x="2869" y="1083"/>
              <a:ext cx="691" cy="774"/>
            </a:xfrm>
            <a:custGeom>
              <a:avLst/>
              <a:gdLst>
                <a:gd name="T0" fmla="*/ 76 w 1382"/>
                <a:gd name="T1" fmla="*/ 898 h 1548"/>
                <a:gd name="T2" fmla="*/ 97 w 1382"/>
                <a:gd name="T3" fmla="*/ 1153 h 1548"/>
                <a:gd name="T4" fmla="*/ 215 w 1382"/>
                <a:gd name="T5" fmla="*/ 1217 h 1548"/>
                <a:gd name="T6" fmla="*/ 287 w 1382"/>
                <a:gd name="T7" fmla="*/ 1263 h 1548"/>
                <a:gd name="T8" fmla="*/ 367 w 1382"/>
                <a:gd name="T9" fmla="*/ 1326 h 1548"/>
                <a:gd name="T10" fmla="*/ 441 w 1382"/>
                <a:gd name="T11" fmla="*/ 1381 h 1548"/>
                <a:gd name="T12" fmla="*/ 538 w 1382"/>
                <a:gd name="T13" fmla="*/ 1444 h 1548"/>
                <a:gd name="T14" fmla="*/ 647 w 1382"/>
                <a:gd name="T15" fmla="*/ 1499 h 1548"/>
                <a:gd name="T16" fmla="*/ 726 w 1382"/>
                <a:gd name="T17" fmla="*/ 1527 h 1548"/>
                <a:gd name="T18" fmla="*/ 822 w 1382"/>
                <a:gd name="T19" fmla="*/ 1548 h 1548"/>
                <a:gd name="T20" fmla="*/ 915 w 1382"/>
                <a:gd name="T21" fmla="*/ 1548 h 1548"/>
                <a:gd name="T22" fmla="*/ 1033 w 1382"/>
                <a:gd name="T23" fmla="*/ 1535 h 1548"/>
                <a:gd name="T24" fmla="*/ 1128 w 1382"/>
                <a:gd name="T25" fmla="*/ 1518 h 1548"/>
                <a:gd name="T26" fmla="*/ 1244 w 1382"/>
                <a:gd name="T27" fmla="*/ 1476 h 1548"/>
                <a:gd name="T28" fmla="*/ 1320 w 1382"/>
                <a:gd name="T29" fmla="*/ 1444 h 1548"/>
                <a:gd name="T30" fmla="*/ 1382 w 1382"/>
                <a:gd name="T31" fmla="*/ 1394 h 1548"/>
                <a:gd name="T32" fmla="*/ 0 w 1382"/>
                <a:gd name="T33" fmla="*/ 0 h 1548"/>
                <a:gd name="T34" fmla="*/ 0 w 1382"/>
                <a:gd name="T35" fmla="*/ 489 h 1548"/>
                <a:gd name="T36" fmla="*/ 0 w 1382"/>
                <a:gd name="T37" fmla="*/ 518 h 1548"/>
                <a:gd name="T38" fmla="*/ 52 w 1382"/>
                <a:gd name="T39" fmla="*/ 518 h 1548"/>
                <a:gd name="T40" fmla="*/ 99 w 1382"/>
                <a:gd name="T41" fmla="*/ 537 h 1548"/>
                <a:gd name="T42" fmla="*/ 139 w 1382"/>
                <a:gd name="T43" fmla="*/ 565 h 1548"/>
                <a:gd name="T44" fmla="*/ 171 w 1382"/>
                <a:gd name="T45" fmla="*/ 605 h 1548"/>
                <a:gd name="T46" fmla="*/ 194 w 1382"/>
                <a:gd name="T47" fmla="*/ 651 h 1548"/>
                <a:gd name="T48" fmla="*/ 204 w 1382"/>
                <a:gd name="T49" fmla="*/ 702 h 1548"/>
                <a:gd name="T50" fmla="*/ 200 w 1382"/>
                <a:gd name="T51" fmla="*/ 751 h 1548"/>
                <a:gd name="T52" fmla="*/ 185 w 1382"/>
                <a:gd name="T53" fmla="*/ 799 h 1548"/>
                <a:gd name="T54" fmla="*/ 158 w 1382"/>
                <a:gd name="T55" fmla="*/ 843 h 1548"/>
                <a:gd name="T56" fmla="*/ 120 w 1382"/>
                <a:gd name="T57" fmla="*/ 877 h 1548"/>
                <a:gd name="T58" fmla="*/ 76 w 1382"/>
                <a:gd name="T59" fmla="*/ 898 h 1548"/>
                <a:gd name="T60" fmla="*/ 76 w 1382"/>
                <a:gd name="T61" fmla="*/ 898 h 15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2"/>
                <a:gd name="T94" fmla="*/ 0 h 1548"/>
                <a:gd name="T95" fmla="*/ 1382 w 1382"/>
                <a:gd name="T96" fmla="*/ 1548 h 15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2" h="1548">
                  <a:moveTo>
                    <a:pt x="76" y="898"/>
                  </a:moveTo>
                  <a:lnTo>
                    <a:pt x="97" y="1153"/>
                  </a:lnTo>
                  <a:lnTo>
                    <a:pt x="215" y="1217"/>
                  </a:lnTo>
                  <a:lnTo>
                    <a:pt x="287" y="1263"/>
                  </a:lnTo>
                  <a:lnTo>
                    <a:pt x="367" y="1326"/>
                  </a:lnTo>
                  <a:lnTo>
                    <a:pt x="441" y="1381"/>
                  </a:lnTo>
                  <a:lnTo>
                    <a:pt x="538" y="1444"/>
                  </a:lnTo>
                  <a:lnTo>
                    <a:pt x="647" y="1499"/>
                  </a:lnTo>
                  <a:lnTo>
                    <a:pt x="726" y="1527"/>
                  </a:lnTo>
                  <a:lnTo>
                    <a:pt x="822" y="1548"/>
                  </a:lnTo>
                  <a:lnTo>
                    <a:pt x="915" y="1548"/>
                  </a:lnTo>
                  <a:lnTo>
                    <a:pt x="1033" y="1535"/>
                  </a:lnTo>
                  <a:lnTo>
                    <a:pt x="1128" y="1518"/>
                  </a:lnTo>
                  <a:lnTo>
                    <a:pt x="1244" y="1476"/>
                  </a:lnTo>
                  <a:lnTo>
                    <a:pt x="1320" y="1444"/>
                  </a:lnTo>
                  <a:lnTo>
                    <a:pt x="1382" y="1394"/>
                  </a:lnTo>
                  <a:lnTo>
                    <a:pt x="0" y="0"/>
                  </a:lnTo>
                  <a:lnTo>
                    <a:pt x="0" y="489"/>
                  </a:lnTo>
                  <a:lnTo>
                    <a:pt x="0" y="518"/>
                  </a:lnTo>
                  <a:lnTo>
                    <a:pt x="52" y="518"/>
                  </a:lnTo>
                  <a:lnTo>
                    <a:pt x="99" y="537"/>
                  </a:lnTo>
                  <a:lnTo>
                    <a:pt x="139" y="565"/>
                  </a:lnTo>
                  <a:lnTo>
                    <a:pt x="171" y="605"/>
                  </a:lnTo>
                  <a:lnTo>
                    <a:pt x="194" y="651"/>
                  </a:lnTo>
                  <a:lnTo>
                    <a:pt x="204" y="702"/>
                  </a:lnTo>
                  <a:lnTo>
                    <a:pt x="200" y="751"/>
                  </a:lnTo>
                  <a:lnTo>
                    <a:pt x="185" y="799"/>
                  </a:lnTo>
                  <a:lnTo>
                    <a:pt x="158" y="843"/>
                  </a:lnTo>
                  <a:lnTo>
                    <a:pt x="120" y="877"/>
                  </a:lnTo>
                  <a:lnTo>
                    <a:pt x="76" y="898"/>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69" name="Freeform 19"/>
            <p:cNvSpPr>
              <a:spLocks/>
            </p:cNvSpPr>
            <p:nvPr/>
          </p:nvSpPr>
          <p:spPr bwMode="auto">
            <a:xfrm>
              <a:off x="2768" y="1342"/>
              <a:ext cx="101" cy="200"/>
            </a:xfrm>
            <a:custGeom>
              <a:avLst/>
              <a:gdLst>
                <a:gd name="T0" fmla="*/ 201 w 201"/>
                <a:gd name="T1" fmla="*/ 401 h 401"/>
                <a:gd name="T2" fmla="*/ 127 w 201"/>
                <a:gd name="T3" fmla="*/ 386 h 401"/>
                <a:gd name="T4" fmla="*/ 83 w 201"/>
                <a:gd name="T5" fmla="*/ 361 h 401"/>
                <a:gd name="T6" fmla="*/ 45 w 201"/>
                <a:gd name="T7" fmla="*/ 325 h 401"/>
                <a:gd name="T8" fmla="*/ 19 w 201"/>
                <a:gd name="T9" fmla="*/ 281 h 401"/>
                <a:gd name="T10" fmla="*/ 2 w 201"/>
                <a:gd name="T11" fmla="*/ 233 h 401"/>
                <a:gd name="T12" fmla="*/ 0 w 201"/>
                <a:gd name="T13" fmla="*/ 184 h 401"/>
                <a:gd name="T14" fmla="*/ 9 w 201"/>
                <a:gd name="T15" fmla="*/ 133 h 401"/>
                <a:gd name="T16" fmla="*/ 30 w 201"/>
                <a:gd name="T17" fmla="*/ 87 h 401"/>
                <a:gd name="T18" fmla="*/ 64 w 201"/>
                <a:gd name="T19" fmla="*/ 47 h 401"/>
                <a:gd name="T20" fmla="*/ 104 w 201"/>
                <a:gd name="T21" fmla="*/ 19 h 401"/>
                <a:gd name="T22" fmla="*/ 152 w 201"/>
                <a:gd name="T23" fmla="*/ 0 h 401"/>
                <a:gd name="T24" fmla="*/ 201 w 201"/>
                <a:gd name="T25" fmla="*/ 0 h 401"/>
                <a:gd name="T26" fmla="*/ 201 w 201"/>
                <a:gd name="T27" fmla="*/ 401 h 401"/>
                <a:gd name="T28" fmla="*/ 201 w 201"/>
                <a:gd name="T29" fmla="*/ 401 h 4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
                <a:gd name="T46" fmla="*/ 0 h 401"/>
                <a:gd name="T47" fmla="*/ 201 w 201"/>
                <a:gd name="T48" fmla="*/ 401 h 4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 h="401">
                  <a:moveTo>
                    <a:pt x="201" y="401"/>
                  </a:moveTo>
                  <a:lnTo>
                    <a:pt x="127" y="386"/>
                  </a:lnTo>
                  <a:lnTo>
                    <a:pt x="83" y="361"/>
                  </a:lnTo>
                  <a:lnTo>
                    <a:pt x="45" y="325"/>
                  </a:lnTo>
                  <a:lnTo>
                    <a:pt x="19" y="281"/>
                  </a:lnTo>
                  <a:lnTo>
                    <a:pt x="2" y="233"/>
                  </a:lnTo>
                  <a:lnTo>
                    <a:pt x="0" y="184"/>
                  </a:lnTo>
                  <a:lnTo>
                    <a:pt x="9" y="133"/>
                  </a:lnTo>
                  <a:lnTo>
                    <a:pt x="30" y="87"/>
                  </a:lnTo>
                  <a:lnTo>
                    <a:pt x="64" y="47"/>
                  </a:lnTo>
                  <a:lnTo>
                    <a:pt x="104" y="19"/>
                  </a:lnTo>
                  <a:lnTo>
                    <a:pt x="152" y="0"/>
                  </a:lnTo>
                  <a:lnTo>
                    <a:pt x="201" y="0"/>
                  </a:lnTo>
                  <a:lnTo>
                    <a:pt x="201" y="40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70" name="Freeform 20"/>
            <p:cNvSpPr>
              <a:spLocks/>
            </p:cNvSpPr>
            <p:nvPr/>
          </p:nvSpPr>
          <p:spPr bwMode="auto">
            <a:xfrm>
              <a:off x="3470" y="2336"/>
              <a:ext cx="433" cy="292"/>
            </a:xfrm>
            <a:custGeom>
              <a:avLst/>
              <a:gdLst>
                <a:gd name="T0" fmla="*/ 0 w 865"/>
                <a:gd name="T1" fmla="*/ 584 h 584"/>
                <a:gd name="T2" fmla="*/ 176 w 865"/>
                <a:gd name="T3" fmla="*/ 580 h 584"/>
                <a:gd name="T4" fmla="*/ 308 w 865"/>
                <a:gd name="T5" fmla="*/ 540 h 584"/>
                <a:gd name="T6" fmla="*/ 479 w 865"/>
                <a:gd name="T7" fmla="*/ 460 h 584"/>
                <a:gd name="T8" fmla="*/ 657 w 865"/>
                <a:gd name="T9" fmla="*/ 321 h 584"/>
                <a:gd name="T10" fmla="*/ 794 w 865"/>
                <a:gd name="T11" fmla="*/ 144 h 584"/>
                <a:gd name="T12" fmla="*/ 865 w 865"/>
                <a:gd name="T13" fmla="*/ 0 h 584"/>
                <a:gd name="T14" fmla="*/ 587 w 865"/>
                <a:gd name="T15" fmla="*/ 0 h 584"/>
                <a:gd name="T16" fmla="*/ 0 w 865"/>
                <a:gd name="T17" fmla="*/ 584 h 584"/>
                <a:gd name="T18" fmla="*/ 0 w 865"/>
                <a:gd name="T19" fmla="*/ 584 h 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5"/>
                <a:gd name="T31" fmla="*/ 0 h 584"/>
                <a:gd name="T32" fmla="*/ 865 w 865"/>
                <a:gd name="T33" fmla="*/ 584 h 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5" h="584">
                  <a:moveTo>
                    <a:pt x="0" y="584"/>
                  </a:moveTo>
                  <a:lnTo>
                    <a:pt x="176" y="580"/>
                  </a:lnTo>
                  <a:lnTo>
                    <a:pt x="308" y="540"/>
                  </a:lnTo>
                  <a:lnTo>
                    <a:pt x="479" y="460"/>
                  </a:lnTo>
                  <a:lnTo>
                    <a:pt x="657" y="321"/>
                  </a:lnTo>
                  <a:lnTo>
                    <a:pt x="794" y="144"/>
                  </a:lnTo>
                  <a:lnTo>
                    <a:pt x="865" y="0"/>
                  </a:lnTo>
                  <a:lnTo>
                    <a:pt x="587" y="0"/>
                  </a:lnTo>
                  <a:lnTo>
                    <a:pt x="0" y="584"/>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71" name="Freeform 21"/>
            <p:cNvSpPr>
              <a:spLocks/>
            </p:cNvSpPr>
            <p:nvPr/>
          </p:nvSpPr>
          <p:spPr bwMode="auto">
            <a:xfrm>
              <a:off x="2928" y="1799"/>
              <a:ext cx="542" cy="1032"/>
            </a:xfrm>
            <a:custGeom>
              <a:avLst/>
              <a:gdLst>
                <a:gd name="T0" fmla="*/ 525 w 1086"/>
                <a:gd name="T1" fmla="*/ 1061 h 2064"/>
                <a:gd name="T2" fmla="*/ 926 w 1086"/>
                <a:gd name="T3" fmla="*/ 314 h 2064"/>
                <a:gd name="T4" fmla="*/ 852 w 1086"/>
                <a:gd name="T5" fmla="*/ 331 h 2064"/>
                <a:gd name="T6" fmla="*/ 774 w 1086"/>
                <a:gd name="T7" fmla="*/ 331 h 2064"/>
                <a:gd name="T8" fmla="*/ 705 w 1086"/>
                <a:gd name="T9" fmla="*/ 324 h 2064"/>
                <a:gd name="T10" fmla="*/ 618 w 1086"/>
                <a:gd name="T11" fmla="*/ 305 h 2064"/>
                <a:gd name="T12" fmla="*/ 555 w 1086"/>
                <a:gd name="T13" fmla="*/ 286 h 2064"/>
                <a:gd name="T14" fmla="*/ 475 w 1086"/>
                <a:gd name="T15" fmla="*/ 251 h 2064"/>
                <a:gd name="T16" fmla="*/ 361 w 1086"/>
                <a:gd name="T17" fmla="*/ 192 h 2064"/>
                <a:gd name="T18" fmla="*/ 285 w 1086"/>
                <a:gd name="T19" fmla="*/ 147 h 2064"/>
                <a:gd name="T20" fmla="*/ 177 w 1086"/>
                <a:gd name="T21" fmla="*/ 76 h 2064"/>
                <a:gd name="T22" fmla="*/ 120 w 1086"/>
                <a:gd name="T23" fmla="*/ 46 h 2064"/>
                <a:gd name="T24" fmla="*/ 0 w 1086"/>
                <a:gd name="T25" fmla="*/ 0 h 2064"/>
                <a:gd name="T26" fmla="*/ 11 w 1086"/>
                <a:gd name="T27" fmla="*/ 227 h 2064"/>
                <a:gd name="T28" fmla="*/ 70 w 1086"/>
                <a:gd name="T29" fmla="*/ 883 h 2064"/>
                <a:gd name="T30" fmla="*/ 110 w 1086"/>
                <a:gd name="T31" fmla="*/ 1215 h 2064"/>
                <a:gd name="T32" fmla="*/ 139 w 1086"/>
                <a:gd name="T33" fmla="*/ 1449 h 2064"/>
                <a:gd name="T34" fmla="*/ 158 w 1086"/>
                <a:gd name="T35" fmla="*/ 1564 h 2064"/>
                <a:gd name="T36" fmla="*/ 175 w 1086"/>
                <a:gd name="T37" fmla="*/ 1640 h 2064"/>
                <a:gd name="T38" fmla="*/ 211 w 1086"/>
                <a:gd name="T39" fmla="*/ 1716 h 2064"/>
                <a:gd name="T40" fmla="*/ 270 w 1086"/>
                <a:gd name="T41" fmla="*/ 1788 h 2064"/>
                <a:gd name="T42" fmla="*/ 352 w 1086"/>
                <a:gd name="T43" fmla="*/ 1862 h 2064"/>
                <a:gd name="T44" fmla="*/ 447 w 1086"/>
                <a:gd name="T45" fmla="*/ 1938 h 2064"/>
                <a:gd name="T46" fmla="*/ 534 w 1086"/>
                <a:gd name="T47" fmla="*/ 1993 h 2064"/>
                <a:gd name="T48" fmla="*/ 618 w 1086"/>
                <a:gd name="T49" fmla="*/ 2037 h 2064"/>
                <a:gd name="T50" fmla="*/ 686 w 1086"/>
                <a:gd name="T51" fmla="*/ 2064 h 2064"/>
                <a:gd name="T52" fmla="*/ 1086 w 1086"/>
                <a:gd name="T53" fmla="*/ 1659 h 2064"/>
                <a:gd name="T54" fmla="*/ 960 w 1086"/>
                <a:gd name="T55" fmla="*/ 1634 h 2064"/>
                <a:gd name="T56" fmla="*/ 852 w 1086"/>
                <a:gd name="T57" fmla="*/ 1602 h 2064"/>
                <a:gd name="T58" fmla="*/ 652 w 1086"/>
                <a:gd name="T59" fmla="*/ 1501 h 2064"/>
                <a:gd name="T60" fmla="*/ 485 w 1086"/>
                <a:gd name="T61" fmla="*/ 1351 h 2064"/>
                <a:gd name="T62" fmla="*/ 357 w 1086"/>
                <a:gd name="T63" fmla="*/ 1164 h 2064"/>
                <a:gd name="T64" fmla="*/ 314 w 1086"/>
                <a:gd name="T65" fmla="*/ 1061 h 2064"/>
                <a:gd name="T66" fmla="*/ 525 w 1086"/>
                <a:gd name="T67" fmla="*/ 1061 h 2064"/>
                <a:gd name="T68" fmla="*/ 525 w 1086"/>
                <a:gd name="T69" fmla="*/ 1061 h 20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6"/>
                <a:gd name="T106" fmla="*/ 0 h 2064"/>
                <a:gd name="T107" fmla="*/ 1086 w 1086"/>
                <a:gd name="T108" fmla="*/ 2064 h 20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6" h="2064">
                  <a:moveTo>
                    <a:pt x="525" y="1061"/>
                  </a:moveTo>
                  <a:lnTo>
                    <a:pt x="926" y="314"/>
                  </a:lnTo>
                  <a:lnTo>
                    <a:pt x="852" y="331"/>
                  </a:lnTo>
                  <a:lnTo>
                    <a:pt x="774" y="331"/>
                  </a:lnTo>
                  <a:lnTo>
                    <a:pt x="705" y="324"/>
                  </a:lnTo>
                  <a:lnTo>
                    <a:pt x="618" y="305"/>
                  </a:lnTo>
                  <a:lnTo>
                    <a:pt x="555" y="286"/>
                  </a:lnTo>
                  <a:lnTo>
                    <a:pt x="475" y="251"/>
                  </a:lnTo>
                  <a:lnTo>
                    <a:pt x="361" y="192"/>
                  </a:lnTo>
                  <a:lnTo>
                    <a:pt x="285" y="147"/>
                  </a:lnTo>
                  <a:lnTo>
                    <a:pt x="177" y="76"/>
                  </a:lnTo>
                  <a:lnTo>
                    <a:pt x="120" y="46"/>
                  </a:lnTo>
                  <a:lnTo>
                    <a:pt x="0" y="0"/>
                  </a:lnTo>
                  <a:lnTo>
                    <a:pt x="11" y="227"/>
                  </a:lnTo>
                  <a:lnTo>
                    <a:pt x="70" y="883"/>
                  </a:lnTo>
                  <a:lnTo>
                    <a:pt x="110" y="1215"/>
                  </a:lnTo>
                  <a:lnTo>
                    <a:pt x="139" y="1449"/>
                  </a:lnTo>
                  <a:lnTo>
                    <a:pt x="158" y="1564"/>
                  </a:lnTo>
                  <a:lnTo>
                    <a:pt x="175" y="1640"/>
                  </a:lnTo>
                  <a:lnTo>
                    <a:pt x="211" y="1716"/>
                  </a:lnTo>
                  <a:lnTo>
                    <a:pt x="270" y="1788"/>
                  </a:lnTo>
                  <a:lnTo>
                    <a:pt x="352" y="1862"/>
                  </a:lnTo>
                  <a:lnTo>
                    <a:pt x="447" y="1938"/>
                  </a:lnTo>
                  <a:lnTo>
                    <a:pt x="534" y="1993"/>
                  </a:lnTo>
                  <a:lnTo>
                    <a:pt x="618" y="2037"/>
                  </a:lnTo>
                  <a:lnTo>
                    <a:pt x="686" y="2064"/>
                  </a:lnTo>
                  <a:lnTo>
                    <a:pt x="1086" y="1659"/>
                  </a:lnTo>
                  <a:lnTo>
                    <a:pt x="960" y="1634"/>
                  </a:lnTo>
                  <a:lnTo>
                    <a:pt x="852" y="1602"/>
                  </a:lnTo>
                  <a:lnTo>
                    <a:pt x="652" y="1501"/>
                  </a:lnTo>
                  <a:lnTo>
                    <a:pt x="485" y="1351"/>
                  </a:lnTo>
                  <a:lnTo>
                    <a:pt x="357" y="1164"/>
                  </a:lnTo>
                  <a:lnTo>
                    <a:pt x="314" y="1061"/>
                  </a:lnTo>
                  <a:lnTo>
                    <a:pt x="525" y="1061"/>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72" name="Freeform 22"/>
            <p:cNvSpPr>
              <a:spLocks/>
            </p:cNvSpPr>
            <p:nvPr/>
          </p:nvSpPr>
          <p:spPr bwMode="auto">
            <a:xfrm>
              <a:off x="3254" y="1920"/>
              <a:ext cx="530" cy="416"/>
            </a:xfrm>
            <a:custGeom>
              <a:avLst/>
              <a:gdLst>
                <a:gd name="T0" fmla="*/ 1021 w 1061"/>
                <a:gd name="T1" fmla="*/ 833 h 833"/>
                <a:gd name="T2" fmla="*/ 1061 w 1061"/>
                <a:gd name="T3" fmla="*/ 791 h 833"/>
                <a:gd name="T4" fmla="*/ 498 w 1061"/>
                <a:gd name="T5" fmla="*/ 0 h 833"/>
                <a:gd name="T6" fmla="*/ 434 w 1061"/>
                <a:gd name="T7" fmla="*/ 32 h 833"/>
                <a:gd name="T8" fmla="*/ 377 w 1061"/>
                <a:gd name="T9" fmla="*/ 45 h 833"/>
                <a:gd name="T10" fmla="*/ 0 w 1061"/>
                <a:gd name="T11" fmla="*/ 827 h 833"/>
                <a:gd name="T12" fmla="*/ 1021 w 1061"/>
                <a:gd name="T13" fmla="*/ 833 h 833"/>
                <a:gd name="T14" fmla="*/ 1021 w 1061"/>
                <a:gd name="T15" fmla="*/ 833 h 833"/>
                <a:gd name="T16" fmla="*/ 0 60000 65536"/>
                <a:gd name="T17" fmla="*/ 0 60000 65536"/>
                <a:gd name="T18" fmla="*/ 0 60000 65536"/>
                <a:gd name="T19" fmla="*/ 0 60000 65536"/>
                <a:gd name="T20" fmla="*/ 0 60000 65536"/>
                <a:gd name="T21" fmla="*/ 0 60000 65536"/>
                <a:gd name="T22" fmla="*/ 0 60000 65536"/>
                <a:gd name="T23" fmla="*/ 0 60000 65536"/>
                <a:gd name="T24" fmla="*/ 0 w 1061"/>
                <a:gd name="T25" fmla="*/ 0 h 833"/>
                <a:gd name="T26" fmla="*/ 1061 w 1061"/>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1" h="833">
                  <a:moveTo>
                    <a:pt x="1021" y="833"/>
                  </a:moveTo>
                  <a:lnTo>
                    <a:pt x="1061" y="791"/>
                  </a:lnTo>
                  <a:lnTo>
                    <a:pt x="498" y="0"/>
                  </a:lnTo>
                  <a:lnTo>
                    <a:pt x="434" y="32"/>
                  </a:lnTo>
                  <a:lnTo>
                    <a:pt x="377" y="45"/>
                  </a:lnTo>
                  <a:lnTo>
                    <a:pt x="0" y="827"/>
                  </a:lnTo>
                  <a:lnTo>
                    <a:pt x="1021" y="833"/>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73" name="Freeform 23"/>
            <p:cNvSpPr>
              <a:spLocks/>
            </p:cNvSpPr>
            <p:nvPr/>
          </p:nvSpPr>
          <p:spPr bwMode="auto">
            <a:xfrm>
              <a:off x="2050" y="1650"/>
              <a:ext cx="804" cy="300"/>
            </a:xfrm>
            <a:custGeom>
              <a:avLst/>
              <a:gdLst>
                <a:gd name="T0" fmla="*/ 0 w 1609"/>
                <a:gd name="T1" fmla="*/ 159 h 601"/>
                <a:gd name="T2" fmla="*/ 72 w 1609"/>
                <a:gd name="T3" fmla="*/ 270 h 601"/>
                <a:gd name="T4" fmla="*/ 181 w 1609"/>
                <a:gd name="T5" fmla="*/ 395 h 601"/>
                <a:gd name="T6" fmla="*/ 333 w 1609"/>
                <a:gd name="T7" fmla="*/ 504 h 601"/>
                <a:gd name="T8" fmla="*/ 420 w 1609"/>
                <a:gd name="T9" fmla="*/ 538 h 601"/>
                <a:gd name="T10" fmla="*/ 571 w 1609"/>
                <a:gd name="T11" fmla="*/ 585 h 601"/>
                <a:gd name="T12" fmla="*/ 688 w 1609"/>
                <a:gd name="T13" fmla="*/ 601 h 601"/>
                <a:gd name="T14" fmla="*/ 829 w 1609"/>
                <a:gd name="T15" fmla="*/ 599 h 601"/>
                <a:gd name="T16" fmla="*/ 936 w 1609"/>
                <a:gd name="T17" fmla="*/ 568 h 601"/>
                <a:gd name="T18" fmla="*/ 1021 w 1609"/>
                <a:gd name="T19" fmla="*/ 530 h 601"/>
                <a:gd name="T20" fmla="*/ 1120 w 1609"/>
                <a:gd name="T21" fmla="*/ 481 h 601"/>
                <a:gd name="T22" fmla="*/ 1238 w 1609"/>
                <a:gd name="T23" fmla="*/ 405 h 601"/>
                <a:gd name="T24" fmla="*/ 1331 w 1609"/>
                <a:gd name="T25" fmla="*/ 363 h 601"/>
                <a:gd name="T26" fmla="*/ 1405 w 1609"/>
                <a:gd name="T27" fmla="*/ 323 h 601"/>
                <a:gd name="T28" fmla="*/ 1538 w 1609"/>
                <a:gd name="T29" fmla="*/ 283 h 601"/>
                <a:gd name="T30" fmla="*/ 1609 w 1609"/>
                <a:gd name="T31" fmla="*/ 279 h 601"/>
                <a:gd name="T32" fmla="*/ 1609 w 1609"/>
                <a:gd name="T33" fmla="*/ 7 h 601"/>
                <a:gd name="T34" fmla="*/ 1493 w 1609"/>
                <a:gd name="T35" fmla="*/ 0 h 601"/>
                <a:gd name="T36" fmla="*/ 1401 w 1609"/>
                <a:gd name="T37" fmla="*/ 13 h 601"/>
                <a:gd name="T38" fmla="*/ 1301 w 1609"/>
                <a:gd name="T39" fmla="*/ 40 h 601"/>
                <a:gd name="T40" fmla="*/ 1149 w 1609"/>
                <a:gd name="T41" fmla="*/ 135 h 601"/>
                <a:gd name="T42" fmla="*/ 1019 w 1609"/>
                <a:gd name="T43" fmla="*/ 220 h 601"/>
                <a:gd name="T44" fmla="*/ 869 w 1609"/>
                <a:gd name="T45" fmla="*/ 283 h 601"/>
                <a:gd name="T46" fmla="*/ 742 w 1609"/>
                <a:gd name="T47" fmla="*/ 319 h 601"/>
                <a:gd name="T48" fmla="*/ 631 w 1609"/>
                <a:gd name="T49" fmla="*/ 336 h 601"/>
                <a:gd name="T50" fmla="*/ 542 w 1609"/>
                <a:gd name="T51" fmla="*/ 336 h 601"/>
                <a:gd name="T52" fmla="*/ 443 w 1609"/>
                <a:gd name="T53" fmla="*/ 317 h 601"/>
                <a:gd name="T54" fmla="*/ 308 w 1609"/>
                <a:gd name="T55" fmla="*/ 272 h 601"/>
                <a:gd name="T56" fmla="*/ 141 w 1609"/>
                <a:gd name="T57" fmla="*/ 178 h 601"/>
                <a:gd name="T58" fmla="*/ 33 w 1609"/>
                <a:gd name="T59" fmla="*/ 85 h 601"/>
                <a:gd name="T60" fmla="*/ 0 w 1609"/>
                <a:gd name="T61" fmla="*/ 159 h 601"/>
                <a:gd name="T62" fmla="*/ 0 w 1609"/>
                <a:gd name="T63" fmla="*/ 159 h 6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9"/>
                <a:gd name="T97" fmla="*/ 0 h 601"/>
                <a:gd name="T98" fmla="*/ 1609 w 1609"/>
                <a:gd name="T99" fmla="*/ 601 h 6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9" h="601">
                  <a:moveTo>
                    <a:pt x="0" y="159"/>
                  </a:moveTo>
                  <a:lnTo>
                    <a:pt x="72" y="270"/>
                  </a:lnTo>
                  <a:lnTo>
                    <a:pt x="181" y="395"/>
                  </a:lnTo>
                  <a:lnTo>
                    <a:pt x="333" y="504"/>
                  </a:lnTo>
                  <a:lnTo>
                    <a:pt x="420" y="538"/>
                  </a:lnTo>
                  <a:lnTo>
                    <a:pt x="571" y="585"/>
                  </a:lnTo>
                  <a:lnTo>
                    <a:pt x="688" y="601"/>
                  </a:lnTo>
                  <a:lnTo>
                    <a:pt x="829" y="599"/>
                  </a:lnTo>
                  <a:lnTo>
                    <a:pt x="936" y="568"/>
                  </a:lnTo>
                  <a:lnTo>
                    <a:pt x="1021" y="530"/>
                  </a:lnTo>
                  <a:lnTo>
                    <a:pt x="1120" y="481"/>
                  </a:lnTo>
                  <a:lnTo>
                    <a:pt x="1238" y="405"/>
                  </a:lnTo>
                  <a:lnTo>
                    <a:pt x="1331" y="363"/>
                  </a:lnTo>
                  <a:lnTo>
                    <a:pt x="1405" y="323"/>
                  </a:lnTo>
                  <a:lnTo>
                    <a:pt x="1538" y="283"/>
                  </a:lnTo>
                  <a:lnTo>
                    <a:pt x="1609" y="279"/>
                  </a:lnTo>
                  <a:lnTo>
                    <a:pt x="1609" y="7"/>
                  </a:lnTo>
                  <a:lnTo>
                    <a:pt x="1493" y="0"/>
                  </a:lnTo>
                  <a:lnTo>
                    <a:pt x="1401" y="13"/>
                  </a:lnTo>
                  <a:lnTo>
                    <a:pt x="1301" y="40"/>
                  </a:lnTo>
                  <a:lnTo>
                    <a:pt x="1149" y="135"/>
                  </a:lnTo>
                  <a:lnTo>
                    <a:pt x="1019" y="220"/>
                  </a:lnTo>
                  <a:lnTo>
                    <a:pt x="869" y="283"/>
                  </a:lnTo>
                  <a:lnTo>
                    <a:pt x="742" y="319"/>
                  </a:lnTo>
                  <a:lnTo>
                    <a:pt x="631" y="336"/>
                  </a:lnTo>
                  <a:lnTo>
                    <a:pt x="542" y="336"/>
                  </a:lnTo>
                  <a:lnTo>
                    <a:pt x="443" y="317"/>
                  </a:lnTo>
                  <a:lnTo>
                    <a:pt x="308" y="272"/>
                  </a:lnTo>
                  <a:lnTo>
                    <a:pt x="141" y="178"/>
                  </a:lnTo>
                  <a:lnTo>
                    <a:pt x="33" y="85"/>
                  </a:lnTo>
                  <a:lnTo>
                    <a:pt x="0" y="159"/>
                  </a:lnTo>
                  <a:close/>
                </a:path>
              </a:pathLst>
            </a:custGeom>
            <a:solidFill>
              <a:srgbClr val="000000"/>
            </a:solidFill>
            <a:ln w="9525">
              <a:noFill/>
              <a:round/>
              <a:headEnd/>
              <a:tailEnd/>
            </a:ln>
          </p:spPr>
          <p:txBody>
            <a:bodyPr/>
            <a:lstStyle/>
            <a:p>
              <a:endParaRPr lang="en-US">
                <a:latin typeface="Calibri" pitchFamily="34" charset="0"/>
              </a:endParaRPr>
            </a:p>
          </p:txBody>
        </p:sp>
        <p:sp>
          <p:nvSpPr>
            <p:cNvPr id="23574" name="Freeform 24"/>
            <p:cNvSpPr>
              <a:spLocks/>
            </p:cNvSpPr>
            <p:nvPr/>
          </p:nvSpPr>
          <p:spPr bwMode="auto">
            <a:xfrm>
              <a:off x="2869" y="2902"/>
              <a:ext cx="329" cy="330"/>
            </a:xfrm>
            <a:custGeom>
              <a:avLst/>
              <a:gdLst>
                <a:gd name="T0" fmla="*/ 0 w 660"/>
                <a:gd name="T1" fmla="*/ 0 h 660"/>
                <a:gd name="T2" fmla="*/ 660 w 660"/>
                <a:gd name="T3" fmla="*/ 0 h 660"/>
                <a:gd name="T4" fmla="*/ 0 w 660"/>
                <a:gd name="T5" fmla="*/ 660 h 660"/>
                <a:gd name="T6" fmla="*/ 0 w 660"/>
                <a:gd name="T7" fmla="*/ 0 h 660"/>
                <a:gd name="T8" fmla="*/ 0 w 660"/>
                <a:gd name="T9" fmla="*/ 0 h 660"/>
                <a:gd name="T10" fmla="*/ 0 60000 65536"/>
                <a:gd name="T11" fmla="*/ 0 60000 65536"/>
                <a:gd name="T12" fmla="*/ 0 60000 65536"/>
                <a:gd name="T13" fmla="*/ 0 60000 65536"/>
                <a:gd name="T14" fmla="*/ 0 60000 65536"/>
                <a:gd name="T15" fmla="*/ 0 w 660"/>
                <a:gd name="T16" fmla="*/ 0 h 660"/>
                <a:gd name="T17" fmla="*/ 660 w 660"/>
                <a:gd name="T18" fmla="*/ 660 h 660"/>
              </a:gdLst>
              <a:ahLst/>
              <a:cxnLst>
                <a:cxn ang="T10">
                  <a:pos x="T0" y="T1"/>
                </a:cxn>
                <a:cxn ang="T11">
                  <a:pos x="T2" y="T3"/>
                </a:cxn>
                <a:cxn ang="T12">
                  <a:pos x="T4" y="T5"/>
                </a:cxn>
                <a:cxn ang="T13">
                  <a:pos x="T6" y="T7"/>
                </a:cxn>
                <a:cxn ang="T14">
                  <a:pos x="T8" y="T9"/>
                </a:cxn>
              </a:cxnLst>
              <a:rect l="T15" t="T16" r="T17" b="T18"/>
              <a:pathLst>
                <a:path w="660" h="660">
                  <a:moveTo>
                    <a:pt x="0" y="0"/>
                  </a:moveTo>
                  <a:lnTo>
                    <a:pt x="660" y="0"/>
                  </a:lnTo>
                  <a:lnTo>
                    <a:pt x="0" y="66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grpSp>
      <p:pic>
        <p:nvPicPr>
          <p:cNvPr id="23556" name="Picture 26"/>
          <p:cNvPicPr>
            <a:picLocks noChangeAspect="1" noChangeArrowheads="1"/>
          </p:cNvPicPr>
          <p:nvPr/>
        </p:nvPicPr>
        <p:blipFill>
          <a:blip r:embed="rId2"/>
          <a:srcRect/>
          <a:stretch>
            <a:fillRect/>
          </a:stretch>
        </p:blipFill>
        <p:spPr bwMode="auto">
          <a:xfrm>
            <a:off x="7924800" y="152400"/>
            <a:ext cx="1014413" cy="942975"/>
          </a:xfrm>
          <a:prstGeom prst="rect">
            <a:avLst/>
          </a:prstGeom>
          <a:noFill/>
          <a:ln w="9525">
            <a:noFill/>
            <a:miter lim="800000"/>
            <a:headEnd/>
            <a:tailEnd/>
          </a:ln>
        </p:spPr>
      </p:pic>
      <p:sp>
        <p:nvSpPr>
          <p:cNvPr id="23" name="Slide Number Placeholder 2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C26821C-6944-40E1-9FB6-0AC3CD2C5E95}" type="slidenum">
              <a:rPr lang="en-US" sz="1200">
                <a:solidFill>
                  <a:schemeClr val="tx1">
                    <a:tint val="75000"/>
                  </a:schemeClr>
                </a:solidFill>
                <a:latin typeface="+mn-lt"/>
              </a:rPr>
              <a:pPr algn="r" fontAlgn="auto">
                <a:spcBef>
                  <a:spcPts val="0"/>
                </a:spcBef>
                <a:spcAft>
                  <a:spcPts val="0"/>
                </a:spcAft>
                <a:defRPr/>
              </a:pPr>
              <a:t>10</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4FC29AF-9674-48B9-81B0-C9A8B175870B}" type="slidenum">
              <a:rPr lang="en-US"/>
              <a:pPr>
                <a:defRPr/>
              </a:pPr>
              <a:t>11</a:t>
            </a:fld>
            <a:endParaRPr lang="en-US" dirty="0"/>
          </a:p>
        </p:txBody>
      </p:sp>
      <p:sp>
        <p:nvSpPr>
          <p:cNvPr id="24577" name="Title 1"/>
          <p:cNvSpPr>
            <a:spLocks noGrp="1"/>
          </p:cNvSpPr>
          <p:nvPr>
            <p:ph type="title"/>
          </p:nvPr>
        </p:nvSpPr>
        <p:spPr>
          <a:xfrm>
            <a:off x="533400" y="533400"/>
            <a:ext cx="8229600" cy="4754563"/>
          </a:xfrm>
        </p:spPr>
        <p:txBody>
          <a:bodyPr/>
          <a:lstStyle/>
          <a:p>
            <a:r>
              <a:rPr lang="en-US" sz="4000" smtClean="0"/>
              <a:t>Questions?????</a:t>
            </a:r>
            <a:br>
              <a:rPr lang="en-US" sz="4000" smtClean="0"/>
            </a:br>
            <a:r>
              <a:rPr lang="en-US" sz="4000" smtClean="0"/>
              <a:t>Please contact your local Plus Group office for more information.  Go to </a:t>
            </a:r>
            <a:r>
              <a:rPr lang="en-US" sz="4000" u="sng" smtClean="0"/>
              <a:t>www.plusgroupus.com</a:t>
            </a:r>
            <a:r>
              <a:rPr lang="en-US" sz="4000" smtClean="0"/>
              <a:t> and click on the office locator map to find an office near you or call 800/831-1018 </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5D6B6A9-FB8E-4C91-924B-A6CB28AC0683}" type="slidenum">
              <a:rPr lang="en-US" sz="1200">
                <a:solidFill>
                  <a:schemeClr val="tx1">
                    <a:tint val="75000"/>
                  </a:schemeClr>
                </a:solidFill>
                <a:latin typeface="+mn-lt"/>
              </a:rPr>
              <a:pPr algn="r" fontAlgn="auto">
                <a:spcBef>
                  <a:spcPts val="0"/>
                </a:spcBef>
                <a:spcAft>
                  <a:spcPts val="0"/>
                </a:spcAft>
                <a:defRPr/>
              </a:pPr>
              <a:t>11</a:t>
            </a:fld>
            <a:endParaRPr lang="en-US" sz="1200" dirty="0">
              <a:solidFill>
                <a:schemeClr val="tx1">
                  <a:tint val="75000"/>
                </a:schemeClr>
              </a:solidFill>
              <a:latin typeface="+mn-lt"/>
            </a:endParaRPr>
          </a:p>
        </p:txBody>
      </p:sp>
      <p:sp>
        <p:nvSpPr>
          <p:cNvPr id="24581" name="Text Box 5"/>
          <p:cNvSpPr txBox="1">
            <a:spLocks noChangeArrowheads="1"/>
          </p:cNvSpPr>
          <p:nvPr/>
        </p:nvSpPr>
        <p:spPr bwMode="auto">
          <a:xfrm>
            <a:off x="3717925" y="2551113"/>
            <a:ext cx="5959475" cy="366712"/>
          </a:xfrm>
          <a:prstGeom prst="rect">
            <a:avLst/>
          </a:prstGeom>
          <a:noFill/>
          <a:ln w="9525">
            <a:noFill/>
            <a:miter lim="800000"/>
            <a:headEnd/>
            <a:tailEnd/>
          </a:ln>
          <a:effectLst/>
        </p:spPr>
        <p:txBody>
          <a:bodyPr>
            <a:spAutoFit/>
          </a:bodyPr>
          <a:lstStyle/>
          <a:p>
            <a:r>
              <a:rPr lang="en-US"/>
              <a:t> </a:t>
            </a:r>
          </a:p>
        </p:txBody>
      </p:sp>
      <p:sp>
        <p:nvSpPr>
          <p:cNvPr id="24583" name="Text Box 7"/>
          <p:cNvSpPr txBox="1">
            <a:spLocks noChangeArrowheads="1"/>
          </p:cNvSpPr>
          <p:nvPr/>
        </p:nvSpPr>
        <p:spPr bwMode="auto">
          <a:xfrm>
            <a:off x="1371600" y="2209800"/>
            <a:ext cx="5105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4584" name="Rectangle 8"/>
          <p:cNvSpPr>
            <a:spLocks noChangeArrowheads="1"/>
          </p:cNvSpPr>
          <p:nvPr/>
        </p:nvSpPr>
        <p:spPr bwMode="auto">
          <a:xfrm>
            <a:off x="1295400" y="2286000"/>
            <a:ext cx="4953000" cy="366713"/>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00D7737-A424-458A-A785-44FD47747B9C}" type="slidenum">
              <a:rPr lang="en-US"/>
              <a:pPr>
                <a:defRPr/>
              </a:pPr>
              <a:t>2</a:t>
            </a:fld>
            <a:endParaRPr lang="en-US" dirty="0"/>
          </a:p>
        </p:txBody>
      </p:sp>
      <p:sp>
        <p:nvSpPr>
          <p:cNvPr id="15361" name="Title 1"/>
          <p:cNvSpPr>
            <a:spLocks noGrp="1"/>
          </p:cNvSpPr>
          <p:nvPr>
            <p:ph type="title"/>
          </p:nvPr>
        </p:nvSpPr>
        <p:spPr/>
        <p:txBody>
          <a:bodyPr/>
          <a:lstStyle/>
          <a:p>
            <a:r>
              <a:rPr lang="en-US" smtClean="0"/>
              <a:t>What ????</a:t>
            </a:r>
          </a:p>
        </p:txBody>
      </p:sp>
      <p:sp>
        <p:nvSpPr>
          <p:cNvPr id="15362" name="Text Placeholder 2"/>
          <p:cNvSpPr>
            <a:spLocks noGrp="1"/>
          </p:cNvSpPr>
          <p:nvPr>
            <p:ph type="body" idx="1"/>
          </p:nvPr>
        </p:nvSpPr>
        <p:spPr/>
        <p:txBody>
          <a:bodyPr/>
          <a:lstStyle/>
          <a:p>
            <a:pPr algn="ctr"/>
            <a:r>
              <a:rPr lang="en-US" sz="5400" smtClean="0">
                <a:solidFill>
                  <a:srgbClr val="FFFF00"/>
                </a:solidFill>
              </a:rPr>
              <a:t>Regular Occ </a:t>
            </a:r>
          </a:p>
        </p:txBody>
      </p:sp>
      <p:sp>
        <p:nvSpPr>
          <p:cNvPr id="15363" name="Content Placeholder 3"/>
          <p:cNvSpPr>
            <a:spLocks noGrp="1"/>
          </p:cNvSpPr>
          <p:nvPr>
            <p:ph sz="half" idx="2"/>
          </p:nvPr>
        </p:nvSpPr>
        <p:spPr/>
        <p:txBody>
          <a:bodyPr/>
          <a:lstStyle/>
          <a:p>
            <a:pPr algn="ctr">
              <a:buFont typeface="Arial" charset="0"/>
              <a:buNone/>
            </a:pPr>
            <a:r>
              <a:rPr lang="en-US" sz="4000" b="1" smtClean="0">
                <a:solidFill>
                  <a:srgbClr val="00B050"/>
                </a:solidFill>
                <a:latin typeface="Copperplate Gothic Bold" pitchFamily="34" charset="0"/>
              </a:rPr>
              <a:t>Transitional Your Occupation</a:t>
            </a:r>
          </a:p>
          <a:p>
            <a:pPr>
              <a:buFont typeface="Arial" charset="0"/>
              <a:buNone/>
            </a:pPr>
            <a:r>
              <a:rPr lang="en-US" sz="4000" b="1" smtClean="0">
                <a:solidFill>
                  <a:srgbClr val="C00000"/>
                </a:solidFill>
                <a:latin typeface="Baskerville Old Face" pitchFamily="18" charset="0"/>
              </a:rPr>
              <a:t>Your Occupation</a:t>
            </a:r>
          </a:p>
          <a:p>
            <a:pPr algn="ctr">
              <a:buFont typeface="Arial" charset="0"/>
              <a:buNone/>
            </a:pPr>
            <a:r>
              <a:rPr lang="en-US" sz="4000" b="1" smtClean="0">
                <a:solidFill>
                  <a:srgbClr val="FFC000"/>
                </a:solidFill>
                <a:latin typeface="Britannic Bold" pitchFamily="34" charset="0"/>
              </a:rPr>
              <a:t>Specialty Own Occupation</a:t>
            </a:r>
          </a:p>
        </p:txBody>
      </p:sp>
      <p:sp>
        <p:nvSpPr>
          <p:cNvPr id="15364" name="Text Placeholder 4"/>
          <p:cNvSpPr>
            <a:spLocks noGrp="1"/>
          </p:cNvSpPr>
          <p:nvPr>
            <p:ph type="body" sz="quarter" idx="3"/>
          </p:nvPr>
        </p:nvSpPr>
        <p:spPr/>
        <p:txBody>
          <a:bodyPr/>
          <a:lstStyle/>
          <a:p>
            <a:pPr algn="ctr"/>
            <a:r>
              <a:rPr lang="en-US" sz="6000" smtClean="0">
                <a:solidFill>
                  <a:srgbClr val="FF0000"/>
                </a:solidFill>
              </a:rPr>
              <a:t>Own Occ</a:t>
            </a:r>
          </a:p>
        </p:txBody>
      </p:sp>
      <p:sp>
        <p:nvSpPr>
          <p:cNvPr id="6" name="Content Placeholder 5"/>
          <p:cNvSpPr>
            <a:spLocks noGrp="1"/>
          </p:cNvSpPr>
          <p:nvPr>
            <p:ph sz="quarter" idx="4"/>
          </p:nvPr>
        </p:nvSpPr>
        <p:spPr/>
        <p:txBody>
          <a:bodyPr rtlCol="0">
            <a:normAutofit fontScale="70000" lnSpcReduction="20000"/>
          </a:bodyPr>
          <a:lstStyle/>
          <a:p>
            <a:pPr algn="ctr" fontAlgn="auto">
              <a:spcAft>
                <a:spcPts val="0"/>
              </a:spcAft>
              <a:buFont typeface="Arial" pitchFamily="34" charset="0"/>
              <a:buNone/>
              <a:defRPr/>
            </a:pPr>
            <a:r>
              <a:rPr lang="en-US" sz="8600" dirty="0" smtClean="0">
                <a:solidFill>
                  <a:srgbClr val="00B0F0"/>
                </a:solidFill>
                <a:latin typeface="Cooper Black" pitchFamily="18" charset="0"/>
              </a:rPr>
              <a:t>TYO</a:t>
            </a:r>
          </a:p>
          <a:p>
            <a:pPr fontAlgn="auto">
              <a:spcAft>
                <a:spcPts val="0"/>
              </a:spcAft>
              <a:buFont typeface="Arial" pitchFamily="34" charset="0"/>
              <a:buNone/>
              <a:defRPr/>
            </a:pPr>
            <a:endParaRPr lang="en-US" sz="5800" dirty="0" smtClean="0">
              <a:solidFill>
                <a:srgbClr val="FF0000"/>
              </a:solidFill>
              <a:latin typeface="Cooper Black" pitchFamily="18" charset="0"/>
            </a:endParaRPr>
          </a:p>
          <a:p>
            <a:pPr fontAlgn="auto">
              <a:spcAft>
                <a:spcPts val="0"/>
              </a:spcAft>
              <a:buFont typeface="Arial" pitchFamily="34" charset="0"/>
              <a:buNone/>
              <a:defRPr/>
            </a:pPr>
            <a:r>
              <a:rPr lang="en-US" sz="5400" b="1" dirty="0" smtClean="0">
                <a:solidFill>
                  <a:srgbClr val="FFC000"/>
                </a:solidFill>
                <a:latin typeface="Broadway" pitchFamily="82" charset="0"/>
              </a:rPr>
              <a:t>Modified Own Occupation</a:t>
            </a:r>
          </a:p>
          <a:p>
            <a:pPr fontAlgn="auto">
              <a:spcAft>
                <a:spcPts val="0"/>
              </a:spcAft>
              <a:buFont typeface="Arial" pitchFamily="34" charset="0"/>
              <a:buNone/>
              <a:defRPr/>
            </a:pPr>
            <a:endParaRPr lang="en-US" sz="5400" dirty="0" smtClean="0">
              <a:solidFill>
                <a:srgbClr val="FFC000"/>
              </a:solidFill>
            </a:endParaRPr>
          </a:p>
          <a:p>
            <a:pPr algn="ctr" fontAlgn="auto">
              <a:spcAft>
                <a:spcPts val="0"/>
              </a:spcAft>
              <a:buFont typeface="Arial" pitchFamily="34" charset="0"/>
              <a:buNone/>
              <a:defRPr/>
            </a:pPr>
            <a:r>
              <a:rPr lang="en-US" sz="5700" b="1" i="1" dirty="0" smtClean="0">
                <a:solidFill>
                  <a:srgbClr val="FFFF00"/>
                </a:solidFill>
              </a:rPr>
              <a:t>Any Occupation</a:t>
            </a:r>
            <a:endParaRPr lang="en-US" sz="5700" b="1" i="1" dirty="0">
              <a:solidFill>
                <a:srgbClr val="FFFF00"/>
              </a:solidFill>
            </a:endParaRP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45E56ED-BD60-49B2-B3E4-33F22EED3E28}" type="slidenum">
              <a:rPr lang="en-US" sz="1200">
                <a:solidFill>
                  <a:schemeClr val="tx1">
                    <a:tint val="75000"/>
                  </a:schemeClr>
                </a:solidFill>
                <a:latin typeface="+mn-lt"/>
              </a:rPr>
              <a:pPr algn="r" fontAlgn="auto">
                <a:spcBef>
                  <a:spcPts val="0"/>
                </a:spcBef>
                <a:spcAft>
                  <a:spcPts val="0"/>
                </a:spcAft>
                <a:defRPr/>
              </a:pPr>
              <a:t>2</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E890265-BA5A-413A-B18F-C611590FD246}" type="slidenum">
              <a:rPr lang="en-US"/>
              <a:pPr>
                <a:defRPr/>
              </a:pPr>
              <a:t>3</a:t>
            </a:fld>
            <a:endParaRPr lang="en-US" dirty="0"/>
          </a:p>
        </p:txBody>
      </p:sp>
      <p:sp>
        <p:nvSpPr>
          <p:cNvPr id="16385" name="Title 1"/>
          <p:cNvSpPr>
            <a:spLocks noGrp="1"/>
          </p:cNvSpPr>
          <p:nvPr>
            <p:ph type="title"/>
          </p:nvPr>
        </p:nvSpPr>
        <p:spPr/>
        <p:txBody>
          <a:bodyPr/>
          <a:lstStyle/>
          <a:p>
            <a:r>
              <a:rPr lang="en-US" smtClean="0"/>
              <a:t>Any Occupation</a:t>
            </a:r>
          </a:p>
        </p:txBody>
      </p:sp>
      <p:sp>
        <p:nvSpPr>
          <p:cNvPr id="16386" name="Content Placeholder 2"/>
          <p:cNvSpPr>
            <a:spLocks noGrp="1"/>
          </p:cNvSpPr>
          <p:nvPr>
            <p:ph idx="1"/>
          </p:nvPr>
        </p:nvSpPr>
        <p:spPr/>
        <p:txBody>
          <a:bodyPr/>
          <a:lstStyle/>
          <a:p>
            <a:r>
              <a:rPr lang="en-US" sz="4000" smtClean="0"/>
              <a:t>Total Disability is defined as your inability to work in Any Occupation that your are reasonably suited to,  by your education, training and experience.</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ACCA0A0-9441-4823-9F85-EA3995865701}" type="slidenum">
              <a:rPr lang="en-US" sz="1200">
                <a:solidFill>
                  <a:schemeClr val="tx1">
                    <a:tint val="75000"/>
                  </a:schemeClr>
                </a:solidFill>
                <a:latin typeface="+mn-lt"/>
              </a:rPr>
              <a:pPr algn="r" fontAlgn="auto">
                <a:spcBef>
                  <a:spcPts val="0"/>
                </a:spcBef>
                <a:spcAft>
                  <a:spcPts val="0"/>
                </a:spcAft>
                <a:defRPr/>
              </a:pPr>
              <a:t>3</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2A15725-CAF3-41D3-880B-000A5E32B6D8}" type="slidenum">
              <a:rPr lang="en-US"/>
              <a:pPr>
                <a:defRPr/>
              </a:pPr>
              <a:t>4</a:t>
            </a:fld>
            <a:endParaRPr lang="en-US" dirty="0"/>
          </a:p>
        </p:txBody>
      </p:sp>
      <p:sp>
        <p:nvSpPr>
          <p:cNvPr id="17409" name="Title 1"/>
          <p:cNvSpPr>
            <a:spLocks noGrp="1"/>
          </p:cNvSpPr>
          <p:nvPr>
            <p:ph type="title"/>
          </p:nvPr>
        </p:nvSpPr>
        <p:spPr/>
        <p:txBody>
          <a:bodyPr/>
          <a:lstStyle/>
          <a:p>
            <a:r>
              <a:rPr lang="en-US" smtClean="0"/>
              <a:t>Modified Own Occ</a:t>
            </a:r>
          </a:p>
        </p:txBody>
      </p:sp>
      <p:sp>
        <p:nvSpPr>
          <p:cNvPr id="17410" name="Content Placeholder 2"/>
          <p:cNvSpPr>
            <a:spLocks noGrp="1"/>
          </p:cNvSpPr>
          <p:nvPr>
            <p:ph idx="1"/>
          </p:nvPr>
        </p:nvSpPr>
        <p:spPr/>
        <p:txBody>
          <a:bodyPr/>
          <a:lstStyle/>
          <a:p>
            <a:pPr>
              <a:buFont typeface="Arial" charset="0"/>
              <a:buNone/>
            </a:pPr>
            <a:r>
              <a:rPr lang="en-US" smtClean="0"/>
              <a:t>   You are totally disabled if, because of your injury or sickness: your are unable to perform the substantial and material duties of your regular occupation; and you are not engaged in any other gainful occupation.</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5D71F4D-0916-4B3A-A978-28D11F8C743A}" type="slidenum">
              <a:rPr lang="en-US" sz="1200">
                <a:solidFill>
                  <a:schemeClr val="tx1">
                    <a:tint val="75000"/>
                  </a:schemeClr>
                </a:solidFill>
                <a:latin typeface="+mn-lt"/>
              </a:rPr>
              <a:pPr algn="r" fontAlgn="auto">
                <a:spcBef>
                  <a:spcPts val="0"/>
                </a:spcBef>
                <a:spcAft>
                  <a:spcPts val="0"/>
                </a:spcAft>
                <a:defRPr/>
              </a:pPr>
              <a:t>4</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FFD6FC0-67B3-42C3-B03C-D7A8166D978A}" type="slidenum">
              <a:rPr lang="en-US"/>
              <a:pPr>
                <a:defRPr/>
              </a:pPr>
              <a:t>5</a:t>
            </a:fld>
            <a:endParaRPr lang="en-US" dirty="0"/>
          </a:p>
        </p:txBody>
      </p:sp>
      <p:sp>
        <p:nvSpPr>
          <p:cNvPr id="18433" name="Title 1"/>
          <p:cNvSpPr>
            <a:spLocks noGrp="1"/>
          </p:cNvSpPr>
          <p:nvPr>
            <p:ph type="title"/>
          </p:nvPr>
        </p:nvSpPr>
        <p:spPr/>
        <p:txBody>
          <a:bodyPr/>
          <a:lstStyle/>
          <a:p>
            <a:r>
              <a:rPr lang="en-US" smtClean="0"/>
              <a:t>Example of Modified Own Occ</a:t>
            </a:r>
          </a:p>
        </p:txBody>
      </p:sp>
      <p:sp>
        <p:nvSpPr>
          <p:cNvPr id="18434" name="Content Placeholder 2"/>
          <p:cNvSpPr>
            <a:spLocks noGrp="1"/>
          </p:cNvSpPr>
          <p:nvPr>
            <p:ph idx="1"/>
          </p:nvPr>
        </p:nvSpPr>
        <p:spPr/>
        <p:txBody>
          <a:bodyPr/>
          <a:lstStyle/>
          <a:p>
            <a:r>
              <a:rPr lang="en-US" sz="4000" smtClean="0"/>
              <a:t>You are an Architect and you are unable to do the material and substantial duties of your occupation.  You choose not to pursue any other gainful employment.  You are entitled to full disability benefits.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9249A87-0DD2-42C2-8C57-C3102F6A46F7}" type="slidenum">
              <a:rPr lang="en-US" sz="1200">
                <a:solidFill>
                  <a:schemeClr val="tx1">
                    <a:tint val="75000"/>
                  </a:schemeClr>
                </a:solidFill>
                <a:latin typeface="+mn-lt"/>
              </a:rPr>
              <a:pPr algn="r" fontAlgn="auto">
                <a:spcBef>
                  <a:spcPts val="0"/>
                </a:spcBef>
                <a:spcAft>
                  <a:spcPts val="0"/>
                </a:spcAft>
                <a:defRPr/>
              </a:pPr>
              <a:t>5</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4C679EB-A538-4D9F-BA2B-C41452C6AC4E}" type="slidenum">
              <a:rPr lang="en-US"/>
              <a:pPr>
                <a:defRPr/>
              </a:pPr>
              <a:t>6</a:t>
            </a:fld>
            <a:endParaRPr lang="en-US" dirty="0"/>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Transitional Your Occ</a:t>
            </a:r>
            <a:br>
              <a:rPr lang="en-US" dirty="0" smtClean="0"/>
            </a:br>
            <a:r>
              <a:rPr lang="en-US" dirty="0" smtClean="0"/>
              <a:t>(TYO)</a:t>
            </a:r>
            <a:endParaRPr lang="en-US" dirty="0"/>
          </a:p>
        </p:txBody>
      </p:sp>
      <p:sp>
        <p:nvSpPr>
          <p:cNvPr id="19458" name="Content Placeholder 2"/>
          <p:cNvSpPr>
            <a:spLocks noGrp="1"/>
          </p:cNvSpPr>
          <p:nvPr>
            <p:ph idx="1"/>
          </p:nvPr>
        </p:nvSpPr>
        <p:spPr/>
        <p:txBody>
          <a:bodyPr/>
          <a:lstStyle/>
          <a:p>
            <a:pPr>
              <a:buFont typeface="Arial" charset="0"/>
              <a:buNone/>
            </a:pPr>
            <a:r>
              <a:rPr lang="en-US" smtClean="0"/>
              <a:t>	</a:t>
            </a:r>
            <a:r>
              <a:rPr lang="en-US" sz="2800" smtClean="0"/>
              <a:t>Allows the insured to receive a total disability benefit if he or she is disabled in his or her regular occupation, but is working in another occupation and disability income benefits when combined with earned income from new occupation does not exceed the prior earnings.</a:t>
            </a:r>
          </a:p>
        </p:txBody>
      </p:sp>
      <p:pic>
        <p:nvPicPr>
          <p:cNvPr id="2050" name="Picture 2" descr="C:\Documents and Settings\Cindy.PLUSGROUP\My Documents\My Pictures\Microsoft Clip Organizer\j0439299.jpg"/>
          <p:cNvPicPr>
            <a:picLocks noChangeAspect="1" noChangeArrowheads="1"/>
          </p:cNvPicPr>
          <p:nvPr/>
        </p:nvPicPr>
        <p:blipFill>
          <a:blip r:embed="rId2" cstate="print"/>
          <a:srcRect/>
          <a:stretch>
            <a:fillRect/>
          </a:stretch>
        </p:blipFill>
        <p:spPr bwMode="auto">
          <a:xfrm>
            <a:off x="228600" y="4724400"/>
            <a:ext cx="2858964" cy="1914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9460" name="Picture 26"/>
          <p:cNvPicPr>
            <a:picLocks noChangeAspect="1" noChangeArrowheads="1"/>
          </p:cNvPicPr>
          <p:nvPr/>
        </p:nvPicPr>
        <p:blipFill>
          <a:blip r:embed="rId3"/>
          <a:srcRect/>
          <a:stretch>
            <a:fillRect/>
          </a:stretch>
        </p:blipFill>
        <p:spPr bwMode="auto">
          <a:xfrm>
            <a:off x="7924800" y="152400"/>
            <a:ext cx="1014413" cy="942975"/>
          </a:xfrm>
          <a:prstGeom prst="rect">
            <a:avLst/>
          </a:prstGeom>
          <a:noFill/>
          <a:ln w="9525">
            <a:noFill/>
            <a:miter lim="800000"/>
            <a:headEnd/>
            <a:tailEnd/>
          </a:ln>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47A8127-E8C0-47F7-8BC9-5BC36B216E05}" type="slidenum">
              <a:rPr lang="en-US" sz="1200">
                <a:solidFill>
                  <a:schemeClr val="tx1">
                    <a:tint val="75000"/>
                  </a:schemeClr>
                </a:solidFill>
                <a:latin typeface="+mn-lt"/>
              </a:rPr>
              <a:pPr algn="r" fontAlgn="auto">
                <a:spcBef>
                  <a:spcPts val="0"/>
                </a:spcBef>
                <a:spcAft>
                  <a:spcPts val="0"/>
                </a:spcAft>
                <a:defRPr/>
              </a:pPr>
              <a:t>6</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Example of Trans Your Occ</a:t>
            </a:r>
          </a:p>
        </p:txBody>
      </p:sp>
      <p:pic>
        <p:nvPicPr>
          <p:cNvPr id="1033" name="Picture 9" descr="C:\Documents and Settings\Cindy.PLUSGROUP\Local Settings\Temporary Internet Files\Content.IE5\GAP8BOD3\MPj04004370000[1].jpg"/>
          <p:cNvPicPr>
            <a:picLocks noChangeAspect="1" noChangeArrowheads="1"/>
          </p:cNvPicPr>
          <p:nvPr/>
        </p:nvPicPr>
        <p:blipFill>
          <a:blip r:embed="rId2" cstate="print"/>
          <a:srcRect/>
          <a:stretch>
            <a:fillRect/>
          </a:stretch>
        </p:blipFill>
        <p:spPr bwMode="auto">
          <a:xfrm>
            <a:off x="228600" y="4724400"/>
            <a:ext cx="2286000" cy="1914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483" name="Content Placeholder 11"/>
          <p:cNvSpPr>
            <a:spLocks noGrp="1"/>
          </p:cNvSpPr>
          <p:nvPr>
            <p:ph idx="1"/>
          </p:nvPr>
        </p:nvSpPr>
        <p:spPr/>
        <p:txBody>
          <a:bodyPr/>
          <a:lstStyle/>
          <a:p>
            <a:pPr lvl="2"/>
            <a:r>
              <a:rPr lang="en-US" sz="2000" smtClean="0"/>
              <a:t>Physician earning $500,000, has $15,000 of monthly benefit, he becomes disabled from his regular occupation and chooses to teach at the medical school where he will be paid $150,000.  </a:t>
            </a:r>
          </a:p>
          <a:p>
            <a:r>
              <a:rPr lang="en-US" sz="2000" smtClean="0"/>
              <a:t>Prior Earnings $500,000</a:t>
            </a:r>
          </a:p>
          <a:p>
            <a:r>
              <a:rPr lang="en-US" sz="2000" smtClean="0"/>
              <a:t>New Occupation Earnings $150,000</a:t>
            </a:r>
          </a:p>
          <a:p>
            <a:r>
              <a:rPr lang="en-US" sz="2000" smtClean="0"/>
              <a:t>Annual Disability Benefit $180,000</a:t>
            </a:r>
          </a:p>
          <a:p>
            <a:r>
              <a:rPr lang="en-US" sz="2000" smtClean="0"/>
              <a:t>Total Payout while disabled is $330,000</a:t>
            </a:r>
          </a:p>
          <a:p>
            <a:r>
              <a:rPr lang="en-US" sz="2000" smtClean="0"/>
              <a:t>The earnings threshold in this example is $320,000 in a new occupation</a:t>
            </a:r>
          </a:p>
        </p:txBody>
      </p:sp>
      <p:pic>
        <p:nvPicPr>
          <p:cNvPr id="20484" name="Picture 26"/>
          <p:cNvPicPr>
            <a:picLocks noChangeAspect="1" noChangeArrowheads="1"/>
          </p:cNvPicPr>
          <p:nvPr/>
        </p:nvPicPr>
        <p:blipFill>
          <a:blip r:embed="rId3"/>
          <a:srcRect/>
          <a:stretch>
            <a:fillRect/>
          </a:stretch>
        </p:blipFill>
        <p:spPr bwMode="auto">
          <a:xfrm>
            <a:off x="7924800" y="152400"/>
            <a:ext cx="1014413" cy="9429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E3690F8-9E0D-4ADA-8F48-1A8CC8B1C135}"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16D8771D-BC0F-4FCB-A397-18CB8830E3F0}" type="slidenum">
              <a:rPr lang="en-US"/>
              <a:pPr>
                <a:defRPr/>
              </a:pPr>
              <a:t>8</a:t>
            </a:fld>
            <a:endParaRPr lang="en-US" dirty="0"/>
          </a:p>
        </p:txBody>
      </p:sp>
      <p:sp>
        <p:nvSpPr>
          <p:cNvPr id="21505" name="Title 1"/>
          <p:cNvSpPr>
            <a:spLocks noGrp="1"/>
          </p:cNvSpPr>
          <p:nvPr>
            <p:ph type="title"/>
          </p:nvPr>
        </p:nvSpPr>
        <p:spPr/>
        <p:txBody>
          <a:bodyPr/>
          <a:lstStyle/>
          <a:p>
            <a:r>
              <a:rPr lang="en-US" smtClean="0"/>
              <a:t>True Own Occupation</a:t>
            </a:r>
          </a:p>
        </p:txBody>
      </p:sp>
      <p:pic>
        <p:nvPicPr>
          <p:cNvPr id="4" name="Picture 8" descr="C:\Documents and Settings\Cindy.PLUSGROUP\Local Settings\Temporary Internet Files\Content.IE5\4TMENS1E\MPj04010010000[1].jpg"/>
          <p:cNvPicPr>
            <a:picLocks noGrp="1" noChangeAspect="1" noChangeArrowheads="1"/>
          </p:cNvPicPr>
          <p:nvPr>
            <p:ph idx="1"/>
          </p:nvPr>
        </p:nvPicPr>
        <p:blipFill>
          <a:blip r:embed="rId2" cstate="print"/>
          <a:srcRect/>
          <a:stretch>
            <a:fillRect/>
          </a:stretch>
        </p:blipFill>
        <p:spPr>
          <a:xfrm>
            <a:off x="228600" y="3962400"/>
            <a:ext cx="2197394" cy="2620963"/>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1507" name="Picture 3" descr="C:\Documents and Settings\Cindy.PLUSGROUP\Local Settings\Temporary Internet Files\Content.IE5\3NQMY9GJ\MCj04395990000[1].png"/>
          <p:cNvPicPr>
            <a:picLocks noGrp="1" noChangeAspect="1" noChangeArrowheads="1"/>
          </p:cNvPicPr>
          <p:nvPr>
            <p:ph idx="1"/>
          </p:nvPr>
        </p:nvPicPr>
        <p:blipFill>
          <a:blip r:embed="rId3"/>
          <a:srcRect/>
          <a:stretch>
            <a:fillRect/>
          </a:stretch>
        </p:blipFill>
        <p:spPr>
          <a:xfrm>
            <a:off x="2971800" y="8305800"/>
            <a:ext cx="989013" cy="228600"/>
          </a:xfrm>
        </p:spPr>
      </p:pic>
      <p:pic>
        <p:nvPicPr>
          <p:cNvPr id="21508" name="Picture 26"/>
          <p:cNvPicPr>
            <a:picLocks noChangeAspect="1" noChangeArrowheads="1"/>
          </p:cNvPicPr>
          <p:nvPr/>
        </p:nvPicPr>
        <p:blipFill>
          <a:blip r:embed="rId4"/>
          <a:srcRect/>
          <a:stretch>
            <a:fillRect/>
          </a:stretch>
        </p:blipFill>
        <p:spPr bwMode="auto">
          <a:xfrm>
            <a:off x="7924800" y="152400"/>
            <a:ext cx="1014413" cy="942975"/>
          </a:xfrm>
          <a:prstGeom prst="rect">
            <a:avLst/>
          </a:prstGeom>
          <a:noFill/>
          <a:ln w="9525">
            <a:noFill/>
            <a:miter lim="800000"/>
            <a:headEnd/>
            <a:tailEnd/>
          </a:ln>
        </p:spPr>
      </p:pic>
      <p:sp>
        <p:nvSpPr>
          <p:cNvPr id="7" name="Rectangle 6"/>
          <p:cNvSpPr/>
          <p:nvPr/>
        </p:nvSpPr>
        <p:spPr>
          <a:xfrm>
            <a:off x="2209800" y="1752600"/>
            <a:ext cx="4572000" cy="3570208"/>
          </a:xfrm>
          <a:prstGeom prst="rect">
            <a:avLst/>
          </a:prstGeom>
        </p:spPr>
        <p:txBody>
          <a:bodyPr>
            <a:spAutoFit/>
          </a:bodyPr>
          <a:lstStyle/>
          <a:p>
            <a:pPr algn="ctr" fontAlgn="auto">
              <a:spcBef>
                <a:spcPts val="0"/>
              </a:spcBef>
              <a:spcAft>
                <a:spcPts val="0"/>
              </a:spcAft>
              <a:defRPr/>
            </a:pPr>
            <a:endParaRPr lang="en-US" dirty="0">
              <a:latin typeface="+mn-lt"/>
            </a:endParaRPr>
          </a:p>
          <a:p>
            <a:pPr lvl="7" algn="ctr">
              <a:defRPr/>
            </a:pPr>
            <a:endParaRPr lang="en-US" sz="2400" dirty="0">
              <a:solidFill>
                <a:srgbClr val="FF0000"/>
              </a:solidFill>
              <a:latin typeface="+mn-lt"/>
            </a:endParaRPr>
          </a:p>
          <a:p>
            <a:pPr algn="ctr" fontAlgn="auto">
              <a:spcBef>
                <a:spcPts val="0"/>
              </a:spcBef>
              <a:spcAft>
                <a:spcPts val="0"/>
              </a:spcAft>
              <a:buFont typeface="Arial" pitchFamily="34" charset="0"/>
              <a:buChar char="•"/>
              <a:defRPr/>
            </a:pPr>
            <a:r>
              <a:rPr lang="en-US" sz="4000" dirty="0">
                <a:latin typeface="+mn-lt"/>
              </a:rPr>
              <a:t>Your Occ</a:t>
            </a:r>
          </a:p>
          <a:p>
            <a:pPr algn="ctr" fontAlgn="auto">
              <a:spcBef>
                <a:spcPts val="0"/>
              </a:spcBef>
              <a:spcAft>
                <a:spcPts val="0"/>
              </a:spcAft>
              <a:buFont typeface="Arial" pitchFamily="34" charset="0"/>
              <a:buChar char="•"/>
              <a:defRPr/>
            </a:pPr>
            <a:r>
              <a:rPr lang="en-US" sz="4000" dirty="0">
                <a:latin typeface="+mn-lt"/>
              </a:rPr>
              <a:t>Own Occ</a:t>
            </a:r>
          </a:p>
          <a:p>
            <a:pPr algn="ctr" fontAlgn="auto">
              <a:spcBef>
                <a:spcPts val="0"/>
              </a:spcBef>
              <a:spcAft>
                <a:spcPts val="0"/>
              </a:spcAft>
              <a:buFont typeface="Arial" pitchFamily="34" charset="0"/>
              <a:buChar char="•"/>
              <a:defRPr/>
            </a:pPr>
            <a:r>
              <a:rPr lang="en-US" sz="4000" dirty="0">
                <a:latin typeface="+mn-lt"/>
              </a:rPr>
              <a:t>Specialty  Occ</a:t>
            </a:r>
          </a:p>
          <a:p>
            <a:pPr algn="ctr" fontAlgn="auto">
              <a:spcBef>
                <a:spcPts val="0"/>
              </a:spcBef>
              <a:spcAft>
                <a:spcPts val="0"/>
              </a:spcAft>
              <a:buFont typeface="Arial" pitchFamily="34" charset="0"/>
              <a:buChar char="•"/>
              <a:defRPr/>
            </a:pPr>
            <a:r>
              <a:rPr lang="en-US" sz="4000" dirty="0">
                <a:latin typeface="+mn-lt"/>
              </a:rPr>
              <a:t>Regular Occ</a:t>
            </a:r>
          </a:p>
          <a:p>
            <a:pPr algn="ctr" fontAlgn="auto">
              <a:spcBef>
                <a:spcPts val="0"/>
              </a:spcBef>
              <a:spcAft>
                <a:spcPts val="0"/>
              </a:spcAft>
              <a:defRPr/>
            </a:pPr>
            <a:endParaRPr lang="en-US" sz="2400" dirty="0">
              <a:latin typeface="+mn-lt"/>
            </a:endParaRP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CBB78D5-B9BA-4882-B591-61CC2FDCC5BE}" type="slidenum">
              <a:rPr lang="en-US" sz="1200">
                <a:solidFill>
                  <a:schemeClr val="tx1">
                    <a:tint val="75000"/>
                  </a:schemeClr>
                </a:solidFill>
                <a:latin typeface="+mn-lt"/>
              </a:rPr>
              <a:pPr algn="r" fontAlgn="auto">
                <a:spcBef>
                  <a:spcPts val="0"/>
                </a:spcBef>
                <a:spcAft>
                  <a:spcPts val="0"/>
                </a:spcAft>
                <a:defRPr/>
              </a:pPr>
              <a:t>8</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DA56312-4EA5-4929-935F-5EC464BD4F30}" type="slidenum">
              <a:rPr lang="en-US"/>
              <a:pPr>
                <a:defRPr/>
              </a:pPr>
              <a:t>9</a:t>
            </a:fld>
            <a:endParaRPr lang="en-US" dirty="0"/>
          </a:p>
        </p:txBody>
      </p:sp>
      <p:sp>
        <p:nvSpPr>
          <p:cNvPr id="22529" name="Title 1"/>
          <p:cNvSpPr>
            <a:spLocks noGrp="1"/>
          </p:cNvSpPr>
          <p:nvPr>
            <p:ph type="title"/>
          </p:nvPr>
        </p:nvSpPr>
        <p:spPr/>
        <p:txBody>
          <a:bodyPr/>
          <a:lstStyle/>
          <a:p>
            <a:r>
              <a:rPr lang="en-US" smtClean="0"/>
              <a:t>Definition of True Own Occ</a:t>
            </a:r>
          </a:p>
        </p:txBody>
      </p:sp>
      <p:sp>
        <p:nvSpPr>
          <p:cNvPr id="22530" name="Content Placeholder 2"/>
          <p:cNvSpPr>
            <a:spLocks noGrp="1"/>
          </p:cNvSpPr>
          <p:nvPr>
            <p:ph idx="1"/>
          </p:nvPr>
        </p:nvSpPr>
        <p:spPr/>
        <p:txBody>
          <a:bodyPr/>
          <a:lstStyle/>
          <a:p>
            <a:pPr algn="ctr">
              <a:buFont typeface="Arial" charset="0"/>
              <a:buNone/>
            </a:pPr>
            <a:r>
              <a:rPr lang="en-US" smtClean="0"/>
              <a:t>Allows the insured to receive a total disability benefit if he or she is disabled in his/her regular occupation, but can work in another occupation.</a:t>
            </a:r>
          </a:p>
        </p:txBody>
      </p:sp>
      <p:pic>
        <p:nvPicPr>
          <p:cNvPr id="22531" name="Picture 26"/>
          <p:cNvPicPr>
            <a:picLocks noChangeAspect="1" noChangeArrowheads="1"/>
          </p:cNvPicPr>
          <p:nvPr/>
        </p:nvPicPr>
        <p:blipFill>
          <a:blip r:embed="rId2"/>
          <a:srcRect/>
          <a:stretch>
            <a:fillRect/>
          </a:stretch>
        </p:blipFill>
        <p:spPr bwMode="auto">
          <a:xfrm>
            <a:off x="7924800" y="152400"/>
            <a:ext cx="1014413" cy="942975"/>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02F39E4-67A7-45BE-BC69-EEB250733487}" type="slidenum">
              <a:rPr lang="en-US" sz="1200">
                <a:solidFill>
                  <a:schemeClr val="tx1">
                    <a:tint val="75000"/>
                  </a:schemeClr>
                </a:solidFill>
                <a:latin typeface="+mn-lt"/>
              </a:rPr>
              <a:pPr algn="r" fontAlgn="auto">
                <a:spcBef>
                  <a:spcPts val="0"/>
                </a:spcBef>
                <a:spcAft>
                  <a:spcPts val="0"/>
                </a:spcAft>
                <a:defRPr/>
              </a:pPr>
              <a:t>9</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ll in a Days work Slide">
  <a:themeElements>
    <a:clrScheme name="Custom 1">
      <a:dk1>
        <a:sysClr val="windowText" lastClr="000000"/>
      </a:dk1>
      <a:lt1>
        <a:sysClr val="window" lastClr="FFFFFF"/>
      </a:lt1>
      <a:dk2>
        <a:srgbClr val="04617B"/>
      </a:dk2>
      <a:lt2>
        <a:srgbClr val="DBF5F9"/>
      </a:lt2>
      <a:accent1>
        <a:srgbClr val="073763"/>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Man slide</Template>
  <TotalTime>329</TotalTime>
  <Words>370</Words>
  <Application>Microsoft Office PowerPoint</Application>
  <PresentationFormat>On-screen Show (4:3)</PresentationFormat>
  <Paragraphs>44</Paragraphs>
  <Slides>11</Slides>
  <Notes>4</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11</vt:i4>
      </vt:variant>
    </vt:vector>
  </HeadingPairs>
  <TitlesOfParts>
    <vt:vector size="19" baseType="lpstr">
      <vt:lpstr>Calibri</vt:lpstr>
      <vt:lpstr>Arial</vt:lpstr>
      <vt:lpstr>Copperplate Gothic Bold</vt:lpstr>
      <vt:lpstr>Baskerville Old Face</vt:lpstr>
      <vt:lpstr>Britannic Bold</vt:lpstr>
      <vt:lpstr>Cooper Black</vt:lpstr>
      <vt:lpstr>Broadway</vt:lpstr>
      <vt:lpstr>All in a Days work Slide</vt:lpstr>
      <vt:lpstr>Slide 1</vt:lpstr>
      <vt:lpstr>What ????</vt:lpstr>
      <vt:lpstr>Any Occupation</vt:lpstr>
      <vt:lpstr>Modified Own Occ</vt:lpstr>
      <vt:lpstr>Example of Modified Own Occ</vt:lpstr>
      <vt:lpstr>Transitional Your Occ (TYO)</vt:lpstr>
      <vt:lpstr>Example of Trans Your Occ</vt:lpstr>
      <vt:lpstr>True Own Occupation</vt:lpstr>
      <vt:lpstr>Definition of True Own Occ</vt:lpstr>
      <vt:lpstr>Example of True Own Occ</vt:lpstr>
      <vt:lpstr>Questions????? Please contact your local Plus Group office for more information.  Go to www.plusgroupus.com and click on the office locator map to find an office near you or call 800/831-1018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dc:creator>
  <cp:lastModifiedBy> Tracey Omalley</cp:lastModifiedBy>
  <cp:revision>38</cp:revision>
  <dcterms:created xsi:type="dcterms:W3CDTF">2009-06-10T20:08:54Z</dcterms:created>
  <dcterms:modified xsi:type="dcterms:W3CDTF">2009-06-14T18:45:24Z</dcterms:modified>
</cp:coreProperties>
</file>