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56" r:id="rId3"/>
    <p:sldId id="267" r:id="rId4"/>
    <p:sldId id="266" r:id="rId5"/>
    <p:sldId id="265" r:id="rId6"/>
    <p:sldId id="264" r:id="rId7"/>
    <p:sldId id="257" r:id="rId8"/>
    <p:sldId id="259" r:id="rId9"/>
    <p:sldId id="262" r:id="rId10"/>
    <p:sldId id="270" r:id="rId11"/>
    <p:sldId id="269" r:id="rId12"/>
    <p:sldId id="268"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10" autoAdjust="0"/>
  </p:normalViewPr>
  <p:slideViewPr>
    <p:cSldViewPr>
      <p:cViewPr>
        <p:scale>
          <a:sx n="70" d="100"/>
          <a:sy n="70" d="100"/>
        </p:scale>
        <p:origin x="-1164"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2AD71-50FE-4217-BE30-AA56CE014C55}" type="datetimeFigureOut">
              <a:rPr lang="en-US" smtClean="0"/>
              <a:t>10/24/2013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4199F-ECDA-4F9E-BA83-669C4C3110B3}" type="slidenum">
              <a:rPr lang="en-US" smtClean="0"/>
              <a:t>‹#›</a:t>
            </a:fld>
            <a:endParaRPr lang="en-US"/>
          </a:p>
        </p:txBody>
      </p:sp>
    </p:spTree>
    <p:extLst>
      <p:ext uri="{BB962C8B-B14F-4D97-AF65-F5344CB8AC3E}">
        <p14:creationId xmlns:p14="http://schemas.microsoft.com/office/powerpoint/2010/main" val="35021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Price</a:t>
            </a:r>
            <a:r>
              <a:rPr lang="en-US" baseline="0" dirty="0" smtClean="0"/>
              <a:t> Elasticity with Forbes- Why did you not buy- #1 Reason Price not a ROR</a:t>
            </a:r>
            <a:endParaRPr lang="en-US" dirty="0"/>
          </a:p>
        </p:txBody>
      </p:sp>
      <p:sp>
        <p:nvSpPr>
          <p:cNvPr id="4" name="Slide Number Placeholder 3"/>
          <p:cNvSpPr>
            <a:spLocks noGrp="1"/>
          </p:cNvSpPr>
          <p:nvPr>
            <p:ph type="sldNum" sz="quarter" idx="10"/>
          </p:nvPr>
        </p:nvSpPr>
        <p:spPr/>
        <p:txBody>
          <a:bodyPr/>
          <a:lstStyle/>
          <a:p>
            <a:fld id="{0544199F-ECDA-4F9E-BA83-669C4C3110B3}" type="slidenum">
              <a:rPr lang="en-US" smtClean="0"/>
              <a:t>3</a:t>
            </a:fld>
            <a:endParaRPr lang="en-US"/>
          </a:p>
        </p:txBody>
      </p:sp>
    </p:spTree>
    <p:extLst>
      <p:ext uri="{BB962C8B-B14F-4D97-AF65-F5344CB8AC3E}">
        <p14:creationId xmlns:p14="http://schemas.microsoft.com/office/powerpoint/2010/main" val="406382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3:1 Rate of Return was no concern</a:t>
            </a:r>
            <a:endParaRPr lang="en-US" dirty="0"/>
          </a:p>
        </p:txBody>
      </p:sp>
      <p:sp>
        <p:nvSpPr>
          <p:cNvPr id="4" name="Slide Number Placeholder 3"/>
          <p:cNvSpPr>
            <a:spLocks noGrp="1"/>
          </p:cNvSpPr>
          <p:nvPr>
            <p:ph type="sldNum" sz="quarter" idx="10"/>
          </p:nvPr>
        </p:nvSpPr>
        <p:spPr/>
        <p:txBody>
          <a:bodyPr/>
          <a:lstStyle/>
          <a:p>
            <a:fld id="{0544199F-ECDA-4F9E-BA83-669C4C3110B3}" type="slidenum">
              <a:rPr lang="en-US" smtClean="0"/>
              <a:t>4</a:t>
            </a:fld>
            <a:endParaRPr lang="en-US"/>
          </a:p>
        </p:txBody>
      </p:sp>
    </p:spTree>
    <p:extLst>
      <p:ext uri="{BB962C8B-B14F-4D97-AF65-F5344CB8AC3E}">
        <p14:creationId xmlns:p14="http://schemas.microsoft.com/office/powerpoint/2010/main" val="655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are</a:t>
            </a:r>
            <a:r>
              <a:rPr lang="en-US" baseline="0" dirty="0" smtClean="0"/>
              <a:t> choosing Benefit Builder- Voluntary and Automatic Components.   Fantastic Price Point (50% of 3% Compound Rates or 25% of 5% Compound of competitor policies. </a:t>
            </a:r>
            <a:endParaRPr lang="en-US" dirty="0"/>
          </a:p>
        </p:txBody>
      </p:sp>
      <p:sp>
        <p:nvSpPr>
          <p:cNvPr id="4" name="Slide Number Placeholder 3"/>
          <p:cNvSpPr>
            <a:spLocks noGrp="1"/>
          </p:cNvSpPr>
          <p:nvPr>
            <p:ph type="sldNum" sz="quarter" idx="10"/>
          </p:nvPr>
        </p:nvSpPr>
        <p:spPr/>
        <p:txBody>
          <a:bodyPr/>
          <a:lstStyle/>
          <a:p>
            <a:fld id="{0544199F-ECDA-4F9E-BA83-669C4C3110B3}" type="slidenum">
              <a:rPr lang="en-US" smtClean="0"/>
              <a:t>5</a:t>
            </a:fld>
            <a:endParaRPr lang="en-US"/>
          </a:p>
        </p:txBody>
      </p:sp>
    </p:spTree>
    <p:extLst>
      <p:ext uri="{BB962C8B-B14F-4D97-AF65-F5344CB8AC3E}">
        <p14:creationId xmlns:p14="http://schemas.microsoft.com/office/powerpoint/2010/main" val="70182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Growth Investment Return minus 3% Base</a:t>
            </a:r>
            <a:r>
              <a:rPr lang="en-US" baseline="0" dirty="0" smtClean="0"/>
              <a:t> = Paid Up Additional Coverage</a:t>
            </a:r>
            <a:endParaRPr lang="en-US" dirty="0"/>
          </a:p>
        </p:txBody>
      </p:sp>
      <p:sp>
        <p:nvSpPr>
          <p:cNvPr id="4" name="Slide Number Placeholder 3"/>
          <p:cNvSpPr>
            <a:spLocks noGrp="1"/>
          </p:cNvSpPr>
          <p:nvPr>
            <p:ph type="sldNum" sz="quarter" idx="10"/>
          </p:nvPr>
        </p:nvSpPr>
        <p:spPr/>
        <p:txBody>
          <a:bodyPr/>
          <a:lstStyle/>
          <a:p>
            <a:fld id="{0544199F-ECDA-4F9E-BA83-669C4C3110B3}" type="slidenum">
              <a:rPr lang="en-US" smtClean="0"/>
              <a:t>6</a:t>
            </a:fld>
            <a:endParaRPr lang="en-US"/>
          </a:p>
        </p:txBody>
      </p:sp>
    </p:spTree>
    <p:extLst>
      <p:ext uri="{BB962C8B-B14F-4D97-AF65-F5344CB8AC3E}">
        <p14:creationId xmlns:p14="http://schemas.microsoft.com/office/powerpoint/2010/main" val="122787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Affordable</a:t>
            </a:r>
            <a:endParaRPr lang="en-US" dirty="0"/>
          </a:p>
        </p:txBody>
      </p:sp>
      <p:sp>
        <p:nvSpPr>
          <p:cNvPr id="4" name="Slide Number Placeholder 3"/>
          <p:cNvSpPr>
            <a:spLocks noGrp="1"/>
          </p:cNvSpPr>
          <p:nvPr>
            <p:ph type="sldNum" sz="quarter" idx="10"/>
          </p:nvPr>
        </p:nvSpPr>
        <p:spPr/>
        <p:txBody>
          <a:bodyPr/>
          <a:lstStyle/>
          <a:p>
            <a:fld id="{0544199F-ECDA-4F9E-BA83-669C4C3110B3}" type="slidenum">
              <a:rPr lang="en-US" smtClean="0"/>
              <a:t>7</a:t>
            </a:fld>
            <a:endParaRPr lang="en-US"/>
          </a:p>
        </p:txBody>
      </p:sp>
    </p:spTree>
    <p:extLst>
      <p:ext uri="{BB962C8B-B14F-4D97-AF65-F5344CB8AC3E}">
        <p14:creationId xmlns:p14="http://schemas.microsoft.com/office/powerpoint/2010/main" val="292358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Wayne Reynolds- (Agent former Major League Baseball Player)- 60%</a:t>
            </a:r>
            <a:r>
              <a:rPr lang="en-US" baseline="0" dirty="0" smtClean="0"/>
              <a:t> of Policies for ages 60-52. Totally change from 5 years ago.  Completely different mind set than older generation.  Benefit Builder fits in by a more affordable price and more leverage.  Most clients take savings with BB and put it back in the premium getting more coverage upfront.  Baby boomers can save premiums now and buy more later using buy up option.</a:t>
            </a:r>
          </a:p>
          <a:p>
            <a:r>
              <a:rPr lang="en-US" baseline="0" dirty="0" smtClean="0"/>
              <a:t>90% of clients take savings and add it to the premiums.  </a:t>
            </a:r>
            <a:endParaRPr lang="en-US" dirty="0"/>
          </a:p>
        </p:txBody>
      </p:sp>
      <p:sp>
        <p:nvSpPr>
          <p:cNvPr id="4" name="Slide Number Placeholder 3"/>
          <p:cNvSpPr>
            <a:spLocks noGrp="1"/>
          </p:cNvSpPr>
          <p:nvPr>
            <p:ph type="sldNum" sz="quarter" idx="10"/>
          </p:nvPr>
        </p:nvSpPr>
        <p:spPr/>
        <p:txBody>
          <a:bodyPr/>
          <a:lstStyle/>
          <a:p>
            <a:fld id="{0544199F-ECDA-4F9E-BA83-669C4C3110B3}" type="slidenum">
              <a:rPr lang="en-US" smtClean="0"/>
              <a:t>11</a:t>
            </a:fld>
            <a:endParaRPr lang="en-US"/>
          </a:p>
        </p:txBody>
      </p:sp>
    </p:spTree>
    <p:extLst>
      <p:ext uri="{BB962C8B-B14F-4D97-AF65-F5344CB8AC3E}">
        <p14:creationId xmlns:p14="http://schemas.microsoft.com/office/powerpoint/2010/main" val="130464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606E18-2043-4FBB-A91F-B5FDF81E1C25}"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36530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06E18-2043-4FBB-A91F-B5FDF81E1C25}"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11354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06E18-2043-4FBB-A91F-B5FDF81E1C25}"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359845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06E18-2043-4FBB-A91F-B5FDF81E1C25}"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285899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06E18-2043-4FBB-A91F-B5FDF81E1C25}"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393493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606E18-2043-4FBB-A91F-B5FDF81E1C25}"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45748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606E18-2043-4FBB-A91F-B5FDF81E1C25}" type="datetimeFigureOut">
              <a:rPr lang="en-US" smtClean="0"/>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219236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606E18-2043-4FBB-A91F-B5FDF81E1C25}" type="datetimeFigureOut">
              <a:rPr lang="en-US" smtClean="0"/>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404540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06E18-2043-4FBB-A91F-B5FDF81E1C25}" type="datetimeFigureOut">
              <a:rPr lang="en-US" smtClean="0"/>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181026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06E18-2043-4FBB-A91F-B5FDF81E1C25}"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127673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06E18-2043-4FBB-A91F-B5FDF81E1C25}"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C2F6B-6D68-4655-95BF-FE768FC9C5CF}" type="slidenum">
              <a:rPr lang="en-US" smtClean="0"/>
              <a:t>‹#›</a:t>
            </a:fld>
            <a:endParaRPr lang="en-US"/>
          </a:p>
        </p:txBody>
      </p:sp>
    </p:spTree>
    <p:extLst>
      <p:ext uri="{BB962C8B-B14F-4D97-AF65-F5344CB8AC3E}">
        <p14:creationId xmlns:p14="http://schemas.microsoft.com/office/powerpoint/2010/main" val="13647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06E18-2043-4FBB-A91F-B5FDF81E1C25}" type="datetimeFigureOut">
              <a:rPr lang="en-US" smtClean="0"/>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C2F6B-6D68-4655-95BF-FE768FC9C5CF}" type="slidenum">
              <a:rPr lang="en-US" smtClean="0"/>
              <a:t>‹#›</a:t>
            </a:fld>
            <a:endParaRPr lang="en-US"/>
          </a:p>
        </p:txBody>
      </p:sp>
    </p:spTree>
    <p:extLst>
      <p:ext uri="{BB962C8B-B14F-4D97-AF65-F5344CB8AC3E}">
        <p14:creationId xmlns:p14="http://schemas.microsoft.com/office/powerpoint/2010/main" val="1216524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71" b="10738"/>
          <a:stretch/>
        </p:blipFill>
        <p:spPr bwMode="auto">
          <a:xfrm>
            <a:off x="-126241" y="4550"/>
            <a:ext cx="9270241" cy="677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1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4" t="9902" r="2562" b="7827"/>
          <a:stretch/>
        </p:blipFill>
        <p:spPr bwMode="auto">
          <a:xfrm>
            <a:off x="1" y="0"/>
            <a:ext cx="8991599" cy="675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02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5" t="10048" r="1925" b="8264"/>
          <a:stretch/>
        </p:blipFill>
        <p:spPr bwMode="auto">
          <a:xfrm>
            <a:off x="0" y="-21610"/>
            <a:ext cx="9144000" cy="687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23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8001000" cy="2585323"/>
          </a:xfrm>
          <a:prstGeom prst="rect">
            <a:avLst/>
          </a:prstGeom>
          <a:noFill/>
        </p:spPr>
        <p:txBody>
          <a:bodyPr wrap="square" rtlCol="0">
            <a:spAutoFit/>
          </a:bodyPr>
          <a:lstStyle/>
          <a:p>
            <a:r>
              <a:rPr lang="en-US" dirty="0" smtClean="0"/>
              <a:t>Case:</a:t>
            </a:r>
          </a:p>
          <a:p>
            <a:r>
              <a:rPr lang="en-US" dirty="0" smtClean="0"/>
              <a:t>JH BB $250 per day 6 year Benefit has pool of 547,000 with at $217 per month</a:t>
            </a:r>
          </a:p>
          <a:p>
            <a:endParaRPr lang="en-US" dirty="0"/>
          </a:p>
          <a:p>
            <a:r>
              <a:rPr lang="en-US" dirty="0" smtClean="0"/>
              <a:t>Competitor: with 3% Compound same pool 547,000 with a $396 per month</a:t>
            </a:r>
          </a:p>
          <a:p>
            <a:endParaRPr lang="en-US" dirty="0"/>
          </a:p>
          <a:p>
            <a:r>
              <a:rPr lang="en-US" dirty="0" smtClean="0"/>
              <a:t>UP FRONT LOAD JH Policy</a:t>
            </a:r>
          </a:p>
          <a:p>
            <a:r>
              <a:rPr lang="en-US" dirty="0" smtClean="0"/>
              <a:t>$450 a day with new pool of $985,000 at $396 per month!</a:t>
            </a:r>
          </a:p>
          <a:p>
            <a:endParaRPr lang="en-US" dirty="0"/>
          </a:p>
          <a:p>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45" t="10610" r="12463" b="25723"/>
          <a:stretch/>
        </p:blipFill>
        <p:spPr bwMode="auto">
          <a:xfrm>
            <a:off x="1295400" y="2102812"/>
            <a:ext cx="6207872" cy="475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53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693319"/>
          </a:xfrm>
          <a:prstGeom prst="rect">
            <a:avLst/>
          </a:prstGeom>
          <a:noFill/>
        </p:spPr>
        <p:txBody>
          <a:bodyPr wrap="square" rtlCol="0">
            <a:spAutoFit/>
          </a:bodyPr>
          <a:lstStyle/>
          <a:p>
            <a:r>
              <a:rPr lang="en-US" dirty="0" smtClean="0"/>
              <a:t>Objections to BB not being guaranteed?</a:t>
            </a:r>
          </a:p>
          <a:p>
            <a:r>
              <a:rPr lang="en-US" dirty="0" smtClean="0"/>
              <a:t>Assume BB has no gain going forward, still ahead of the game with up front loading the policy.  Any increases is just icing on the cake.</a:t>
            </a:r>
          </a:p>
          <a:p>
            <a:endParaRPr lang="en-US" dirty="0"/>
          </a:p>
          <a:p>
            <a:r>
              <a:rPr lang="en-US" dirty="0" smtClean="0"/>
              <a:t>Always use Optional Cash Benefit that does not reduce pool of money!</a:t>
            </a:r>
          </a:p>
          <a:p>
            <a:endParaRPr lang="en-US" dirty="0"/>
          </a:p>
          <a:p>
            <a:r>
              <a:rPr lang="en-US" dirty="0" smtClean="0"/>
              <a:t>Captivate is almost live in all states.</a:t>
            </a:r>
          </a:p>
          <a:p>
            <a:endParaRPr lang="en-US" dirty="0"/>
          </a:p>
          <a:p>
            <a:r>
              <a:rPr lang="en-US" dirty="0" smtClean="0"/>
              <a:t>November is LTC Awareness Month- Get the Ball Rolling!</a:t>
            </a:r>
          </a:p>
          <a:p>
            <a:r>
              <a:rPr lang="en-US" dirty="0" smtClean="0"/>
              <a:t>How to start the conversation with your clients.</a:t>
            </a:r>
          </a:p>
          <a:p>
            <a:r>
              <a:rPr lang="en-US" dirty="0" smtClean="0"/>
              <a:t>3 New Videos showing conversations with clients.</a:t>
            </a:r>
          </a:p>
          <a:p>
            <a:endParaRPr lang="en-US" dirty="0"/>
          </a:p>
          <a:p>
            <a:endParaRPr lang="en-US" dirty="0"/>
          </a:p>
        </p:txBody>
      </p:sp>
    </p:spTree>
    <p:extLst>
      <p:ext uri="{BB962C8B-B14F-4D97-AF65-F5344CB8AC3E}">
        <p14:creationId xmlns:p14="http://schemas.microsoft.com/office/powerpoint/2010/main" val="145377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24" r="1668" b="7390"/>
          <a:stretch/>
        </p:blipFill>
        <p:spPr bwMode="auto">
          <a:xfrm>
            <a:off x="0" y="21609"/>
            <a:ext cx="9144000"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14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8" t="6408" r="2051" b="7681"/>
          <a:stretch/>
        </p:blipFill>
        <p:spPr bwMode="auto">
          <a:xfrm>
            <a:off x="9099" y="7961"/>
            <a:ext cx="9134901" cy="685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38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0" t="10921" r="1924" b="7972"/>
          <a:stretch/>
        </p:blipFill>
        <p:spPr bwMode="auto">
          <a:xfrm>
            <a:off x="-2275" y="20473"/>
            <a:ext cx="9070075" cy="669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23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5" t="9902" r="1795" b="7244"/>
          <a:stretch/>
        </p:blipFill>
        <p:spPr bwMode="auto">
          <a:xfrm>
            <a:off x="14785" y="11372"/>
            <a:ext cx="8900615" cy="676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39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0" t="9465" r="2051" b="7536"/>
          <a:stretch/>
        </p:blipFill>
        <p:spPr bwMode="auto">
          <a:xfrm>
            <a:off x="0" y="2274"/>
            <a:ext cx="9068801" cy="68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17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8" t="9756" r="2308" b="7390"/>
          <a:stretch/>
        </p:blipFill>
        <p:spPr bwMode="auto">
          <a:xfrm>
            <a:off x="7961" y="6824"/>
            <a:ext cx="8994424" cy="685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87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5" t="10921" r="2307" b="7827"/>
          <a:stretch/>
        </p:blipFill>
        <p:spPr bwMode="auto">
          <a:xfrm>
            <a:off x="0" y="1"/>
            <a:ext cx="9012903"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0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8" t="10048" r="2308" b="7244"/>
          <a:stretch/>
        </p:blipFill>
        <p:spPr bwMode="auto">
          <a:xfrm>
            <a:off x="-13647" y="0"/>
            <a:ext cx="90192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699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311</Words>
  <Application>Microsoft Office PowerPoint</Application>
  <PresentationFormat>On-screen Show (4:3)</PresentationFormat>
  <Paragraphs>30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Sapon</dc:creator>
  <cp:lastModifiedBy>Ken Sapon</cp:lastModifiedBy>
  <cp:revision>6</cp:revision>
  <dcterms:created xsi:type="dcterms:W3CDTF">2013-10-24T18:00:53Z</dcterms:created>
  <dcterms:modified xsi:type="dcterms:W3CDTF">2013-10-24T18:45:16Z</dcterms:modified>
</cp:coreProperties>
</file>