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73" r:id="rId4"/>
    <p:sldId id="257" r:id="rId5"/>
    <p:sldId id="266" r:id="rId6"/>
    <p:sldId id="268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747"/>
    <a:srgbClr val="E43C53"/>
    <a:srgbClr val="6BBF63"/>
    <a:srgbClr val="125DAB"/>
    <a:srgbClr val="6BA7EA"/>
    <a:srgbClr val="5192D1"/>
    <a:srgbClr val="FCD200"/>
    <a:srgbClr val="004EA6"/>
    <a:srgbClr val="A3C4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C9F9C-D02F-084B-B40F-6AD188F73AB3}" type="datetime4">
              <a:rPr lang="en-US" smtClean="0"/>
              <a:pPr/>
              <a:t>April 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339A-F84D-A047-82CC-573E11369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32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7247-3AB1-2E46-ACCF-C866DF5EE5D2}" type="datetime4">
              <a:rPr lang="en-US" smtClean="0"/>
              <a:pPr/>
              <a:t>April 5, 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7F13-F4BF-477F-86EC-064000495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297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486400"/>
            <a:ext cx="64770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6324600"/>
            <a:ext cx="6553200" cy="381000"/>
          </a:xfrm>
          <a:prstGeom prst="rect">
            <a:avLst/>
          </a:prstGeom>
        </p:spPr>
        <p:txBody>
          <a:bodyPr vert="horz" anchor="b"/>
          <a:lstStyle>
            <a:lvl1pPr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51816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fld id="{E3C0B3F2-74C1-AF42-8D00-0F04F23EC439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41910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342900"/>
          </a:xfrm>
          <a:prstGeom prst="rect">
            <a:avLst/>
          </a:prstGeom>
        </p:spPr>
        <p:txBody>
          <a:bodyPr anchor="b"/>
          <a:lstStyle>
            <a:lvl1pPr algn="ctr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48768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342900"/>
          </a:xfrm>
          <a:prstGeom prst="rect">
            <a:avLst/>
          </a:prstGeom>
        </p:spPr>
        <p:txBody>
          <a:bodyPr anchor="b"/>
          <a:lstStyle>
            <a:lvl1pPr algn="ctr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 Graphic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876800" cy="46482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342900"/>
          </a:xfrm>
          <a:prstGeom prst="rect">
            <a:avLst/>
          </a:prstGeom>
        </p:spPr>
        <p:txBody>
          <a:bodyPr anchor="b"/>
          <a:lstStyle>
            <a:lvl1pPr algn="ctr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fld id="{1E33B9A7-CC2E-E045-9AC8-3183CBC7E614}" type="datetime4">
              <a:rPr lang="en-US" smtClean="0"/>
              <a:pPr/>
              <a:t>April 5, 2013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82335" y="0"/>
            <a:ext cx="3261665" cy="6858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04800" y="5791200"/>
            <a:ext cx="64770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Imag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342900"/>
          </a:xfrm>
          <a:prstGeom prst="rect">
            <a:avLst/>
          </a:prstGeom>
        </p:spPr>
        <p:txBody>
          <a:bodyPr anchor="b"/>
          <a:lstStyle>
            <a:lvl1pPr algn="ctr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fld id="{76FCC5D5-918C-8E44-824F-13FFFE0B47EA}" type="datetime4">
              <a:rPr lang="en-US" smtClean="0"/>
              <a:pPr/>
              <a:t>April 5, 2013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8153400" cy="22860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C Closing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Y Closing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/>
        </p:nvSpPr>
        <p:spPr>
          <a:xfrm>
            <a:off x="384048" y="6501384"/>
            <a:ext cx="2895600" cy="356616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2010 Standard Insurance Company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62" r:id="rId5"/>
    <p:sldLayoutId id="2147483664" r:id="rId6"/>
    <p:sldLayoutId id="2147483663" r:id="rId7"/>
    <p:sldLayoutId id="2147483667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blloyd/Desktop/PPT%20Templates/Images/Man-on-pier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n-on-pier.jpg" descr="/Users/blloyd/Desktop/PPT Templates/Images/Man-on-pier.jpg"/>
          <p:cNvPicPr>
            <a:picLocks noGrp="1" noChangeAspect="1"/>
          </p:cNvPicPr>
          <p:nvPr>
            <p:ph type="pic" sz="quarter" idx="14"/>
          </p:nvPr>
        </p:nvPicPr>
        <p:blipFill>
          <a:blip r:embed="rId2" r:link="rId3" cstate="print"/>
          <a:srcRect/>
          <a:stretch>
            <a:fillRect/>
          </a:stretch>
        </p:blipFill>
        <p:spPr/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Platinum Facts and Figures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A671EE-BF8C-834D-AFF7-3A385EB15EA6}" type="datetime4">
              <a:rPr lang="en-US" smtClean="0"/>
              <a:pPr/>
              <a:t>April 5,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933958"/>
            <a:ext cx="4572000" cy="92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8.3 million disabled wage earners, over 5% of US workers, were receiving Social Security Disability (SSDI) benefits at the conclusion of March 2011.</a:t>
            </a:r>
          </a:p>
          <a:p>
            <a:endParaRPr lang="en-US" b="1" dirty="0" smtClean="0"/>
          </a:p>
          <a:p>
            <a:r>
              <a:rPr lang="en-US" b="1" dirty="0" smtClean="0"/>
              <a:t>In December 2010, there were over 2.5 million disabled workers in their 20s, 30s and 40s receiving SSDI benefits.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400" b="1" dirty="0" smtClean="0"/>
              <a:t>Source: www.disabilityacanhappen.org/chances_disability/disability_stats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Do you spend more than you earn? 44% of US families do.</a:t>
            </a:r>
          </a:p>
          <a:p>
            <a:endParaRPr lang="en-US" b="1" dirty="0" smtClean="0"/>
          </a:p>
          <a:p>
            <a:r>
              <a:rPr lang="en-US" b="1" dirty="0" smtClean="0"/>
              <a:t>Do you have private pension coverage? Most of us - over 50% -  don’t.</a:t>
            </a:r>
          </a:p>
          <a:p>
            <a:endParaRPr lang="en-US" b="1" dirty="0" smtClean="0"/>
          </a:p>
          <a:p>
            <a:r>
              <a:rPr lang="en-US" b="1" dirty="0" smtClean="0"/>
              <a:t>Retirement savings? One-third of us have none.</a:t>
            </a:r>
          </a:p>
          <a:p>
            <a:endParaRPr lang="en-US" b="1" dirty="0" smtClean="0"/>
          </a:p>
          <a:p>
            <a:r>
              <a:rPr lang="en-US" b="1" dirty="0" smtClean="0"/>
              <a:t>60% of adult Americans have NO savings earmarked for emergencies.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1219200"/>
          </a:xfrm>
        </p:spPr>
        <p:txBody>
          <a:bodyPr/>
          <a:lstStyle/>
          <a:p>
            <a:r>
              <a:rPr lang="en-US" dirty="0" smtClean="0"/>
              <a:t>How Long Could You Afford To Be Without A Paycheck?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71% of Americans would find it very difficult or some what difficult to meet their current financial obligations if their next paycheck was delayed for one week.</a:t>
            </a:r>
          </a:p>
          <a:p>
            <a:endParaRPr lang="en-US" b="1" dirty="0" smtClean="0"/>
          </a:p>
          <a:p>
            <a:r>
              <a:rPr lang="en-US" b="1" dirty="0" smtClean="0"/>
              <a:t>65% of working Americans say they could not cover normal working expenses even for a year if their employment income was lost; 38% could not pay their bills for more than three months.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Nearly nine in ten workers (86%) surveyed believe that people should plan in their 20s or 30s in case an income limiting disability should occur: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Only half (50%) of all workers have actually planned for this possibility.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Fewer than half (46%) have even discussed disability planning.</a:t>
            </a:r>
          </a:p>
          <a:p>
            <a:pPr lvl="1">
              <a:buFont typeface="Courier New" pitchFamily="49" charset="0"/>
              <a:buChar char="o"/>
            </a:pPr>
            <a:endParaRPr lang="en-US" sz="2200" b="1" dirty="0" smtClean="0"/>
          </a:p>
          <a:p>
            <a:pPr lvl="1">
              <a:buFont typeface="Courier New" pitchFamily="49" charset="0"/>
              <a:buChar char="o"/>
            </a:pPr>
            <a:endParaRPr lang="en-US" sz="2200" b="1" dirty="0" smtClean="0"/>
          </a:p>
          <a:p>
            <a:pPr>
              <a:buNone/>
            </a:pPr>
            <a:r>
              <a:rPr lang="en-US" sz="1400" b="1" dirty="0" smtClean="0"/>
              <a:t>Source: www.disabilityacanhappen.org/chances_disability/disability_stats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366342" cy="50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066800"/>
            <a:ext cx="6019800" cy="4191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“The first step in the risk management process is to acknowledge the reality of risk. Denial is a common tactic that substitutes deliberate ignorance for thoughtful planning.”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dirty="0" smtClean="0"/>
              <a:t>--Charles </a:t>
            </a:r>
            <a:r>
              <a:rPr lang="en-US" sz="1800" b="1" dirty="0" err="1" smtClean="0"/>
              <a:t>Tremper</a:t>
            </a:r>
            <a:endParaRPr lang="en-US" sz="1800" b="1" dirty="0" smtClean="0"/>
          </a:p>
          <a:p>
            <a:pPr algn="ctr"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85800" y="533400"/>
            <a:ext cx="8153400" cy="4191000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1. What percentage of Americans entering the work force today will become disabled before they retire?</a:t>
            </a:r>
            <a:endParaRPr lang="en-US" dirty="0" smtClean="0"/>
          </a:p>
          <a:p>
            <a:pPr marL="914400" lvl="1" indent="-457200">
              <a:buAutoNum type="alphaLcParenR"/>
            </a:pPr>
            <a:r>
              <a:rPr lang="en-US" sz="2200" b="1" dirty="0" smtClean="0"/>
              <a:t>43%	</a:t>
            </a:r>
          </a:p>
          <a:p>
            <a:pPr marL="914400" lvl="1" indent="-457200">
              <a:buAutoNum type="alphaLcParenR"/>
            </a:pPr>
            <a:r>
              <a:rPr lang="en-US" sz="2200" b="1" dirty="0" smtClean="0"/>
              <a:t>26%		</a:t>
            </a:r>
          </a:p>
          <a:p>
            <a:pPr marL="914400" lvl="1" indent="-457200">
              <a:buAutoNum type="alphaLcParenR"/>
            </a:pPr>
            <a:r>
              <a:rPr lang="en-US" sz="2200" b="1" dirty="0" smtClean="0"/>
              <a:t>48%		</a:t>
            </a:r>
          </a:p>
          <a:p>
            <a:pPr marL="914400" lvl="1" indent="-457200">
              <a:buAutoNum type="alphaLcParenR"/>
            </a:pPr>
            <a:r>
              <a:rPr lang="en-US" sz="2200" b="1" dirty="0" smtClean="0"/>
              <a:t>18%</a:t>
            </a:r>
          </a:p>
          <a:p>
            <a:pPr marL="914400" lvl="1" indent="-457200">
              <a:buAutoNum type="alphaLcParenR"/>
            </a:pPr>
            <a:endParaRPr lang="en-US" sz="1200" b="1" dirty="0" smtClean="0"/>
          </a:p>
          <a:p>
            <a:pPr lvl="0">
              <a:buNone/>
            </a:pPr>
            <a:r>
              <a:rPr lang="en-US" b="1" dirty="0" smtClean="0"/>
              <a:t>2. What percentage of the American population classifies themselves as fully or partially disabled?</a:t>
            </a:r>
            <a:endParaRPr lang="en-US" dirty="0" smtClean="0"/>
          </a:p>
          <a:p>
            <a:pPr marL="914400" lvl="1" indent="-457200">
              <a:buAutoNum type="alphaLcParenR"/>
            </a:pPr>
            <a:r>
              <a:rPr lang="en-US" sz="2200" b="1" dirty="0" smtClean="0"/>
              <a:t>6%	</a:t>
            </a:r>
          </a:p>
          <a:p>
            <a:pPr marL="914400" lvl="1" indent="-457200">
              <a:buAutoNum type="alphaLcParenR"/>
            </a:pPr>
            <a:r>
              <a:rPr lang="en-US" sz="2200" b="1" dirty="0" smtClean="0"/>
              <a:t>43%		</a:t>
            </a:r>
          </a:p>
          <a:p>
            <a:pPr marL="914400" lvl="1" indent="-457200">
              <a:buAutoNum type="alphaLcParenR"/>
            </a:pPr>
            <a:r>
              <a:rPr lang="en-US" sz="2200" b="1" dirty="0" smtClean="0"/>
              <a:t>12%		</a:t>
            </a:r>
          </a:p>
          <a:p>
            <a:pPr marL="914400" lvl="1" indent="-457200">
              <a:buAutoNum type="alphaLcParenR"/>
            </a:pPr>
            <a:r>
              <a:rPr lang="en-US" sz="2200" b="1" dirty="0" smtClean="0"/>
              <a:t>100%</a:t>
            </a:r>
            <a:endParaRPr lang="en-US" sz="2200" dirty="0" smtClean="0"/>
          </a:p>
          <a:p>
            <a:pPr marL="914400" lvl="1" indent="-457200">
              <a:buAutoNum type="alphaLcParenR"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23ECF6-1BC7-EC44-8591-C902384DBAE0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85800" y="533400"/>
            <a:ext cx="8153400" cy="4191000"/>
          </a:xfrm>
        </p:spPr>
        <p:txBody>
          <a:bodyPr/>
          <a:lstStyle/>
          <a:p>
            <a:pPr lvl="0">
              <a:buNone/>
            </a:pPr>
            <a:r>
              <a:rPr lang="en-US" sz="2000" b="1" dirty="0" smtClean="0"/>
              <a:t>3. According to the Social Security Administration, how many disabled workers are there currently collecting disability benefits?		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12 million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8 million		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2 million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27 million</a:t>
            </a:r>
            <a:endParaRPr lang="en-US" sz="2000" dirty="0" smtClean="0"/>
          </a:p>
          <a:p>
            <a:pPr lvl="0">
              <a:buNone/>
            </a:pP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23ECF6-1BC7-EC44-8591-C902384DBAE0}" type="datetime4">
              <a:rPr lang="en-US" smtClean="0"/>
              <a:pPr/>
              <a:t>April 5, 2013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3352800"/>
            <a:ext cx="8153400" cy="4191000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 As of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2010, what percentage of those employees collecting SSDI benefits were under the age of 50?		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0%		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66%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50%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85800" y="533400"/>
            <a:ext cx="8153400" cy="4191000"/>
          </a:xfrm>
        </p:spPr>
        <p:txBody>
          <a:bodyPr/>
          <a:lstStyle/>
          <a:p>
            <a:pPr lvl="0">
              <a:buNone/>
            </a:pPr>
            <a:r>
              <a:rPr lang="en-US" sz="2000" b="1" dirty="0" smtClean="0"/>
              <a:t>5. The average long-term disability lasts how long?	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2.5 years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4 years		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5 years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18 months</a:t>
            </a:r>
            <a:endParaRPr lang="en-US" sz="2000" dirty="0" smtClean="0"/>
          </a:p>
          <a:p>
            <a:pPr lvl="0">
              <a:buNone/>
            </a:pP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23ECF6-1BC7-EC44-8591-C902384DBAE0}" type="datetime4">
              <a:rPr lang="en-US" smtClean="0"/>
              <a:pPr/>
              <a:t>April 5, 2013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2895600"/>
            <a:ext cx="8153400" cy="4191000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 According to the commissioners disability insurance tables, what percentage of workers will be disabled for  more than five years during their working careers?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12%		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30%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85800" y="533400"/>
            <a:ext cx="8153400" cy="4191000"/>
          </a:xfrm>
        </p:spPr>
        <p:txBody>
          <a:bodyPr/>
          <a:lstStyle/>
          <a:p>
            <a:pPr lvl="0">
              <a:buNone/>
            </a:pPr>
            <a:r>
              <a:rPr lang="en-US" sz="2000" b="1" dirty="0" smtClean="0"/>
              <a:t>7. Medical problems contributed to what percentage of bankruptcies in 2007?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43%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62%		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53%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12%</a:t>
            </a:r>
            <a:endParaRPr lang="en-US" sz="2000" dirty="0" smtClean="0"/>
          </a:p>
          <a:p>
            <a:pPr lvl="0">
              <a:buNone/>
            </a:pP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23ECF6-1BC7-EC44-8591-C902384DBAE0}" type="datetime4">
              <a:rPr lang="en-US" smtClean="0"/>
              <a:pPr/>
              <a:t>April 5, 2013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3276600"/>
            <a:ext cx="8153400" cy="4191000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8. What was the leading cause of disability claims in 2009?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Neck, back and joints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Mental nervous disorders		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Cardiovascular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Cancer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85800" y="533400"/>
            <a:ext cx="8153400" cy="4191000"/>
          </a:xfrm>
        </p:spPr>
        <p:txBody>
          <a:bodyPr/>
          <a:lstStyle/>
          <a:p>
            <a:pPr lvl="0">
              <a:buNone/>
            </a:pPr>
            <a:r>
              <a:rPr lang="en-US" sz="2000" b="1" dirty="0" smtClean="0"/>
              <a:t>9. What percentage of American families spend more than they earn?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27%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44%		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62%</a:t>
            </a:r>
          </a:p>
          <a:p>
            <a:pPr marL="914400" lvl="1" indent="-457200">
              <a:buAutoNum type="alphaLcParenR"/>
            </a:pPr>
            <a:r>
              <a:rPr lang="en-US" sz="2000" b="1" dirty="0" smtClean="0"/>
              <a:t>18%</a:t>
            </a:r>
            <a:endParaRPr lang="en-US" sz="2000" dirty="0" smtClean="0"/>
          </a:p>
          <a:p>
            <a:pPr lvl="0">
              <a:buNone/>
            </a:pP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23ECF6-1BC7-EC44-8591-C902384DBAE0}" type="datetime4">
              <a:rPr lang="en-US" smtClean="0"/>
              <a:pPr/>
              <a:t>April 5, 2013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3200400"/>
            <a:ext cx="8153400" cy="4191000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10. What percentage of American families have NO savings earmarked for emergencies?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40%		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30%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AutoNum type="alphaLcParenR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80%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Just over one in four of today’s 20 year-olds will become disabled before they retire.</a:t>
            </a:r>
          </a:p>
          <a:p>
            <a:endParaRPr lang="en-US" b="1" dirty="0" smtClean="0"/>
          </a:p>
          <a:p>
            <a:r>
              <a:rPr lang="en-US" b="1" dirty="0" smtClean="0"/>
              <a:t>Over 36 million Americans are classified as disabled, about 12% of the total population. More than 50% of those disabled Americans are in their working years, from 18-64.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Chances Of Becoming Disabled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12522B-AC77-134B-9BCB-068EAE913E61}" type="datetime4">
              <a:rPr lang="en-US" smtClean="0"/>
              <a:pPr/>
              <a:t>April 5, 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Printed">
  <a:themeElements>
    <a:clrScheme name="Custom 7">
      <a:dk1>
        <a:sysClr val="windowText" lastClr="000000"/>
      </a:dk1>
      <a:lt1>
        <a:sysClr val="window" lastClr="FFFFFF"/>
      </a:lt1>
      <a:dk2>
        <a:srgbClr val="004EA8"/>
      </a:dk2>
      <a:lt2>
        <a:srgbClr val="FFFFFF"/>
      </a:lt2>
      <a:accent1>
        <a:srgbClr val="54B948"/>
      </a:accent1>
      <a:accent2>
        <a:srgbClr val="232F84"/>
      </a:accent2>
      <a:accent3>
        <a:srgbClr val="FCD200"/>
      </a:accent3>
      <a:accent4>
        <a:srgbClr val="F89828"/>
      </a:accent4>
      <a:accent5>
        <a:srgbClr val="E31937"/>
      </a:accent5>
      <a:accent6>
        <a:srgbClr val="6BA7E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Printed</Template>
  <TotalTime>308</TotalTime>
  <Words>548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Template Printed</vt:lpstr>
      <vt:lpstr>Platinum Facts and Figures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Chances Of Becoming Disabled</vt:lpstr>
      <vt:lpstr>PowerPoint Presentation</vt:lpstr>
      <vt:lpstr>How Long Could You Afford To Be Without A Paycheck? </vt:lpstr>
      <vt:lpstr>PowerPoint Presentation</vt:lpstr>
      <vt:lpstr>PowerPoint Presentation</vt:lpstr>
      <vt:lpstr>PowerPoint Presentation</vt:lpstr>
    </vt:vector>
  </TitlesOfParts>
  <Company>Standard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Challenge of Mental  Illness in Higher Education</dc:title>
  <dc:creator>gfoon</dc:creator>
  <cp:lastModifiedBy>Ken Sapon</cp:lastModifiedBy>
  <cp:revision>51</cp:revision>
  <cp:lastPrinted>2010-06-18T19:30:12Z</cp:lastPrinted>
  <dcterms:created xsi:type="dcterms:W3CDTF">2011-05-03T22:29:56Z</dcterms:created>
  <dcterms:modified xsi:type="dcterms:W3CDTF">2013-04-05T19:34:16Z</dcterms:modified>
</cp:coreProperties>
</file>