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1" r:id="rId2"/>
    <p:sldMasterId id="2147483723" r:id="rId3"/>
    <p:sldMasterId id="2147483699" r:id="rId4"/>
    <p:sldMasterId id="2147483685" r:id="rId5"/>
    <p:sldMasterId id="2147483672" r:id="rId6"/>
  </p:sldMasterIdLst>
  <p:notesMasterIdLst>
    <p:notesMasterId r:id="rId24"/>
  </p:notesMasterIdLst>
  <p:sldIdLst>
    <p:sldId id="259" r:id="rId7"/>
    <p:sldId id="268" r:id="rId8"/>
    <p:sldId id="269" r:id="rId9"/>
    <p:sldId id="270" r:id="rId10"/>
    <p:sldId id="271" r:id="rId11"/>
    <p:sldId id="272" r:id="rId12"/>
    <p:sldId id="273" r:id="rId13"/>
    <p:sldId id="274" r:id="rId14"/>
    <p:sldId id="275" r:id="rId15"/>
    <p:sldId id="276" r:id="rId16"/>
    <p:sldId id="258" r:id="rId17"/>
    <p:sldId id="265" r:id="rId18"/>
    <p:sldId id="263" r:id="rId19"/>
    <p:sldId id="264"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0D8144-4951-4E03-8378-1287654299B0}" type="datetimeFigureOut">
              <a:rPr lang="en-US" smtClean="0"/>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7FB1E-B1A0-4C94-BCCA-DDCECD07C85E}" type="slidenum">
              <a:rPr lang="en-US" smtClean="0"/>
              <a:t>‹#›</a:t>
            </a:fld>
            <a:endParaRPr lang="en-US"/>
          </a:p>
        </p:txBody>
      </p:sp>
    </p:spTree>
    <p:extLst>
      <p:ext uri="{BB962C8B-B14F-4D97-AF65-F5344CB8AC3E}">
        <p14:creationId xmlns:p14="http://schemas.microsoft.com/office/powerpoint/2010/main" val="112176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smtClean="0"/>
              <a:t>Discussion on why clients cannot get their full income replaced when buying disability—because unfortunately people start more claims and claims go longer the more income that is covered.</a:t>
            </a:r>
          </a:p>
          <a:p>
            <a:endParaRPr lang="en-CA" dirty="0" smtClean="0"/>
          </a:p>
          <a:p>
            <a:r>
              <a:rPr lang="en-CA" dirty="0" smtClean="0"/>
              <a:t>So essentially, because other people will fake or linger, all our clients cannot buy full proper disability amounts.</a:t>
            </a:r>
          </a:p>
        </p:txBody>
      </p:sp>
      <p:sp>
        <p:nvSpPr>
          <p:cNvPr id="1218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722" indent="-270277">
              <a:defRPr>
                <a:solidFill>
                  <a:schemeClr val="tx1"/>
                </a:solidFill>
                <a:latin typeface="Arial" charset="0"/>
              </a:defRPr>
            </a:lvl2pPr>
            <a:lvl3pPr marL="1081111" indent="-216222">
              <a:defRPr>
                <a:solidFill>
                  <a:schemeClr val="tx1"/>
                </a:solidFill>
                <a:latin typeface="Arial" charset="0"/>
              </a:defRPr>
            </a:lvl3pPr>
            <a:lvl4pPr marL="1513555" indent="-216222">
              <a:defRPr>
                <a:solidFill>
                  <a:schemeClr val="tx1"/>
                </a:solidFill>
                <a:latin typeface="Arial" charset="0"/>
              </a:defRPr>
            </a:lvl4pPr>
            <a:lvl5pPr marL="1945998" indent="-216222">
              <a:defRPr>
                <a:solidFill>
                  <a:schemeClr val="tx1"/>
                </a:solidFill>
                <a:latin typeface="Arial" charset="0"/>
              </a:defRPr>
            </a:lvl5pPr>
            <a:lvl6pPr marL="2378443" indent="-216222" eaLnBrk="0" fontAlgn="base" hangingPunct="0">
              <a:spcBef>
                <a:spcPct val="0"/>
              </a:spcBef>
              <a:spcAft>
                <a:spcPct val="0"/>
              </a:spcAft>
              <a:defRPr>
                <a:solidFill>
                  <a:schemeClr val="tx1"/>
                </a:solidFill>
                <a:latin typeface="Arial" charset="0"/>
              </a:defRPr>
            </a:lvl6pPr>
            <a:lvl7pPr marL="2810887" indent="-216222" eaLnBrk="0" fontAlgn="base" hangingPunct="0">
              <a:spcBef>
                <a:spcPct val="0"/>
              </a:spcBef>
              <a:spcAft>
                <a:spcPct val="0"/>
              </a:spcAft>
              <a:defRPr>
                <a:solidFill>
                  <a:schemeClr val="tx1"/>
                </a:solidFill>
                <a:latin typeface="Arial" charset="0"/>
              </a:defRPr>
            </a:lvl7pPr>
            <a:lvl8pPr marL="3243331" indent="-216222" eaLnBrk="0" fontAlgn="base" hangingPunct="0">
              <a:spcBef>
                <a:spcPct val="0"/>
              </a:spcBef>
              <a:spcAft>
                <a:spcPct val="0"/>
              </a:spcAft>
              <a:defRPr>
                <a:solidFill>
                  <a:schemeClr val="tx1"/>
                </a:solidFill>
                <a:latin typeface="Arial" charset="0"/>
              </a:defRPr>
            </a:lvl8pPr>
            <a:lvl9pPr marL="3675775" indent="-216222" eaLnBrk="0" fontAlgn="base" hangingPunct="0">
              <a:spcBef>
                <a:spcPct val="0"/>
              </a:spcBef>
              <a:spcAft>
                <a:spcPct val="0"/>
              </a:spcAft>
              <a:defRPr>
                <a:solidFill>
                  <a:schemeClr val="tx1"/>
                </a:solidFill>
                <a:latin typeface="Arial" charset="0"/>
              </a:defRPr>
            </a:lvl9pPr>
          </a:lstStyle>
          <a:p>
            <a:pPr>
              <a:defRPr/>
            </a:pPr>
            <a:fld id="{C0390F62-9BE0-428C-BA65-2FBE55A2E63B}" type="slidenum">
              <a:rPr lang="en-CA" smtClean="0">
                <a:solidFill>
                  <a:prstClr val="black"/>
                </a:solidFill>
                <a:latin typeface="Tahoma" pitchFamily="34" charset="0"/>
              </a:rPr>
              <a:pPr>
                <a:defRPr/>
              </a:pPr>
              <a:t>2</a:t>
            </a:fld>
            <a:endParaRPr lang="en-CA" smtClean="0">
              <a:solidFill>
                <a:prstClr val="black"/>
              </a:solidFill>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8F2A3F-BD91-4CC2-8867-557A35E2E589}" type="slidenum">
              <a:rPr lang="en-US">
                <a:solidFill>
                  <a:prstClr val="black"/>
                </a:solidFill>
              </a:rPr>
              <a:pPr eaLnBrk="1" hangingPunct="1"/>
              <a:t>12</a:t>
            </a:fld>
            <a:endParaRPr lang="en-US">
              <a:solidFill>
                <a:prstClr val="black"/>
              </a:solidFill>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endParaRPr lang="en-US" sz="1000"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speaks to the concept that our honest clients are limited in their disability and would suffer because other people have abused claims in the past.</a:t>
            </a:r>
          </a:p>
          <a:p>
            <a:endParaRPr lang="en-US" dirty="0" smtClean="0"/>
          </a:p>
          <a:p>
            <a:r>
              <a:rPr lang="en-US" dirty="0" smtClean="0"/>
              <a:t>We now have the ability to supplement a client’s disability shortfall if the big stuff happens finally!</a:t>
            </a:r>
          </a:p>
        </p:txBody>
      </p:sp>
      <p:sp>
        <p:nvSpPr>
          <p:cNvPr id="1239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722" indent="-270277">
              <a:defRPr>
                <a:solidFill>
                  <a:schemeClr val="tx1"/>
                </a:solidFill>
                <a:latin typeface="Arial" charset="0"/>
              </a:defRPr>
            </a:lvl2pPr>
            <a:lvl3pPr marL="1081111" indent="-216222">
              <a:defRPr>
                <a:solidFill>
                  <a:schemeClr val="tx1"/>
                </a:solidFill>
                <a:latin typeface="Arial" charset="0"/>
              </a:defRPr>
            </a:lvl3pPr>
            <a:lvl4pPr marL="1513555" indent="-216222">
              <a:defRPr>
                <a:solidFill>
                  <a:schemeClr val="tx1"/>
                </a:solidFill>
                <a:latin typeface="Arial" charset="0"/>
              </a:defRPr>
            </a:lvl4pPr>
            <a:lvl5pPr marL="1945998" indent="-216222">
              <a:defRPr>
                <a:solidFill>
                  <a:schemeClr val="tx1"/>
                </a:solidFill>
                <a:latin typeface="Arial" charset="0"/>
              </a:defRPr>
            </a:lvl5pPr>
            <a:lvl6pPr marL="2378443" indent="-216222" eaLnBrk="0" fontAlgn="base" hangingPunct="0">
              <a:spcBef>
                <a:spcPct val="0"/>
              </a:spcBef>
              <a:spcAft>
                <a:spcPct val="0"/>
              </a:spcAft>
              <a:defRPr>
                <a:solidFill>
                  <a:schemeClr val="tx1"/>
                </a:solidFill>
                <a:latin typeface="Arial" charset="0"/>
              </a:defRPr>
            </a:lvl6pPr>
            <a:lvl7pPr marL="2810887" indent="-216222" eaLnBrk="0" fontAlgn="base" hangingPunct="0">
              <a:spcBef>
                <a:spcPct val="0"/>
              </a:spcBef>
              <a:spcAft>
                <a:spcPct val="0"/>
              </a:spcAft>
              <a:defRPr>
                <a:solidFill>
                  <a:schemeClr val="tx1"/>
                </a:solidFill>
                <a:latin typeface="Arial" charset="0"/>
              </a:defRPr>
            </a:lvl7pPr>
            <a:lvl8pPr marL="3243331" indent="-216222" eaLnBrk="0" fontAlgn="base" hangingPunct="0">
              <a:spcBef>
                <a:spcPct val="0"/>
              </a:spcBef>
              <a:spcAft>
                <a:spcPct val="0"/>
              </a:spcAft>
              <a:defRPr>
                <a:solidFill>
                  <a:schemeClr val="tx1"/>
                </a:solidFill>
                <a:latin typeface="Arial" charset="0"/>
              </a:defRPr>
            </a:lvl8pPr>
            <a:lvl9pPr marL="3675775" indent="-216222" eaLnBrk="0" fontAlgn="base" hangingPunct="0">
              <a:spcBef>
                <a:spcPct val="0"/>
              </a:spcBef>
              <a:spcAft>
                <a:spcPct val="0"/>
              </a:spcAft>
              <a:defRPr>
                <a:solidFill>
                  <a:schemeClr val="tx1"/>
                </a:solidFill>
                <a:latin typeface="Arial" charset="0"/>
              </a:defRPr>
            </a:lvl9pPr>
          </a:lstStyle>
          <a:p>
            <a:pPr>
              <a:defRPr/>
            </a:pPr>
            <a:fld id="{7EF4F796-FCB6-43B8-BE9B-6B4158A0B974}" type="slidenum">
              <a:rPr lang="en-CA" smtClean="0">
                <a:solidFill>
                  <a:prstClr val="black"/>
                </a:solidFill>
                <a:latin typeface="Tahoma" pitchFamily="34" charset="0"/>
              </a:rPr>
              <a:pPr>
                <a:defRPr/>
              </a:pPr>
              <a:t>3</a:t>
            </a:fld>
            <a:endParaRPr lang="en-CA" smtClean="0">
              <a:solidFill>
                <a:prstClr val="black"/>
              </a:solidFill>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is critical to point out to clients the reality we know but they do not—the maximum disability they own would be difficult for most families to live on.</a:t>
            </a:r>
          </a:p>
          <a:p>
            <a:endParaRPr lang="en-US" dirty="0" smtClean="0"/>
          </a:p>
          <a:p>
            <a:r>
              <a:rPr lang="en-US" dirty="0" smtClean="0"/>
              <a:t>The perfect claim is designed to hurt a bit so clients are incented to return to work.</a:t>
            </a:r>
          </a:p>
          <a:p>
            <a:endParaRPr lang="en-US" dirty="0" smtClean="0"/>
          </a:p>
          <a:p>
            <a:r>
              <a:rPr lang="en-US" dirty="0" smtClean="0"/>
              <a:t>If we have a client used to $5k after taxes –we need to show them how difficult it will be for them to be on a disability claim starting after a 91 day waiting period and paying them $4k a month.</a:t>
            </a:r>
          </a:p>
          <a:p>
            <a:endParaRPr lang="en-US" dirty="0" smtClean="0"/>
          </a:p>
          <a:p>
            <a:r>
              <a:rPr lang="en-US" dirty="0" smtClean="0"/>
              <a:t>Basically for this client, if they own $28,000 of CI, they basically get to not take a pay cut while recovering on disability from Cancer etc.</a:t>
            </a:r>
          </a:p>
          <a:p>
            <a:endParaRPr lang="en-US" dirty="0" smtClean="0"/>
          </a:p>
          <a:p>
            <a:r>
              <a:rPr lang="en-US" dirty="0" smtClean="0"/>
              <a:t>So only if we sell more than $28,000 of CI, do we get to do things like hotels beside hospitals, time off for spouse etc.</a:t>
            </a:r>
          </a:p>
        </p:txBody>
      </p:sp>
      <p:sp>
        <p:nvSpPr>
          <p:cNvPr id="4" name="Slide Number Placeholder 3"/>
          <p:cNvSpPr>
            <a:spLocks noGrp="1"/>
          </p:cNvSpPr>
          <p:nvPr>
            <p:ph type="sldNum" sz="quarter" idx="5"/>
          </p:nvPr>
        </p:nvSpPr>
        <p:spPr/>
        <p:txBody>
          <a:bodyPr/>
          <a:lstStyle/>
          <a:p>
            <a:pPr>
              <a:defRPr/>
            </a:pPr>
            <a:fld id="{4AF0A362-3650-4CC1-94B8-823E4AD263BD}" type="slidenum">
              <a:rPr lang="en-CA" smtClean="0">
                <a:solidFill>
                  <a:prstClr val="black"/>
                </a:solidFill>
              </a:rPr>
              <a:pPr>
                <a:defRPr/>
              </a:pPr>
              <a:t>4</a:t>
            </a:fld>
            <a:endParaRPr lang="en-CA">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All people would think that there is a different between these things and we need CI to provide the difference as the DI claim maximums are the same for sore backs and Cancer.</a:t>
            </a:r>
          </a:p>
        </p:txBody>
      </p:sp>
      <p:sp>
        <p:nvSpPr>
          <p:cNvPr id="4" name="Slide Number Placeholder 3"/>
          <p:cNvSpPr>
            <a:spLocks noGrp="1"/>
          </p:cNvSpPr>
          <p:nvPr>
            <p:ph type="sldNum" sz="quarter" idx="5"/>
          </p:nvPr>
        </p:nvSpPr>
        <p:spPr/>
        <p:txBody>
          <a:bodyPr/>
          <a:lstStyle/>
          <a:p>
            <a:pPr>
              <a:defRPr/>
            </a:pPr>
            <a:fld id="{F4D28CDD-EBDD-4FB7-8A4C-F0B224124B82}" type="slidenum">
              <a:rPr lang="en-CA" smtClean="0">
                <a:solidFill>
                  <a:prstClr val="black"/>
                </a:solidFill>
              </a:rPr>
              <a:pPr>
                <a:defRPr/>
              </a:pPr>
              <a:t>5</a:t>
            </a:fld>
            <a:endParaRPr lang="en-CA">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Great imagery of how DI and CI work together not against each other!</a:t>
            </a:r>
          </a:p>
        </p:txBody>
      </p:sp>
      <p:sp>
        <p:nvSpPr>
          <p:cNvPr id="4" name="Slide Number Placeholder 3"/>
          <p:cNvSpPr>
            <a:spLocks noGrp="1"/>
          </p:cNvSpPr>
          <p:nvPr>
            <p:ph type="sldNum" sz="quarter" idx="5"/>
          </p:nvPr>
        </p:nvSpPr>
        <p:spPr/>
        <p:txBody>
          <a:bodyPr/>
          <a:lstStyle/>
          <a:p>
            <a:pPr>
              <a:defRPr/>
            </a:pPr>
            <a:fld id="{0F659598-D529-4B68-8D68-B7C3713B743A}" type="slidenum">
              <a:rPr lang="en-CA" smtClean="0">
                <a:solidFill>
                  <a:prstClr val="black"/>
                </a:solidFill>
              </a:rPr>
              <a:pPr>
                <a:defRPr/>
              </a:pPr>
              <a:t>6</a:t>
            </a:fld>
            <a:endParaRPr lang="en-CA">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 great question…the better they feel about their accountant, the more likely the accountant is creative which means they likely do not have even the regular full amount of disability coverage. This means they need CI even more.</a:t>
            </a:r>
          </a:p>
        </p:txBody>
      </p:sp>
      <p:sp>
        <p:nvSpPr>
          <p:cNvPr id="4" name="Slide Number Placeholder 3"/>
          <p:cNvSpPr>
            <a:spLocks noGrp="1"/>
          </p:cNvSpPr>
          <p:nvPr>
            <p:ph type="sldNum" sz="quarter" idx="5"/>
          </p:nvPr>
        </p:nvSpPr>
        <p:spPr/>
        <p:txBody>
          <a:bodyPr/>
          <a:lstStyle/>
          <a:p>
            <a:pPr>
              <a:defRPr/>
            </a:pPr>
            <a:fld id="{7C163091-8670-4577-8D0A-A515F7D6582C}" type="slidenum">
              <a:rPr lang="en-CA" smtClean="0">
                <a:solidFill>
                  <a:prstClr val="black"/>
                </a:solidFill>
              </a:rPr>
              <a:pPr>
                <a:defRPr/>
              </a:pPr>
              <a:t>7</a:t>
            </a:fld>
            <a:endParaRPr lang="en-CA">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mtClean="0"/>
              <a:t>Discussion on the NON occupational ratings of CI versus DI.</a:t>
            </a:r>
          </a:p>
          <a:p>
            <a:endParaRPr lang="en-CA" smtClean="0"/>
          </a:p>
          <a:p>
            <a:r>
              <a:rPr lang="en-CA" smtClean="0"/>
              <a:t>Blue collar workers will love that their CI pricing is the same as the white collar workers…</a:t>
            </a:r>
          </a:p>
        </p:txBody>
      </p:sp>
      <p:sp>
        <p:nvSpPr>
          <p:cNvPr id="1269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02722" indent="-270277">
              <a:defRPr>
                <a:solidFill>
                  <a:schemeClr val="tx1"/>
                </a:solidFill>
                <a:latin typeface="Arial" charset="0"/>
              </a:defRPr>
            </a:lvl2pPr>
            <a:lvl3pPr marL="1081111" indent="-216222">
              <a:defRPr>
                <a:solidFill>
                  <a:schemeClr val="tx1"/>
                </a:solidFill>
                <a:latin typeface="Arial" charset="0"/>
              </a:defRPr>
            </a:lvl3pPr>
            <a:lvl4pPr marL="1513555" indent="-216222">
              <a:defRPr>
                <a:solidFill>
                  <a:schemeClr val="tx1"/>
                </a:solidFill>
                <a:latin typeface="Arial" charset="0"/>
              </a:defRPr>
            </a:lvl4pPr>
            <a:lvl5pPr marL="1945998" indent="-216222">
              <a:defRPr>
                <a:solidFill>
                  <a:schemeClr val="tx1"/>
                </a:solidFill>
                <a:latin typeface="Arial" charset="0"/>
              </a:defRPr>
            </a:lvl5pPr>
            <a:lvl6pPr marL="2378443" indent="-216222" eaLnBrk="0" fontAlgn="base" hangingPunct="0">
              <a:spcBef>
                <a:spcPct val="0"/>
              </a:spcBef>
              <a:spcAft>
                <a:spcPct val="0"/>
              </a:spcAft>
              <a:defRPr>
                <a:solidFill>
                  <a:schemeClr val="tx1"/>
                </a:solidFill>
                <a:latin typeface="Arial" charset="0"/>
              </a:defRPr>
            </a:lvl6pPr>
            <a:lvl7pPr marL="2810887" indent="-216222" eaLnBrk="0" fontAlgn="base" hangingPunct="0">
              <a:spcBef>
                <a:spcPct val="0"/>
              </a:spcBef>
              <a:spcAft>
                <a:spcPct val="0"/>
              </a:spcAft>
              <a:defRPr>
                <a:solidFill>
                  <a:schemeClr val="tx1"/>
                </a:solidFill>
                <a:latin typeface="Arial" charset="0"/>
              </a:defRPr>
            </a:lvl7pPr>
            <a:lvl8pPr marL="3243331" indent="-216222" eaLnBrk="0" fontAlgn="base" hangingPunct="0">
              <a:spcBef>
                <a:spcPct val="0"/>
              </a:spcBef>
              <a:spcAft>
                <a:spcPct val="0"/>
              </a:spcAft>
              <a:defRPr>
                <a:solidFill>
                  <a:schemeClr val="tx1"/>
                </a:solidFill>
                <a:latin typeface="Arial" charset="0"/>
              </a:defRPr>
            </a:lvl8pPr>
            <a:lvl9pPr marL="3675775" indent="-216222" eaLnBrk="0" fontAlgn="base" hangingPunct="0">
              <a:spcBef>
                <a:spcPct val="0"/>
              </a:spcBef>
              <a:spcAft>
                <a:spcPct val="0"/>
              </a:spcAft>
              <a:defRPr>
                <a:solidFill>
                  <a:schemeClr val="tx1"/>
                </a:solidFill>
                <a:latin typeface="Arial" charset="0"/>
              </a:defRPr>
            </a:lvl9pPr>
          </a:lstStyle>
          <a:p>
            <a:pPr>
              <a:defRPr/>
            </a:pPr>
            <a:fld id="{1CA40215-8FE6-4E6A-97AC-078E93E90370}" type="slidenum">
              <a:rPr lang="en-CA" smtClean="0">
                <a:solidFill>
                  <a:prstClr val="black"/>
                </a:solidFill>
                <a:latin typeface="Tahoma" pitchFamily="34" charset="0"/>
              </a:rPr>
              <a:pPr>
                <a:defRPr/>
              </a:pPr>
              <a:t>8</a:t>
            </a:fld>
            <a:endParaRPr lang="en-CA" smtClean="0">
              <a:solidFill>
                <a:prstClr val="black"/>
              </a:solidFill>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not occupation classes, so those that cannnot qualify for DI can qualify for CI.  Homemakers, Pilots, Air traffic controllers…</a:t>
            </a:r>
          </a:p>
          <a:p>
            <a:endParaRPr lang="en-US" baseline="0" dirty="0" smtClean="0"/>
          </a:p>
          <a:p>
            <a:r>
              <a:rPr lang="en-US" baseline="0" dirty="0" smtClean="0"/>
              <a:t>Also, those that cannot purchase enough DI and have a hard time showing enough income on their tax returns.</a:t>
            </a:r>
            <a:r>
              <a:rPr lang="en-US" baseline="0" dirty="0"/>
              <a:t> </a:t>
            </a:r>
            <a:r>
              <a:rPr lang="en-US" baseline="0" dirty="0" smtClean="0"/>
              <a:t>Self employed, government employees or commissioned sales poeple</a:t>
            </a:r>
          </a:p>
        </p:txBody>
      </p:sp>
      <p:sp>
        <p:nvSpPr>
          <p:cNvPr id="4" name="Slide Number Placeholder 3"/>
          <p:cNvSpPr>
            <a:spLocks noGrp="1"/>
          </p:cNvSpPr>
          <p:nvPr>
            <p:ph type="sldNum" sz="quarter" idx="10"/>
          </p:nvPr>
        </p:nvSpPr>
        <p:spPr/>
        <p:txBody>
          <a:bodyPr/>
          <a:lstStyle/>
          <a:p>
            <a:fld id="{5FB4F525-DD54-4FFF-8C8C-BE2E63C73F02}"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8F2A3F-BD91-4CC2-8867-557A35E2E589}" type="slidenum">
              <a:rPr lang="en-US">
                <a:solidFill>
                  <a:prstClr val="black"/>
                </a:solidFill>
              </a:rPr>
              <a:pPr eaLnBrk="1" hangingPunct="1"/>
              <a:t>11</a:t>
            </a:fld>
            <a:endParaRPr lang="en-US">
              <a:solidFill>
                <a:prstClr val="black"/>
              </a:solidFill>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t>
            </a:r>
            <a:endParaRPr lang="en-US" sz="1000"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794C4-D784-4F25-A875-55865EB27283}"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BD3B29-9E26-4B8A-BCC8-54E965D36BC3}"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303177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EBFD6-7BBA-422E-A50C-22396EAD7CB4}" type="datetimeFigureOut">
              <a:rPr lang="en-US" smtClean="0"/>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424954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EBFD6-7BBA-422E-A50C-22396EAD7CB4}"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372131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EBFD6-7BBA-422E-A50C-22396EAD7CB4}"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416410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EBFD6-7BBA-422E-A50C-22396EAD7CB4}"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336251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EBFD6-7BBA-422E-A50C-22396EAD7CB4}"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360468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07038-2445-482E-874E-E29AE73C6ACB}"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186907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07038-2445-482E-874E-E29AE73C6ACB}"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19456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07038-2445-482E-874E-E29AE73C6ACB}"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20928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07038-2445-482E-874E-E29AE73C6ACB}"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992413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207038-2445-482E-874E-E29AE73C6ACB}" type="datetimeFigureOut">
              <a:rPr lang="en-US" smtClean="0"/>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14567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794C4-D784-4F25-A875-55865EB27283}" type="datetimeFigureOut">
              <a:rPr lang="en-US" smtClean="0">
                <a:solidFill>
                  <a:prstClr val="black">
                    <a:tint val="75000"/>
                  </a:prstClr>
                </a:solidFill>
              </a:rPr>
              <a:pPr/>
              <a:t>4/17/2013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5BD3B29-9E26-4B8A-BCC8-54E965D36BC3}"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229593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07038-2445-482E-874E-E29AE73C6ACB}" type="datetimeFigureOut">
              <a:rPr lang="en-US" smtClean="0"/>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2526626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07038-2445-482E-874E-E29AE73C6ACB}" type="datetimeFigureOut">
              <a:rPr lang="en-US" smtClean="0"/>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148380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07038-2445-482E-874E-E29AE73C6ACB}"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403021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07038-2445-482E-874E-E29AE73C6ACB}"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567227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07038-2445-482E-874E-E29AE73C6ACB}"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2532297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07038-2445-482E-874E-E29AE73C6ACB}"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EF53D-BE44-44D0-9074-1826895B7765}" type="slidenum">
              <a:rPr lang="en-US" smtClean="0"/>
              <a:t>‹#›</a:t>
            </a:fld>
            <a:endParaRPr lang="en-US"/>
          </a:p>
        </p:txBody>
      </p:sp>
    </p:spTree>
    <p:extLst>
      <p:ext uri="{BB962C8B-B14F-4D97-AF65-F5344CB8AC3E}">
        <p14:creationId xmlns:p14="http://schemas.microsoft.com/office/powerpoint/2010/main" val="809204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8CA64-315C-49A4-90B0-9DA8E8143C4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2838383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8CA64-315C-49A4-90B0-9DA8E8143C4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409495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8CA64-315C-49A4-90B0-9DA8E8143C4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3241195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8CA64-315C-49A4-90B0-9DA8E8143C4E}"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253063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For Agent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5E58D7D3-8925-4113-A642-BAB80FF8B8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1757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8CA64-315C-49A4-90B0-9DA8E8143C4E}" type="datetimeFigureOut">
              <a:rPr lang="en-US" smtClean="0"/>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142456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8CA64-315C-49A4-90B0-9DA8E8143C4E}" type="datetimeFigureOut">
              <a:rPr lang="en-US" smtClean="0"/>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2963280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8CA64-315C-49A4-90B0-9DA8E8143C4E}" type="datetimeFigureOut">
              <a:rPr lang="en-US" smtClean="0"/>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1039916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8CA64-315C-49A4-90B0-9DA8E8143C4E}"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2744012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8CA64-315C-49A4-90B0-9DA8E8143C4E}"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122214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8CA64-315C-49A4-90B0-9DA8E8143C4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3677792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8CA64-315C-49A4-90B0-9DA8E8143C4E}"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BBC35-11D8-40D0-AB68-C4156EFE2E84}" type="slidenum">
              <a:rPr lang="en-US" smtClean="0"/>
              <a:t>‹#›</a:t>
            </a:fld>
            <a:endParaRPr lang="en-US"/>
          </a:p>
        </p:txBody>
      </p:sp>
    </p:spTree>
    <p:extLst>
      <p:ext uri="{BB962C8B-B14F-4D97-AF65-F5344CB8AC3E}">
        <p14:creationId xmlns:p14="http://schemas.microsoft.com/office/powerpoint/2010/main" val="900308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E1945-51D8-4D8C-9370-7C1382B61067}" type="datetimeFigureOut">
              <a:rPr lang="en-US" smtClean="0">
                <a:solidFill>
                  <a:prstClr val="black">
                    <a:tint val="75000"/>
                  </a:prstClr>
                </a:solidFill>
              </a:rPr>
              <a:pPr/>
              <a:t>4/17/2013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454DB7-CC67-4DAF-9D30-B69D6C7D6460}"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2462867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A96B00-4C7B-4E09-A725-11887EEAE13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4041052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r>
              <a:rPr lang="en-US"/>
              <a:t>FOR AGENT USE ONLY.</a:t>
            </a: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32EDA39-E1D9-42CA-B6BD-7D62713D40A5}"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34118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3EBFD6-7BBA-422E-A50C-22396EAD7CB4}"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3823429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8305800" cy="1219200"/>
          </a:xfrm>
        </p:spPr>
        <p:txBody>
          <a:bodyPr>
            <a:normAutofit/>
          </a:bodyPr>
          <a:lstStyle>
            <a:lvl1pPr>
              <a:defRPr sz="3600" b="1">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447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8305800" cy="1219200"/>
          </a:xfrm>
        </p:spPr>
        <p:txBody>
          <a:bodyPr>
            <a:normAutofit/>
          </a:bodyPr>
          <a:lstStyle>
            <a:lvl1pPr>
              <a:defRPr sz="3600" b="1">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4790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8305800" cy="1219200"/>
          </a:xfrm>
        </p:spPr>
        <p:txBody>
          <a:bodyPr>
            <a:normAutofit/>
          </a:bodyPr>
          <a:lstStyle>
            <a:lvl1pPr>
              <a:defRPr sz="3600" b="1">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9791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8305800" cy="1219200"/>
          </a:xfrm>
        </p:spPr>
        <p:txBody>
          <a:bodyPr>
            <a:normAutofit/>
          </a:bodyPr>
          <a:lstStyle>
            <a:lvl1pPr>
              <a:defRPr sz="3600" b="1">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25686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8305800" cy="1219200"/>
          </a:xfrm>
        </p:spPr>
        <p:txBody>
          <a:bodyPr>
            <a:normAutofit/>
          </a:bodyPr>
          <a:lstStyle>
            <a:lvl1pPr>
              <a:defRPr sz="3600" b="1">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617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1"/>
            <a:ext cx="8305800" cy="1219200"/>
          </a:xfrm>
        </p:spPr>
        <p:txBody>
          <a:bodyPr>
            <a:normAutofit/>
          </a:bodyPr>
          <a:lstStyle>
            <a:lvl1pPr>
              <a:defRPr sz="3600" b="1">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2618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59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8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093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20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EBFD6-7BBA-422E-A50C-22396EAD7CB4}"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4244137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52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26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11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536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723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014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122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6A7CF-7AB8-41CB-86F3-5D2BBE09CFF2}" type="datetimeFigureOut">
              <a:rPr lang="en-US" smtClean="0">
                <a:solidFill>
                  <a:prstClr val="black">
                    <a:tint val="75000"/>
                  </a:prstClr>
                </a:solidFill>
              </a:rPr>
              <a:pPr/>
              <a:t>4/17/2013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FBC292-862B-470A-90A4-6112F2C2A3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792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3EBFD6-7BBA-422E-A50C-22396EAD7CB4}"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397215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3EBFD6-7BBA-422E-A50C-22396EAD7CB4}"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21974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3EBFD6-7BBA-422E-A50C-22396EAD7CB4}" type="datetimeFigureOut">
              <a:rPr lang="en-US" smtClean="0"/>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366479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3EBFD6-7BBA-422E-A50C-22396EAD7CB4}" type="datetimeFigureOut">
              <a:rPr lang="en-US" smtClean="0"/>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424A2-ACDB-4485-A68B-481F6D92B4BC}" type="slidenum">
              <a:rPr lang="en-US" smtClean="0"/>
              <a:t>‹#›</a:t>
            </a:fld>
            <a:endParaRPr lang="en-US"/>
          </a:p>
        </p:txBody>
      </p:sp>
    </p:spTree>
    <p:extLst>
      <p:ext uri="{BB962C8B-B14F-4D97-AF65-F5344CB8AC3E}">
        <p14:creationId xmlns:p14="http://schemas.microsoft.com/office/powerpoint/2010/main" val="709741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jp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4D794C4-D784-4F25-A875-55865EB27283}" type="datetimeFigureOut">
              <a:rPr lang="en-US" smtClean="0">
                <a:solidFill>
                  <a:prstClr val="black">
                    <a:tint val="75000"/>
                  </a:prstClr>
                </a:solidFill>
                <a:latin typeface="Arial" charset="0"/>
              </a:rPr>
              <a:pPr fontAlgn="base">
                <a:spcBef>
                  <a:spcPct val="0"/>
                </a:spcBef>
                <a:spcAft>
                  <a:spcPct val="0"/>
                </a:spcAft>
              </a:pPr>
              <a:t>4/17/2013</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15BD3B29-9E26-4B8A-BCC8-54E965D36BC3}"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80" y="0"/>
            <a:ext cx="9115640" cy="685800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33872718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EBFD6-7BBA-422E-A50C-22396EAD7CB4}" type="datetimeFigureOut">
              <a:rPr lang="en-US" smtClean="0"/>
              <a:t>4/17/2013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24A2-ACDB-4485-A68B-481F6D92B4B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06" y="0"/>
            <a:ext cx="9116987" cy="68580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81400" y="6324600"/>
            <a:ext cx="1976388" cy="399446"/>
          </a:xfrm>
          <a:prstGeom prst="rect">
            <a:avLst/>
          </a:prstGeom>
        </p:spPr>
      </p:pic>
    </p:spTree>
    <p:extLst>
      <p:ext uri="{BB962C8B-B14F-4D97-AF65-F5344CB8AC3E}">
        <p14:creationId xmlns:p14="http://schemas.microsoft.com/office/powerpoint/2010/main" val="158936392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07038-2445-482E-874E-E29AE73C6ACB}" type="datetimeFigureOut">
              <a:rPr lang="en-US" smtClean="0"/>
              <a:t>4/17/2013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EF53D-BE44-44D0-9074-1826895B7765}"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06" y="0"/>
            <a:ext cx="9116987" cy="6858000"/>
          </a:xfrm>
          <a:prstGeom prst="rect">
            <a:avLst/>
          </a:prstGeom>
        </p:spPr>
      </p:pic>
    </p:spTree>
    <p:extLst>
      <p:ext uri="{BB962C8B-B14F-4D97-AF65-F5344CB8AC3E}">
        <p14:creationId xmlns:p14="http://schemas.microsoft.com/office/powerpoint/2010/main" val="97556346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8CA64-315C-49A4-90B0-9DA8E8143C4E}" type="datetimeFigureOut">
              <a:rPr lang="en-US" smtClean="0"/>
              <a:t>4/17/2013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BBC35-11D8-40D0-AB68-C4156EFE2E84}"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180" y="0"/>
            <a:ext cx="9115640" cy="6858000"/>
          </a:xfrm>
          <a:prstGeom prst="rect">
            <a:avLst/>
          </a:prstGeom>
        </p:spPr>
      </p:pic>
    </p:spTree>
    <p:extLst>
      <p:ext uri="{BB962C8B-B14F-4D97-AF65-F5344CB8AC3E}">
        <p14:creationId xmlns:p14="http://schemas.microsoft.com/office/powerpoint/2010/main" val="169313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D9FE1945-51D8-4D8C-9370-7C1382B61067}" type="datetimeFigureOut">
              <a:rPr lang="en-US" smtClean="0">
                <a:solidFill>
                  <a:prstClr val="black">
                    <a:tint val="75000"/>
                  </a:prstClr>
                </a:solidFill>
                <a:latin typeface="Arial" charset="0"/>
              </a:rPr>
              <a:pPr fontAlgn="base">
                <a:spcBef>
                  <a:spcPct val="0"/>
                </a:spcBef>
                <a:spcAft>
                  <a:spcPct val="0"/>
                </a:spcAft>
              </a:pPr>
              <a:t>4/17/2013</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8454DB7-CC67-4DAF-9D30-B69D6C7D6460}"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384" y="0"/>
            <a:ext cx="9137232" cy="6858000"/>
          </a:xfrm>
          <a:prstGeom prst="rect">
            <a:avLst/>
          </a:prstGeom>
        </p:spPr>
      </p:pic>
    </p:spTree>
    <p:extLst>
      <p:ext uri="{BB962C8B-B14F-4D97-AF65-F5344CB8AC3E}">
        <p14:creationId xmlns:p14="http://schemas.microsoft.com/office/powerpoint/2010/main" val="1219282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66260-C646-408B-B690-A76CBF7291E6}" type="datetimeFigureOut">
              <a:rPr lang="en-US" smtClean="0">
                <a:solidFill>
                  <a:prstClr val="black">
                    <a:tint val="75000"/>
                  </a:prstClr>
                </a:solidFill>
              </a:rPr>
              <a:pPr/>
              <a:t>4/17/2013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65466-E07F-4DEF-BC31-F9DDBF10966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506" y="0"/>
            <a:ext cx="9116987" cy="6858000"/>
          </a:xfrm>
          <a:prstGeom prst="rect">
            <a:avLst/>
          </a:prstGeom>
        </p:spPr>
      </p:pic>
    </p:spTree>
    <p:extLst>
      <p:ext uri="{BB962C8B-B14F-4D97-AF65-F5344CB8AC3E}">
        <p14:creationId xmlns:p14="http://schemas.microsoft.com/office/powerpoint/2010/main" val="4084503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62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62000" y="228600"/>
            <a:ext cx="8229600" cy="1143000"/>
          </a:xfrm>
        </p:spPr>
        <p:txBody>
          <a:bodyPr>
            <a:normAutofit/>
          </a:bodyPr>
          <a:lstStyle/>
          <a:p>
            <a:r>
              <a:rPr lang="en-US" sz="3600" b="1" dirty="0">
                <a:latin typeface="Times New Roman" pitchFamily="18" charset="0"/>
                <a:ea typeface="+mn-ea"/>
                <a:cs typeface="Times New Roman" pitchFamily="18" charset="0"/>
              </a:rPr>
              <a:t>GenRe/</a:t>
            </a:r>
            <a:r>
              <a:rPr lang="en-US" sz="3600" b="1" dirty="0" err="1">
                <a:latin typeface="Times New Roman" pitchFamily="18" charset="0"/>
                <a:ea typeface="+mn-ea"/>
                <a:cs typeface="Times New Roman" pitchFamily="18" charset="0"/>
              </a:rPr>
              <a:t>NACII</a:t>
            </a:r>
            <a:r>
              <a:rPr lang="en-US" sz="3600" b="1" dirty="0">
                <a:latin typeface="Times New Roman" pitchFamily="18" charset="0"/>
                <a:ea typeface="+mn-ea"/>
                <a:cs typeface="Times New Roman" pitchFamily="18" charset="0"/>
              </a:rPr>
              <a:t> survey</a:t>
            </a:r>
          </a:p>
        </p:txBody>
      </p:sp>
      <p:sp>
        <p:nvSpPr>
          <p:cNvPr id="49155" name="Content Placeholder 2"/>
          <p:cNvSpPr>
            <a:spLocks noGrp="1"/>
          </p:cNvSpPr>
          <p:nvPr>
            <p:ph idx="1"/>
          </p:nvPr>
        </p:nvSpPr>
        <p:spPr>
          <a:xfrm>
            <a:off x="1447800" y="2057400"/>
            <a:ext cx="7543800" cy="2286000"/>
          </a:xfrm>
        </p:spPr>
        <p:txBody>
          <a:bodyPr>
            <a:normAutofit/>
          </a:bodyPr>
          <a:lstStyle/>
          <a:p>
            <a:r>
              <a:rPr lang="en-US" sz="2800" dirty="0" smtClean="0">
                <a:latin typeface="Myriad Pro" pitchFamily="34" charset="0"/>
              </a:rPr>
              <a:t>Carriers developing CI because of agent demand</a:t>
            </a:r>
          </a:p>
          <a:p>
            <a:r>
              <a:rPr lang="en-US" sz="2800" dirty="0" smtClean="0">
                <a:latin typeface="Myriad Pro" pitchFamily="34" charset="0"/>
              </a:rPr>
              <a:t>No. 1 obstacle to sales is agent acceptance</a:t>
            </a:r>
          </a:p>
        </p:txBody>
      </p:sp>
    </p:spTree>
    <p:extLst>
      <p:ext uri="{BB962C8B-B14F-4D97-AF65-F5344CB8AC3E}">
        <p14:creationId xmlns:p14="http://schemas.microsoft.com/office/powerpoint/2010/main" val="650872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85800" y="-76200"/>
            <a:ext cx="8458200" cy="1401762"/>
          </a:xfrm>
        </p:spPr>
        <p:txBody>
          <a:bodyPr>
            <a:normAutofit/>
          </a:bodyPr>
          <a:lstStyle/>
          <a:p>
            <a:r>
              <a:rPr lang="en-US" sz="3600" b="1" dirty="0" smtClean="0">
                <a:latin typeface="Times New Roman" pitchFamily="18" charset="0"/>
                <a:cs typeface="Times New Roman" pitchFamily="18" charset="0"/>
              </a:rPr>
              <a:t>Century+ DI</a:t>
            </a:r>
            <a:br>
              <a:rPr lang="en-US" sz="3600" b="1" dirty="0" smtClean="0">
                <a:latin typeface="Times New Roman" pitchFamily="18" charset="0"/>
                <a:cs typeface="Times New Roman" pitchFamily="18" charset="0"/>
              </a:rPr>
            </a:br>
            <a:r>
              <a:rPr lang="en-US" sz="2400" b="0" dirty="0" smtClean="0">
                <a:latin typeface="Times New Roman" pitchFamily="18" charset="0"/>
                <a:cs typeface="Times New Roman" pitchFamily="18" charset="0"/>
              </a:rPr>
              <a:t>(Broker level)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8229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45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85800" y="0"/>
            <a:ext cx="8458200" cy="1401762"/>
          </a:xfrm>
        </p:spPr>
        <p:txBody>
          <a:bodyPr>
            <a:normAutofit/>
          </a:bodyPr>
          <a:lstStyle/>
          <a:p>
            <a:r>
              <a:rPr lang="en-US" sz="3600" b="1" dirty="0">
                <a:latin typeface="Times New Roman" pitchFamily="18" charset="0"/>
                <a:ea typeface="+mn-ea"/>
                <a:cs typeface="Times New Roman" pitchFamily="18" charset="0"/>
              </a:rPr>
              <a:t>NonMed Term 350 – 20-yr term</a:t>
            </a:r>
            <a:br>
              <a:rPr lang="en-US" sz="3600" b="1" dirty="0">
                <a:latin typeface="Times New Roman" pitchFamily="18" charset="0"/>
                <a:ea typeface="+mn-ea"/>
                <a:cs typeface="Times New Roman" pitchFamily="18" charset="0"/>
              </a:rPr>
            </a:br>
            <a:r>
              <a:rPr lang="en-US" sz="2400" dirty="0" smtClean="0">
                <a:latin typeface="Times New Roman" pitchFamily="18" charset="0"/>
                <a:cs typeface="Times New Roman" pitchFamily="18" charset="0"/>
              </a:rPr>
              <a:t>(Broker level)</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8077200" cy="462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899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8305800"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Century+ DI breakdown</a:t>
            </a:r>
          </a:p>
        </p:txBody>
      </p:sp>
      <p:sp>
        <p:nvSpPr>
          <p:cNvPr id="3" name="TextBox 2"/>
          <p:cNvSpPr txBox="1"/>
          <p:nvPr/>
        </p:nvSpPr>
        <p:spPr>
          <a:xfrm>
            <a:off x="3124200" y="1834107"/>
            <a:ext cx="3124200" cy="2800767"/>
          </a:xfrm>
          <a:prstGeom prst="rect">
            <a:avLst/>
          </a:prstGeom>
          <a:noFill/>
        </p:spPr>
        <p:txBody>
          <a:bodyPr wrap="square" rtlCol="0">
            <a:spAutoFit/>
          </a:bodyPr>
          <a:lstStyle/>
          <a:p>
            <a:pPr>
              <a:tabLst>
                <a:tab pos="2743200" algn="r"/>
              </a:tabLst>
            </a:pPr>
            <a:r>
              <a:rPr lang="en-US" sz="2200" dirty="0" smtClean="0">
                <a:solidFill>
                  <a:schemeClr val="tx2"/>
                </a:solidFill>
                <a:latin typeface="Myriad Pro" pitchFamily="34" charset="0"/>
              </a:rPr>
              <a:t>Male	71%</a:t>
            </a:r>
            <a:endParaRPr lang="en-US" sz="2200" dirty="0">
              <a:latin typeface="Myriad Pro" pitchFamily="34" charset="0"/>
            </a:endParaRPr>
          </a:p>
          <a:p>
            <a:pPr>
              <a:tabLst>
                <a:tab pos="2743200" algn="r"/>
              </a:tabLst>
            </a:pPr>
            <a:r>
              <a:rPr lang="en-US" sz="2200" dirty="0" smtClean="0">
                <a:latin typeface="Myriad Pro" pitchFamily="34" charset="0"/>
              </a:rPr>
              <a:t>Female	29</a:t>
            </a:r>
            <a:r>
              <a:rPr lang="en-US" sz="2200" dirty="0">
                <a:latin typeface="Myriad Pro" pitchFamily="34" charset="0"/>
              </a:rPr>
              <a:t>%</a:t>
            </a:r>
          </a:p>
          <a:p>
            <a:pPr>
              <a:tabLst>
                <a:tab pos="2743200" algn="r"/>
              </a:tabLst>
            </a:pPr>
            <a:endParaRPr lang="en-US" sz="2200" dirty="0" smtClean="0">
              <a:latin typeface="Myriad Pro" pitchFamily="34" charset="0"/>
            </a:endParaRPr>
          </a:p>
          <a:p>
            <a:pPr>
              <a:tabLst>
                <a:tab pos="2743200" algn="r"/>
              </a:tabLst>
            </a:pPr>
            <a:r>
              <a:rPr lang="en-US" sz="2200" dirty="0" smtClean="0">
                <a:latin typeface="Myriad Pro" pitchFamily="34" charset="0"/>
              </a:rPr>
              <a:t>Tobacco	10%</a:t>
            </a:r>
          </a:p>
          <a:p>
            <a:pPr>
              <a:tabLst>
                <a:tab pos="2743200" algn="r"/>
              </a:tabLst>
            </a:pPr>
            <a:r>
              <a:rPr lang="en-US" sz="2200" dirty="0" smtClean="0">
                <a:solidFill>
                  <a:schemeClr val="tx2"/>
                </a:solidFill>
                <a:latin typeface="Myriad Pro" pitchFamily="34" charset="0"/>
              </a:rPr>
              <a:t>Non-tobacco	90%</a:t>
            </a:r>
          </a:p>
          <a:p>
            <a:pPr>
              <a:tabLst>
                <a:tab pos="2743200" algn="r"/>
              </a:tabLst>
            </a:pPr>
            <a:endParaRPr lang="en-US" sz="2200" dirty="0" smtClean="0">
              <a:latin typeface="Myriad Pro" pitchFamily="34" charset="0"/>
            </a:endParaRPr>
          </a:p>
          <a:p>
            <a:pPr>
              <a:tabLst>
                <a:tab pos="2743200" algn="r"/>
              </a:tabLst>
            </a:pPr>
            <a:r>
              <a:rPr lang="en-US" sz="2200" dirty="0" smtClean="0">
                <a:solidFill>
                  <a:schemeClr val="tx2"/>
                </a:solidFill>
                <a:latin typeface="Myriad Pro" pitchFamily="34" charset="0"/>
              </a:rPr>
              <a:t>Standard	94%</a:t>
            </a:r>
          </a:p>
          <a:p>
            <a:pPr>
              <a:tabLst>
                <a:tab pos="2743200" algn="r"/>
              </a:tabLst>
            </a:pPr>
            <a:r>
              <a:rPr lang="en-US" sz="2200" dirty="0" smtClean="0">
                <a:latin typeface="Myriad Pro" pitchFamily="34" charset="0"/>
              </a:rPr>
              <a:t>Substandard	6%</a:t>
            </a:r>
            <a:endParaRPr lang="en-US" sz="2200" dirty="0">
              <a:latin typeface="Myriad Pro" pitchFamily="34" charset="0"/>
            </a:endParaRPr>
          </a:p>
        </p:txBody>
      </p:sp>
    </p:spTree>
    <p:extLst>
      <p:ext uri="{BB962C8B-B14F-4D97-AF65-F5344CB8AC3E}">
        <p14:creationId xmlns:p14="http://schemas.microsoft.com/office/powerpoint/2010/main" val="332460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464" y="381000"/>
            <a:ext cx="8382000" cy="923330"/>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Century+ DI breakdown</a:t>
            </a:r>
          </a:p>
          <a:p>
            <a:endParaRPr lang="en-US" dirty="0"/>
          </a:p>
        </p:txBody>
      </p:sp>
      <p:sp>
        <p:nvSpPr>
          <p:cNvPr id="3" name="TextBox 2"/>
          <p:cNvSpPr txBox="1"/>
          <p:nvPr/>
        </p:nvSpPr>
        <p:spPr>
          <a:xfrm>
            <a:off x="1981200" y="1649991"/>
            <a:ext cx="2956264" cy="2123658"/>
          </a:xfrm>
          <a:prstGeom prst="rect">
            <a:avLst/>
          </a:prstGeom>
          <a:noFill/>
        </p:spPr>
        <p:txBody>
          <a:bodyPr wrap="square" rtlCol="0">
            <a:spAutoFit/>
          </a:bodyPr>
          <a:lstStyle/>
          <a:p>
            <a:r>
              <a:rPr lang="en-US" sz="2200" b="1" u="sng" dirty="0" smtClean="0">
                <a:latin typeface="Myriad Pro" pitchFamily="34" charset="0"/>
              </a:rPr>
              <a:t>Occupational Classes</a:t>
            </a:r>
          </a:p>
          <a:p>
            <a:endParaRPr lang="en-US" sz="2200" dirty="0">
              <a:latin typeface="Myriad Pro" pitchFamily="34" charset="0"/>
            </a:endParaRPr>
          </a:p>
          <a:p>
            <a:r>
              <a:rPr lang="en-US" sz="2200" dirty="0" smtClean="0">
                <a:latin typeface="Myriad Pro" pitchFamily="34" charset="0"/>
              </a:rPr>
              <a:t>1A:  11%</a:t>
            </a:r>
          </a:p>
          <a:p>
            <a:r>
              <a:rPr lang="en-US" sz="2200" dirty="0" smtClean="0">
                <a:solidFill>
                  <a:schemeClr val="tx2"/>
                </a:solidFill>
                <a:latin typeface="Myriad Pro" pitchFamily="34" charset="0"/>
              </a:rPr>
              <a:t>2A:  25%</a:t>
            </a:r>
          </a:p>
          <a:p>
            <a:r>
              <a:rPr lang="en-US" sz="2200" dirty="0" smtClean="0">
                <a:solidFill>
                  <a:schemeClr val="tx2"/>
                </a:solidFill>
                <a:latin typeface="Myriad Pro" pitchFamily="34" charset="0"/>
              </a:rPr>
              <a:t>3A:  30%</a:t>
            </a:r>
          </a:p>
          <a:p>
            <a:r>
              <a:rPr lang="en-US" sz="2200" dirty="0" smtClean="0">
                <a:solidFill>
                  <a:schemeClr val="tx2"/>
                </a:solidFill>
                <a:latin typeface="Myriad Pro" pitchFamily="34" charset="0"/>
              </a:rPr>
              <a:t>4A:  34%</a:t>
            </a:r>
            <a:endParaRPr lang="en-US" sz="2200" dirty="0">
              <a:solidFill>
                <a:schemeClr val="tx2"/>
              </a:solidFill>
              <a:latin typeface="Myriad Pro" pitchFamily="34" charset="0"/>
            </a:endParaRPr>
          </a:p>
        </p:txBody>
      </p:sp>
      <p:sp>
        <p:nvSpPr>
          <p:cNvPr id="4" name="TextBox 3"/>
          <p:cNvSpPr txBox="1"/>
          <p:nvPr/>
        </p:nvSpPr>
        <p:spPr>
          <a:xfrm>
            <a:off x="5567778" y="1649991"/>
            <a:ext cx="2433222" cy="2123658"/>
          </a:xfrm>
          <a:prstGeom prst="rect">
            <a:avLst/>
          </a:prstGeom>
          <a:noFill/>
        </p:spPr>
        <p:txBody>
          <a:bodyPr wrap="square" rtlCol="0">
            <a:spAutoFit/>
          </a:bodyPr>
          <a:lstStyle/>
          <a:p>
            <a:r>
              <a:rPr lang="en-US" sz="2200" b="1" u="sng" dirty="0" smtClean="0">
                <a:latin typeface="Myriad Pro" pitchFamily="34" charset="0"/>
              </a:rPr>
              <a:t>Age</a:t>
            </a:r>
          </a:p>
          <a:p>
            <a:endParaRPr lang="en-US" sz="2200" dirty="0">
              <a:latin typeface="Myriad Pro" pitchFamily="34" charset="0"/>
            </a:endParaRPr>
          </a:p>
          <a:p>
            <a:r>
              <a:rPr lang="en-US" sz="2200" dirty="0" smtClean="0">
                <a:latin typeface="Myriad Pro" pitchFamily="34" charset="0"/>
              </a:rPr>
              <a:t>19-29:  18%</a:t>
            </a:r>
          </a:p>
          <a:p>
            <a:r>
              <a:rPr lang="en-US" sz="2200" dirty="0" smtClean="0">
                <a:solidFill>
                  <a:schemeClr val="tx2"/>
                </a:solidFill>
                <a:latin typeface="Myriad Pro" pitchFamily="34" charset="0"/>
              </a:rPr>
              <a:t>30-39:  37%</a:t>
            </a:r>
          </a:p>
          <a:p>
            <a:r>
              <a:rPr lang="en-US" sz="2200" dirty="0" smtClean="0">
                <a:solidFill>
                  <a:schemeClr val="tx2"/>
                </a:solidFill>
                <a:latin typeface="Myriad Pro" pitchFamily="34" charset="0"/>
              </a:rPr>
              <a:t>40-49:  27%</a:t>
            </a:r>
          </a:p>
          <a:p>
            <a:r>
              <a:rPr lang="en-US" sz="2200" dirty="0" smtClean="0">
                <a:latin typeface="Myriad Pro" pitchFamily="34" charset="0"/>
              </a:rPr>
              <a:t>50-60:  17%</a:t>
            </a:r>
            <a:endParaRPr lang="en-US" sz="2200" dirty="0">
              <a:latin typeface="Myriad Pro" pitchFamily="34" charset="0"/>
            </a:endParaRPr>
          </a:p>
        </p:txBody>
      </p:sp>
    </p:spTree>
    <p:extLst>
      <p:ext uri="{BB962C8B-B14F-4D97-AF65-F5344CB8AC3E}">
        <p14:creationId xmlns:p14="http://schemas.microsoft.com/office/powerpoint/2010/main" val="357570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65464"/>
            <a:ext cx="8229600"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Century+ DI breakdown</a:t>
            </a:r>
          </a:p>
        </p:txBody>
      </p:sp>
      <p:sp>
        <p:nvSpPr>
          <p:cNvPr id="3" name="TextBox 2"/>
          <p:cNvSpPr txBox="1"/>
          <p:nvPr/>
        </p:nvSpPr>
        <p:spPr>
          <a:xfrm>
            <a:off x="2057400" y="1828800"/>
            <a:ext cx="2819400" cy="2462213"/>
          </a:xfrm>
          <a:prstGeom prst="rect">
            <a:avLst/>
          </a:prstGeom>
          <a:noFill/>
        </p:spPr>
        <p:txBody>
          <a:bodyPr wrap="square" rtlCol="0">
            <a:spAutoFit/>
          </a:bodyPr>
          <a:lstStyle/>
          <a:p>
            <a:r>
              <a:rPr lang="en-US" sz="2200" b="1" u="sng" dirty="0" smtClean="0">
                <a:latin typeface="Myriad Pro" pitchFamily="34" charset="0"/>
              </a:rPr>
              <a:t>Elimination Period</a:t>
            </a:r>
          </a:p>
          <a:p>
            <a:endParaRPr lang="en-US" sz="2200" dirty="0">
              <a:latin typeface="Myriad Pro" pitchFamily="34" charset="0"/>
            </a:endParaRPr>
          </a:p>
          <a:p>
            <a:r>
              <a:rPr lang="en-US" sz="2200" dirty="0" smtClean="0">
                <a:latin typeface="Myriad Pro" pitchFamily="34" charset="0"/>
              </a:rPr>
              <a:t>30 day:    5%</a:t>
            </a:r>
          </a:p>
          <a:p>
            <a:r>
              <a:rPr lang="en-US" sz="2200" dirty="0" smtClean="0">
                <a:latin typeface="Myriad Pro" pitchFamily="34" charset="0"/>
              </a:rPr>
              <a:t>60 day:    6%</a:t>
            </a:r>
          </a:p>
          <a:p>
            <a:r>
              <a:rPr lang="en-US" sz="2200" dirty="0" smtClean="0">
                <a:solidFill>
                  <a:schemeClr val="tx2"/>
                </a:solidFill>
                <a:latin typeface="Myriad Pro" pitchFamily="34" charset="0"/>
              </a:rPr>
              <a:t>90 day:    71%</a:t>
            </a:r>
          </a:p>
          <a:p>
            <a:r>
              <a:rPr lang="en-US" sz="2200" dirty="0" smtClean="0">
                <a:latin typeface="Myriad Pro" pitchFamily="34" charset="0"/>
              </a:rPr>
              <a:t>180 day:  17%</a:t>
            </a:r>
          </a:p>
          <a:p>
            <a:r>
              <a:rPr lang="en-US" sz="2200" dirty="0" smtClean="0">
                <a:latin typeface="Myriad Pro" pitchFamily="34" charset="0"/>
              </a:rPr>
              <a:t>365 day:  1%</a:t>
            </a:r>
          </a:p>
        </p:txBody>
      </p:sp>
      <p:sp>
        <p:nvSpPr>
          <p:cNvPr id="4" name="TextBox 3"/>
          <p:cNvSpPr txBox="1"/>
          <p:nvPr/>
        </p:nvSpPr>
        <p:spPr>
          <a:xfrm>
            <a:off x="5257800" y="1828800"/>
            <a:ext cx="2438400" cy="2800767"/>
          </a:xfrm>
          <a:prstGeom prst="rect">
            <a:avLst/>
          </a:prstGeom>
          <a:noFill/>
        </p:spPr>
        <p:txBody>
          <a:bodyPr wrap="square" rtlCol="0">
            <a:spAutoFit/>
          </a:bodyPr>
          <a:lstStyle/>
          <a:p>
            <a:r>
              <a:rPr lang="en-US" sz="2200" b="1" u="sng" dirty="0" smtClean="0">
                <a:latin typeface="Myriad Pro" pitchFamily="34" charset="0"/>
              </a:rPr>
              <a:t>Benefit Period</a:t>
            </a:r>
          </a:p>
          <a:p>
            <a:endParaRPr lang="en-US" sz="2200" dirty="0">
              <a:latin typeface="Myriad Pro" pitchFamily="34" charset="0"/>
            </a:endParaRPr>
          </a:p>
          <a:p>
            <a:r>
              <a:rPr lang="en-US" sz="2200" dirty="0" smtClean="0">
                <a:latin typeface="Myriad Pro" pitchFamily="34" charset="0"/>
              </a:rPr>
              <a:t>1 year:     3%</a:t>
            </a:r>
          </a:p>
          <a:p>
            <a:r>
              <a:rPr lang="en-US" sz="2200" dirty="0" smtClean="0">
                <a:latin typeface="Myriad Pro" pitchFamily="34" charset="0"/>
              </a:rPr>
              <a:t>2 year:     16%</a:t>
            </a:r>
          </a:p>
          <a:p>
            <a:r>
              <a:rPr lang="en-US" sz="2200" dirty="0" smtClean="0">
                <a:solidFill>
                  <a:schemeClr val="tx2"/>
                </a:solidFill>
                <a:latin typeface="Myriad Pro" pitchFamily="34" charset="0"/>
              </a:rPr>
              <a:t>5 year:     35%</a:t>
            </a:r>
          </a:p>
          <a:p>
            <a:r>
              <a:rPr lang="en-US" sz="2200" dirty="0" smtClean="0">
                <a:latin typeface="Myriad Pro" pitchFamily="34" charset="0"/>
              </a:rPr>
              <a:t>10 year:   8%</a:t>
            </a:r>
          </a:p>
          <a:p>
            <a:r>
              <a:rPr lang="en-US" sz="2200" dirty="0" smtClean="0">
                <a:solidFill>
                  <a:schemeClr val="tx2"/>
                </a:solidFill>
                <a:latin typeface="Myriad Pro" pitchFamily="34" charset="0"/>
              </a:rPr>
              <a:t>Age 65:   33%</a:t>
            </a:r>
          </a:p>
          <a:p>
            <a:r>
              <a:rPr lang="en-US" sz="2200" dirty="0" smtClean="0">
                <a:latin typeface="Myriad Pro" pitchFamily="34" charset="0"/>
              </a:rPr>
              <a:t>Age 67:   4%</a:t>
            </a:r>
          </a:p>
        </p:txBody>
      </p:sp>
    </p:spTree>
    <p:extLst>
      <p:ext uri="{BB962C8B-B14F-4D97-AF65-F5344CB8AC3E}">
        <p14:creationId xmlns:p14="http://schemas.microsoft.com/office/powerpoint/2010/main" val="63234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2" end="2"/>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p:cTn id="52"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3"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4"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5" dur="1000"/>
                                        <p:tgtEl>
                                          <p:spTgt spid="4">
                                            <p:txEl>
                                              <p:pRg st="3" end="3"/>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p:cTn id="5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61" dur="1000"/>
                                        <p:tgtEl>
                                          <p:spTgt spid="4">
                                            <p:txEl>
                                              <p:pRg st="4" end="4"/>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p:cTn id="6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67" dur="1000"/>
                                        <p:tgtEl>
                                          <p:spTgt spid="4">
                                            <p:txEl>
                                              <p:pRg st="5" end="5"/>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p:cTn id="7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72"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73" dur="1000"/>
                                        <p:tgtEl>
                                          <p:spTgt spid="4">
                                            <p:txEl>
                                              <p:pRg st="6" end="6"/>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 calcmode="lin" valueType="num">
                                      <p:cBhvr>
                                        <p:cTn id="76"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71383"/>
            <a:ext cx="8229600"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Century+ </a:t>
            </a:r>
            <a:r>
              <a:rPr lang="en-US" sz="3600" b="1" dirty="0" smtClean="0">
                <a:latin typeface="Times New Roman" pitchFamily="18" charset="0"/>
                <a:cs typeface="Times New Roman" pitchFamily="18" charset="0"/>
              </a:rPr>
              <a:t>DI breakdown</a:t>
            </a:r>
            <a:endParaRPr lang="en-US" sz="3600" b="1" dirty="0">
              <a:latin typeface="Times New Roman" pitchFamily="18" charset="0"/>
              <a:cs typeface="Times New Roman" pitchFamily="18" charset="0"/>
            </a:endParaRPr>
          </a:p>
        </p:txBody>
      </p:sp>
      <p:sp>
        <p:nvSpPr>
          <p:cNvPr id="3" name="TextBox 2"/>
          <p:cNvSpPr txBox="1"/>
          <p:nvPr/>
        </p:nvSpPr>
        <p:spPr>
          <a:xfrm>
            <a:off x="1295400" y="1600200"/>
            <a:ext cx="6934200" cy="3539430"/>
          </a:xfrm>
          <a:prstGeom prst="rect">
            <a:avLst/>
          </a:prstGeom>
          <a:noFill/>
        </p:spPr>
        <p:txBody>
          <a:bodyPr wrap="square" rtlCol="0">
            <a:spAutoFit/>
          </a:bodyPr>
          <a:lstStyle/>
          <a:p>
            <a:pPr>
              <a:tabLst>
                <a:tab pos="4800600" algn="ctr"/>
              </a:tabLst>
            </a:pPr>
            <a:r>
              <a:rPr lang="en-US" sz="2200" b="1" u="sng" dirty="0" smtClean="0">
                <a:latin typeface="Myriad Pro" pitchFamily="34" charset="0"/>
              </a:rPr>
              <a:t>Riders</a:t>
            </a:r>
            <a:r>
              <a:rPr lang="en-US" sz="2200" b="1" dirty="0" smtClean="0">
                <a:latin typeface="Myriad Pro" pitchFamily="34" charset="0"/>
              </a:rPr>
              <a:t>	</a:t>
            </a:r>
            <a:r>
              <a:rPr lang="en-US" sz="2200" b="1" u="sng" dirty="0" smtClean="0">
                <a:latin typeface="Myriad Pro" pitchFamily="34" charset="0"/>
              </a:rPr>
              <a:t>Classes</a:t>
            </a:r>
          </a:p>
          <a:p>
            <a:pPr>
              <a:tabLst>
                <a:tab pos="3657600" algn="ctr"/>
                <a:tab pos="4800600" algn="ctr"/>
                <a:tab pos="5943600" algn="ctr"/>
              </a:tabLst>
            </a:pPr>
            <a:r>
              <a:rPr lang="en-US" sz="2200" dirty="0" smtClean="0">
                <a:latin typeface="Myriad Pro" pitchFamily="34" charset="0"/>
              </a:rPr>
              <a:t>	</a:t>
            </a:r>
            <a:r>
              <a:rPr lang="en-US" sz="2200" u="sng" dirty="0" smtClean="0">
                <a:latin typeface="Myriad Pro" pitchFamily="34" charset="0"/>
              </a:rPr>
              <a:t>All</a:t>
            </a:r>
            <a:r>
              <a:rPr lang="en-US" sz="2200" dirty="0" smtClean="0">
                <a:latin typeface="Myriad Pro" pitchFamily="34" charset="0"/>
              </a:rPr>
              <a:t>	</a:t>
            </a:r>
            <a:r>
              <a:rPr lang="en-US" sz="2200" u="sng" dirty="0" smtClean="0">
                <a:latin typeface="Myriad Pro" pitchFamily="34" charset="0"/>
              </a:rPr>
              <a:t>1A+2A</a:t>
            </a:r>
            <a:r>
              <a:rPr lang="en-US" sz="2200" dirty="0" smtClean="0">
                <a:latin typeface="Myriad Pro" pitchFamily="34" charset="0"/>
              </a:rPr>
              <a:t>	</a:t>
            </a:r>
            <a:r>
              <a:rPr lang="en-US" sz="2200" u="sng" dirty="0" smtClean="0">
                <a:latin typeface="Myriad Pro" pitchFamily="34" charset="0"/>
              </a:rPr>
              <a:t>3A+4A</a:t>
            </a:r>
            <a:endParaRPr lang="en-US" sz="2200" u="sng" dirty="0">
              <a:latin typeface="Myriad Pro" pitchFamily="34" charset="0"/>
            </a:endParaRPr>
          </a:p>
          <a:p>
            <a:pPr>
              <a:tabLst>
                <a:tab pos="3886200" algn="r"/>
                <a:tab pos="5029200" algn="r"/>
                <a:tab pos="6172200" algn="r"/>
              </a:tabLst>
            </a:pPr>
            <a:r>
              <a:rPr lang="en-US" sz="2000" dirty="0">
                <a:solidFill>
                  <a:schemeClr val="tx2"/>
                </a:solidFill>
                <a:latin typeface="Myriad Pro" pitchFamily="34" charset="0"/>
              </a:rPr>
              <a:t>Supplemental DI (</a:t>
            </a:r>
            <a:r>
              <a:rPr lang="en-US" sz="2000" dirty="0" err="1">
                <a:solidFill>
                  <a:schemeClr val="tx2"/>
                </a:solidFill>
                <a:latin typeface="Myriad Pro" pitchFamily="34" charset="0"/>
              </a:rPr>
              <a:t>SSDI</a:t>
            </a:r>
            <a:r>
              <a:rPr lang="en-US" sz="2000" dirty="0">
                <a:solidFill>
                  <a:schemeClr val="tx2"/>
                </a:solidFill>
                <a:latin typeface="Myriad Pro" pitchFamily="34" charset="0"/>
              </a:rPr>
              <a:t> </a:t>
            </a:r>
            <a:r>
              <a:rPr lang="en-US" sz="2000" dirty="0" smtClean="0">
                <a:solidFill>
                  <a:schemeClr val="tx2"/>
                </a:solidFill>
                <a:latin typeface="Myriad Pro" pitchFamily="34" charset="0"/>
              </a:rPr>
              <a:t>Offset)	84%	83%	85</a:t>
            </a:r>
            <a:r>
              <a:rPr lang="en-US" sz="2000" dirty="0">
                <a:solidFill>
                  <a:schemeClr val="tx2"/>
                </a:solidFill>
                <a:latin typeface="Myriad Pro" pitchFamily="34" charset="0"/>
              </a:rPr>
              <a:t>%</a:t>
            </a:r>
          </a:p>
          <a:p>
            <a:pPr>
              <a:tabLst>
                <a:tab pos="3886200" algn="r"/>
                <a:tab pos="5029200" algn="r"/>
                <a:tab pos="6172200" algn="r"/>
              </a:tabLst>
            </a:pPr>
            <a:r>
              <a:rPr lang="en-US" sz="2000" dirty="0" smtClean="0">
                <a:solidFill>
                  <a:schemeClr val="tx2"/>
                </a:solidFill>
                <a:latin typeface="Myriad Pro" pitchFamily="34" charset="0"/>
              </a:rPr>
              <a:t>Residual	30%	24%	33</a:t>
            </a:r>
            <a:r>
              <a:rPr lang="en-US" sz="2000" dirty="0">
                <a:solidFill>
                  <a:schemeClr val="tx2"/>
                </a:solidFill>
                <a:latin typeface="Myriad Pro" pitchFamily="34" charset="0"/>
              </a:rPr>
              <a:t>%</a:t>
            </a:r>
          </a:p>
          <a:p>
            <a:pPr>
              <a:tabLst>
                <a:tab pos="3886200" algn="r"/>
                <a:tab pos="5029200" algn="r"/>
                <a:tab pos="6172200" algn="r"/>
              </a:tabLst>
            </a:pPr>
            <a:r>
              <a:rPr lang="en-US" sz="2000" dirty="0" smtClean="0">
                <a:solidFill>
                  <a:schemeClr val="tx2"/>
                </a:solidFill>
                <a:latin typeface="Myriad Pro" pitchFamily="34" charset="0"/>
              </a:rPr>
              <a:t>Automatic Increase (COLA)	 26%	24%	27%</a:t>
            </a:r>
          </a:p>
          <a:p>
            <a:pPr>
              <a:tabLst>
                <a:tab pos="3886200" algn="r"/>
                <a:tab pos="5029200" algn="r"/>
                <a:tab pos="6172200" algn="r"/>
              </a:tabLst>
            </a:pPr>
            <a:r>
              <a:rPr lang="en-US" sz="2000" dirty="0" smtClean="0">
                <a:latin typeface="Myriad Pro" pitchFamily="34" charset="0"/>
              </a:rPr>
              <a:t>Own Occupation	22%	   n/a	34%</a:t>
            </a:r>
          </a:p>
          <a:p>
            <a:pPr>
              <a:tabLst>
                <a:tab pos="3886200" algn="r"/>
                <a:tab pos="5029200" algn="r"/>
                <a:tab pos="6172200" algn="r"/>
              </a:tabLst>
            </a:pPr>
            <a:r>
              <a:rPr lang="en-US" sz="2000" dirty="0" smtClean="0">
                <a:latin typeface="Myriad Pro" pitchFamily="34" charset="0"/>
              </a:rPr>
              <a:t>Retro Injury	20%	  25%	18%</a:t>
            </a:r>
          </a:p>
          <a:p>
            <a:pPr>
              <a:tabLst>
                <a:tab pos="3886200" algn="r"/>
                <a:tab pos="5029200" algn="r"/>
                <a:tab pos="6172200" algn="r"/>
              </a:tabLst>
            </a:pPr>
            <a:r>
              <a:rPr lang="en-US" sz="2000" dirty="0">
                <a:latin typeface="Myriad Pro" pitchFamily="34" charset="0"/>
              </a:rPr>
              <a:t>Guaranteed </a:t>
            </a:r>
            <a:r>
              <a:rPr lang="en-US" sz="2000" dirty="0" smtClean="0">
                <a:latin typeface="Myriad Pro" pitchFamily="34" charset="0"/>
              </a:rPr>
              <a:t>Insurability	15%	16%	14</a:t>
            </a:r>
            <a:r>
              <a:rPr lang="en-US" sz="2000" dirty="0">
                <a:latin typeface="Myriad Pro" pitchFamily="34" charset="0"/>
              </a:rPr>
              <a:t>%</a:t>
            </a:r>
          </a:p>
          <a:p>
            <a:pPr>
              <a:tabLst>
                <a:tab pos="3886200" algn="r"/>
                <a:tab pos="5029200" algn="r"/>
                <a:tab pos="6172200" algn="r"/>
              </a:tabLst>
            </a:pPr>
            <a:r>
              <a:rPr lang="en-US" sz="2000" dirty="0" smtClean="0">
                <a:latin typeface="Myriad Pro" pitchFamily="34" charset="0"/>
              </a:rPr>
              <a:t>CAT	8%	15%	4</a:t>
            </a:r>
            <a:r>
              <a:rPr lang="en-US" sz="2000" dirty="0">
                <a:latin typeface="Myriad Pro" pitchFamily="34" charset="0"/>
              </a:rPr>
              <a:t>%</a:t>
            </a:r>
          </a:p>
          <a:p>
            <a:pPr>
              <a:tabLst>
                <a:tab pos="3886200" algn="r"/>
                <a:tab pos="5029200" algn="r"/>
                <a:tab pos="6172200" algn="r"/>
              </a:tabLst>
            </a:pPr>
            <a:r>
              <a:rPr lang="en-US" sz="2000" dirty="0" smtClean="0">
                <a:latin typeface="Myriad Pro" pitchFamily="34" charset="0"/>
              </a:rPr>
              <a:t>Return of Premium	4%	6%	3%</a:t>
            </a:r>
          </a:p>
          <a:p>
            <a:pPr>
              <a:tabLst>
                <a:tab pos="3886200" algn="r"/>
                <a:tab pos="5029200" algn="r"/>
                <a:tab pos="6172200" algn="r"/>
              </a:tabLst>
            </a:pPr>
            <a:r>
              <a:rPr lang="en-US" sz="2000" dirty="0" smtClean="0">
                <a:latin typeface="Myriad Pro" pitchFamily="34" charset="0"/>
              </a:rPr>
              <a:t>Non-Can	1%	n/a	2%</a:t>
            </a:r>
          </a:p>
        </p:txBody>
      </p:sp>
    </p:spTree>
    <p:extLst>
      <p:ext uri="{BB962C8B-B14F-4D97-AF65-F5344CB8AC3E}">
        <p14:creationId xmlns:p14="http://schemas.microsoft.com/office/powerpoint/2010/main" val="280471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52600"/>
            <a:ext cx="82296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Questions? </a:t>
            </a:r>
            <a:endParaRPr lang="en-US" sz="3600" b="1" dirty="0">
              <a:latin typeface="Times New Roman" pitchFamily="18" charset="0"/>
              <a:cs typeface="Times New Roman" pitchFamily="18" charset="0"/>
            </a:endParaRPr>
          </a:p>
        </p:txBody>
      </p:sp>
      <p:sp>
        <p:nvSpPr>
          <p:cNvPr id="3" name="Content Placeholder 2"/>
          <p:cNvSpPr txBox="1">
            <a:spLocks/>
          </p:cNvSpPr>
          <p:nvPr/>
        </p:nvSpPr>
        <p:spPr>
          <a:xfrm>
            <a:off x="152400" y="6172200"/>
            <a:ext cx="5181600" cy="68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200" dirty="0">
                <a:solidFill>
                  <a:schemeClr val="bg1"/>
                </a:solidFill>
                <a:latin typeface="Myriad Pro" pitchFamily="34" charset="0"/>
              </a:rPr>
              <a:t>Policy Form Nos. I H0920, I H0820, </a:t>
            </a:r>
            <a:r>
              <a:rPr lang="en-CA" sz="1200" dirty="0" smtClean="0">
                <a:solidFill>
                  <a:schemeClr val="bg1"/>
                </a:solidFill>
                <a:latin typeface="Myriad Pro" pitchFamily="34" charset="0"/>
              </a:rPr>
              <a:t>I L0760</a:t>
            </a:r>
            <a:r>
              <a:rPr lang="en-CA" sz="1200" dirty="0">
                <a:solidFill>
                  <a:schemeClr val="bg1"/>
                </a:solidFill>
                <a:latin typeface="Myriad Pro" pitchFamily="34" charset="0"/>
              </a:rPr>
              <a:t>.</a:t>
            </a:r>
          </a:p>
          <a:p>
            <a:pPr marL="0" indent="0">
              <a:buNone/>
            </a:pPr>
            <a:r>
              <a:rPr lang="en-US" sz="1200" dirty="0" smtClean="0">
                <a:solidFill>
                  <a:schemeClr val="bg1"/>
                </a:solidFill>
                <a:latin typeface="Myriad Pro" pitchFamily="34" charset="0"/>
              </a:rPr>
              <a:t>Product </a:t>
            </a:r>
            <a:r>
              <a:rPr lang="en-US" sz="1200" dirty="0">
                <a:solidFill>
                  <a:schemeClr val="bg1"/>
                </a:solidFill>
                <a:latin typeface="Myriad Pro" pitchFamily="34" charset="0"/>
              </a:rPr>
              <a:t>and rider availability, features and rates may vary by state.</a:t>
            </a:r>
          </a:p>
          <a:p>
            <a:pPr marL="0" indent="0">
              <a:buFont typeface="Arial" pitchFamily="34" charset="0"/>
              <a:buNone/>
            </a:pPr>
            <a:r>
              <a:rPr lang="en-CA" sz="1200" dirty="0" smtClean="0">
                <a:solidFill>
                  <a:schemeClr val="bg1"/>
                </a:solidFill>
                <a:latin typeface="Myriad Pro" pitchFamily="34" charset="0"/>
              </a:rPr>
              <a:t>H703-0413</a:t>
            </a:r>
          </a:p>
        </p:txBody>
      </p:sp>
      <p:sp>
        <p:nvSpPr>
          <p:cNvPr id="5" name="TextBox 4"/>
          <p:cNvSpPr txBox="1"/>
          <p:nvPr/>
        </p:nvSpPr>
        <p:spPr>
          <a:xfrm>
            <a:off x="152400" y="4267200"/>
            <a:ext cx="8763000" cy="923330"/>
          </a:xfrm>
          <a:prstGeom prst="rect">
            <a:avLst/>
          </a:prstGeom>
          <a:noFill/>
        </p:spPr>
        <p:txBody>
          <a:bodyPr wrap="square" rtlCol="0">
            <a:spAutoFit/>
          </a:bodyPr>
          <a:lstStyle/>
          <a:p>
            <a:r>
              <a:rPr lang="en-US" dirty="0"/>
              <a:t>The </a:t>
            </a:r>
            <a:r>
              <a:rPr lang="en-US" dirty="0" smtClean="0"/>
              <a:t>policies </a:t>
            </a:r>
            <a:r>
              <a:rPr lang="en-US" dirty="0"/>
              <a:t>and riders </a:t>
            </a:r>
            <a:r>
              <a:rPr lang="en-US" dirty="0" smtClean="0"/>
              <a:t>in this presentation may </a:t>
            </a:r>
            <a:r>
              <a:rPr lang="en-US" dirty="0"/>
              <a:t>contain reductions of benefits, limitations and exclusions. For complete details of coverage, please contact Assurity Life Insurance Company or ask to review the policy for </a:t>
            </a:r>
            <a:r>
              <a:rPr lang="en-US"/>
              <a:t>more </a:t>
            </a:r>
            <a:r>
              <a:rPr lang="en-US" smtClean="0"/>
              <a:t>information.</a:t>
            </a:r>
            <a:endParaRPr lang="en-US" dirty="0"/>
          </a:p>
        </p:txBody>
      </p:sp>
    </p:spTree>
    <p:extLst>
      <p:ext uri="{BB962C8B-B14F-4D97-AF65-F5344CB8AC3E}">
        <p14:creationId xmlns:p14="http://schemas.microsoft.com/office/powerpoint/2010/main" val="328682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228600"/>
            <a:ext cx="8229600" cy="1143000"/>
          </a:xfrm>
        </p:spPr>
        <p:txBody>
          <a:bodyPr>
            <a:normAutofit/>
          </a:bodyPr>
          <a:lstStyle/>
          <a:p>
            <a:r>
              <a:rPr lang="en-CA" sz="3600" b="1" dirty="0">
                <a:latin typeface="Times New Roman" pitchFamily="18" charset="0"/>
                <a:ea typeface="+mn-ea"/>
                <a:cs typeface="Times New Roman" pitchFamily="18" charset="0"/>
              </a:rPr>
              <a:t>CI and the disability client</a:t>
            </a:r>
          </a:p>
        </p:txBody>
      </p:sp>
      <p:sp>
        <p:nvSpPr>
          <p:cNvPr id="22531" name="Content Placeholder 2"/>
          <p:cNvSpPr>
            <a:spLocks noGrp="1"/>
          </p:cNvSpPr>
          <p:nvPr>
            <p:ph idx="1"/>
          </p:nvPr>
        </p:nvSpPr>
        <p:spPr>
          <a:xfrm>
            <a:off x="1828800" y="1752600"/>
            <a:ext cx="6400800" cy="3124200"/>
          </a:xfrm>
        </p:spPr>
        <p:txBody>
          <a:bodyPr/>
          <a:lstStyle/>
          <a:p>
            <a:pPr marL="0" indent="0">
              <a:buNone/>
            </a:pPr>
            <a:r>
              <a:rPr lang="en-CA" b="1" dirty="0" smtClean="0">
                <a:latin typeface="Myriad Pro" pitchFamily="34" charset="0"/>
              </a:rPr>
              <a:t>DI: Why not 100% replacement?</a:t>
            </a:r>
          </a:p>
          <a:p>
            <a:pPr lvl="2"/>
            <a:r>
              <a:rPr lang="en-CA" dirty="0" smtClean="0">
                <a:latin typeface="Myriad Pro" pitchFamily="34" charset="0"/>
              </a:rPr>
              <a:t>More CLAIMS</a:t>
            </a:r>
          </a:p>
          <a:p>
            <a:pPr lvl="2"/>
            <a:r>
              <a:rPr lang="en-CA" dirty="0" smtClean="0">
                <a:latin typeface="Myriad Pro" pitchFamily="34" charset="0"/>
              </a:rPr>
              <a:t>LONGER claims</a:t>
            </a:r>
          </a:p>
          <a:p>
            <a:pPr lvl="2"/>
            <a:r>
              <a:rPr lang="en-CA" dirty="0" smtClean="0">
                <a:latin typeface="Myriad Pro" pitchFamily="34" charset="0"/>
              </a:rPr>
              <a:t>Human nature of OTHER people</a:t>
            </a:r>
          </a:p>
        </p:txBody>
      </p:sp>
      <p:sp>
        <p:nvSpPr>
          <p:cNvPr id="4" name="Content Placeholder 2"/>
          <p:cNvSpPr txBox="1">
            <a:spLocks/>
          </p:cNvSpPr>
          <p:nvPr/>
        </p:nvSpPr>
        <p:spPr>
          <a:xfrm>
            <a:off x="762000" y="5486400"/>
            <a:ext cx="5181600" cy="685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200" dirty="0">
                <a:latin typeface="Myriad Pro" pitchFamily="34" charset="0"/>
              </a:rPr>
              <a:t>Policy Form Nos. I H0920, I H0820, </a:t>
            </a:r>
            <a:r>
              <a:rPr lang="en-CA" sz="1200" dirty="0" smtClean="0">
                <a:latin typeface="Myriad Pro" pitchFamily="34" charset="0"/>
              </a:rPr>
              <a:t>I L0760</a:t>
            </a:r>
            <a:r>
              <a:rPr lang="en-CA" sz="1200" dirty="0">
                <a:latin typeface="Myriad Pro" pitchFamily="34" charset="0"/>
              </a:rPr>
              <a:t>.</a:t>
            </a:r>
          </a:p>
          <a:p>
            <a:pPr marL="0" indent="0">
              <a:buNone/>
            </a:pPr>
            <a:r>
              <a:rPr lang="en-US" sz="1200" dirty="0" smtClean="0">
                <a:latin typeface="Myriad Pro" pitchFamily="34" charset="0"/>
              </a:rPr>
              <a:t>Product </a:t>
            </a:r>
            <a:r>
              <a:rPr lang="en-US" sz="1200" dirty="0">
                <a:latin typeface="Myriad Pro" pitchFamily="34" charset="0"/>
              </a:rPr>
              <a:t>and rider availability, features and rates may vary by state.</a:t>
            </a:r>
          </a:p>
          <a:p>
            <a:pPr marL="0" indent="0">
              <a:buFont typeface="Arial" pitchFamily="34" charset="0"/>
              <a:buNone/>
            </a:pPr>
            <a:r>
              <a:rPr lang="en-CA" sz="1200" dirty="0" smtClean="0">
                <a:latin typeface="Myriad Pro" pitchFamily="34" charset="0"/>
              </a:rPr>
              <a:t>H703-0413</a:t>
            </a:r>
          </a:p>
        </p:txBody>
      </p:sp>
    </p:spTree>
    <p:extLst>
      <p:ext uri="{BB962C8B-B14F-4D97-AF65-F5344CB8AC3E}">
        <p14:creationId xmlns:p14="http://schemas.microsoft.com/office/powerpoint/2010/main" val="2494976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304800"/>
            <a:ext cx="8229600" cy="1143000"/>
          </a:xfrm>
        </p:spPr>
        <p:txBody>
          <a:bodyPr>
            <a:noAutofit/>
          </a:bodyPr>
          <a:lstStyle/>
          <a:p>
            <a:r>
              <a:rPr lang="en-CA" sz="3600" b="1" dirty="0">
                <a:latin typeface="Times New Roman" pitchFamily="18" charset="0"/>
                <a:ea typeface="+mn-ea"/>
                <a:cs typeface="Times New Roman" pitchFamily="18" charset="0"/>
              </a:rPr>
              <a:t>Group/individual disability income —usually a deal killer</a:t>
            </a:r>
          </a:p>
        </p:txBody>
      </p:sp>
      <p:sp>
        <p:nvSpPr>
          <p:cNvPr id="23555" name="Content Placeholder 2"/>
          <p:cNvSpPr>
            <a:spLocks noGrp="1"/>
          </p:cNvSpPr>
          <p:nvPr>
            <p:ph idx="1"/>
          </p:nvPr>
        </p:nvSpPr>
        <p:spPr>
          <a:xfrm>
            <a:off x="1447800" y="2057400"/>
            <a:ext cx="6934200" cy="3276600"/>
          </a:xfrm>
        </p:spPr>
        <p:txBody>
          <a:bodyPr>
            <a:normAutofit lnSpcReduction="10000"/>
          </a:bodyPr>
          <a:lstStyle/>
          <a:p>
            <a:r>
              <a:rPr lang="en-CA" sz="2400" dirty="0" smtClean="0">
                <a:latin typeface="Myriad Pro" pitchFamily="34" charset="0"/>
              </a:rPr>
              <a:t>Is a </a:t>
            </a:r>
            <a:r>
              <a:rPr lang="en-CA" sz="2400" dirty="0">
                <a:latin typeface="Myriad Pro" pitchFamily="34" charset="0"/>
              </a:rPr>
              <a:t>c</a:t>
            </a:r>
            <a:r>
              <a:rPr lang="en-CA" sz="2400" dirty="0" smtClean="0">
                <a:latin typeface="Myriad Pro" pitchFamily="34" charset="0"/>
              </a:rPr>
              <a:t>ritical </a:t>
            </a:r>
            <a:r>
              <a:rPr lang="en-CA" sz="2400" dirty="0">
                <a:latin typeface="Myriad Pro" pitchFamily="34" charset="0"/>
              </a:rPr>
              <a:t>i</a:t>
            </a:r>
            <a:r>
              <a:rPr lang="en-CA" sz="2400" dirty="0" smtClean="0">
                <a:latin typeface="Myriad Pro" pitchFamily="34" charset="0"/>
              </a:rPr>
              <a:t>llness </a:t>
            </a:r>
            <a:r>
              <a:rPr lang="en-CA" sz="2400" dirty="0">
                <a:latin typeface="Myriad Pro" pitchFamily="34" charset="0"/>
              </a:rPr>
              <a:t>i</a:t>
            </a:r>
            <a:r>
              <a:rPr lang="en-CA" sz="2400" dirty="0" smtClean="0">
                <a:latin typeface="Myriad Pro" pitchFamily="34" charset="0"/>
              </a:rPr>
              <a:t>nsurance </a:t>
            </a:r>
            <a:r>
              <a:rPr lang="en-CA" sz="2400" dirty="0">
                <a:latin typeface="Myriad Pro" pitchFamily="34" charset="0"/>
              </a:rPr>
              <a:t>s</a:t>
            </a:r>
            <a:r>
              <a:rPr lang="en-CA" sz="2400" dirty="0" smtClean="0">
                <a:latin typeface="Myriad Pro" pitchFamily="34" charset="0"/>
              </a:rPr>
              <a:t>ale</a:t>
            </a:r>
          </a:p>
          <a:p>
            <a:r>
              <a:rPr lang="en-CA" sz="2400" dirty="0" smtClean="0">
                <a:latin typeface="Myriad Pro" pitchFamily="34" charset="0"/>
              </a:rPr>
              <a:t>“My clients” versus people for whom ratio required</a:t>
            </a:r>
          </a:p>
          <a:p>
            <a:pPr lvl="1"/>
            <a:r>
              <a:rPr lang="en-CA" sz="2400" dirty="0" smtClean="0">
                <a:latin typeface="Myriad Pro" pitchFamily="34" charset="0"/>
              </a:rPr>
              <a:t>Unfair, wrong, </a:t>
            </a:r>
            <a:r>
              <a:rPr lang="en-CA" sz="2400" dirty="0">
                <a:latin typeface="Myriad Pro" pitchFamily="34" charset="0"/>
              </a:rPr>
              <a:t>d</a:t>
            </a:r>
            <a:r>
              <a:rPr lang="en-CA" sz="2400" dirty="0" smtClean="0">
                <a:latin typeface="Myriad Pro" pitchFamily="34" charset="0"/>
              </a:rPr>
              <a:t>eserve </a:t>
            </a:r>
          </a:p>
          <a:p>
            <a:pPr lvl="1"/>
            <a:r>
              <a:rPr lang="en-CA" sz="2400" dirty="0" smtClean="0">
                <a:latin typeface="Myriad Pro" pitchFamily="34" charset="0"/>
              </a:rPr>
              <a:t>Minimum standard for legit people with real claims</a:t>
            </a:r>
          </a:p>
          <a:p>
            <a:r>
              <a:rPr lang="en-CA" sz="2400" dirty="0" smtClean="0">
                <a:latin typeface="Myriad Pro" pitchFamily="34" charset="0"/>
              </a:rPr>
              <a:t>“I have always been frustrated that good, honest people...”</a:t>
            </a:r>
          </a:p>
          <a:p>
            <a:endParaRPr lang="en-CA" sz="2400" dirty="0" smtClean="0"/>
          </a:p>
        </p:txBody>
      </p:sp>
    </p:spTree>
    <p:extLst>
      <p:ext uri="{BB962C8B-B14F-4D97-AF65-F5344CB8AC3E}">
        <p14:creationId xmlns:p14="http://schemas.microsoft.com/office/powerpoint/2010/main" val="1674896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idx="4294967295"/>
          </p:nvPr>
        </p:nvSpPr>
        <p:spPr>
          <a:xfrm>
            <a:off x="762000" y="152400"/>
            <a:ext cx="8229600" cy="1143000"/>
          </a:xfrm>
        </p:spPr>
        <p:txBody>
          <a:bodyPr rtlCol="0">
            <a:normAutofit/>
          </a:bodyPr>
          <a:lstStyle/>
          <a:p>
            <a:pPr eaLnBrk="1" fontAlgn="auto" hangingPunct="1">
              <a:spcAft>
                <a:spcPts val="0"/>
              </a:spcAft>
              <a:defRPr/>
            </a:pPr>
            <a:r>
              <a:rPr lang="en-CA" sz="3600" b="1" dirty="0">
                <a:latin typeface="Times New Roman" pitchFamily="18" charset="0"/>
                <a:ea typeface="+mn-ea"/>
                <a:cs typeface="Times New Roman" pitchFamily="18" charset="0"/>
              </a:rPr>
              <a:t>Disability income</a:t>
            </a:r>
          </a:p>
        </p:txBody>
      </p:sp>
      <p:sp>
        <p:nvSpPr>
          <p:cNvPr id="542723" name="Rectangle 3"/>
          <p:cNvSpPr>
            <a:spLocks noGrp="1" noChangeArrowheads="1"/>
          </p:cNvSpPr>
          <p:nvPr>
            <p:ph type="body" idx="4294967295"/>
          </p:nvPr>
        </p:nvSpPr>
        <p:spPr>
          <a:xfrm>
            <a:off x="1524000" y="1493837"/>
            <a:ext cx="7162800" cy="4525963"/>
          </a:xfrm>
        </p:spPr>
        <p:txBody>
          <a:bodyPr rtlCol="0">
            <a:normAutofit/>
          </a:bodyPr>
          <a:lstStyle/>
          <a:p>
            <a:pPr eaLnBrk="1" fontAlgn="auto" hangingPunct="1">
              <a:spcAft>
                <a:spcPts val="0"/>
              </a:spcAft>
              <a:buFont typeface="Arial" pitchFamily="34" charset="0"/>
              <a:buChar char="•"/>
              <a:defRPr/>
            </a:pPr>
            <a:r>
              <a:rPr lang="en-CA" sz="2600" dirty="0" smtClean="0">
                <a:latin typeface="Myriad Pro" pitchFamily="34" charset="0"/>
              </a:rPr>
              <a:t>The perfect disability </a:t>
            </a:r>
            <a:r>
              <a:rPr lang="en-CA" sz="2600" dirty="0">
                <a:latin typeface="Myriad Pro" pitchFamily="34" charset="0"/>
              </a:rPr>
              <a:t>c</a:t>
            </a:r>
            <a:r>
              <a:rPr lang="en-CA" sz="2600" dirty="0" smtClean="0">
                <a:latin typeface="Myriad Pro" pitchFamily="34" charset="0"/>
              </a:rPr>
              <a:t>laim</a:t>
            </a:r>
          </a:p>
          <a:p>
            <a:pPr lvl="1" eaLnBrk="1" fontAlgn="auto" hangingPunct="1">
              <a:spcAft>
                <a:spcPts val="0"/>
              </a:spcAft>
              <a:buFont typeface="Arial" pitchFamily="34" charset="0"/>
              <a:buChar char="–"/>
              <a:defRPr/>
            </a:pPr>
            <a:r>
              <a:rPr lang="en-CA" sz="2600" dirty="0" smtClean="0">
                <a:latin typeface="Myriad Pro" pitchFamily="34" charset="0"/>
              </a:rPr>
              <a:t>Designed to hurt</a:t>
            </a:r>
            <a:endParaRPr lang="en-CA" sz="2600" dirty="0">
              <a:latin typeface="Myriad Pro" pitchFamily="34" charset="0"/>
            </a:endParaRPr>
          </a:p>
          <a:p>
            <a:pPr eaLnBrk="1" fontAlgn="auto" hangingPunct="1">
              <a:spcAft>
                <a:spcPts val="0"/>
              </a:spcAft>
              <a:buFont typeface="Arial" pitchFamily="34" charset="0"/>
              <a:buChar char="–"/>
              <a:defRPr/>
            </a:pPr>
            <a:r>
              <a:rPr lang="en-CA" sz="2600" dirty="0" smtClean="0">
                <a:latin typeface="Myriad Pro" pitchFamily="34" charset="0"/>
              </a:rPr>
              <a:t>i.e., $</a:t>
            </a:r>
            <a:r>
              <a:rPr lang="en-CA" sz="2600" b="1" dirty="0" smtClean="0">
                <a:latin typeface="Myriad Pro" pitchFamily="34" charset="0"/>
              </a:rPr>
              <a:t>4,000</a:t>
            </a:r>
            <a:r>
              <a:rPr lang="en-CA" sz="2600" dirty="0" smtClean="0">
                <a:latin typeface="Myriad Pro" pitchFamily="34" charset="0"/>
              </a:rPr>
              <a:t>/month after 91 days </a:t>
            </a:r>
          </a:p>
          <a:p>
            <a:pPr eaLnBrk="1" fontAlgn="auto" hangingPunct="1">
              <a:spcAft>
                <a:spcPts val="0"/>
              </a:spcAft>
              <a:buFont typeface="Arial" pitchFamily="34" charset="0"/>
              <a:buChar char="–"/>
              <a:defRPr/>
            </a:pPr>
            <a:r>
              <a:rPr lang="en-CA" sz="2600" dirty="0" smtClean="0">
                <a:latin typeface="Myriad Pro" pitchFamily="34" charset="0"/>
              </a:rPr>
              <a:t>No paycheck for 4 months (</a:t>
            </a:r>
            <a:r>
              <a:rPr lang="en-CA" sz="2600" b="1" dirty="0" smtClean="0">
                <a:latin typeface="Myriad Pro" pitchFamily="34" charset="0"/>
              </a:rPr>
              <a:t>$16,000)</a:t>
            </a:r>
          </a:p>
          <a:p>
            <a:pPr eaLnBrk="1" fontAlgn="auto" hangingPunct="1">
              <a:spcAft>
                <a:spcPts val="0"/>
              </a:spcAft>
              <a:buFont typeface="Arial" pitchFamily="34" charset="0"/>
              <a:buChar char="–"/>
              <a:defRPr/>
            </a:pPr>
            <a:r>
              <a:rPr lang="en-CA" sz="2600" dirty="0" smtClean="0">
                <a:latin typeface="Myriad Pro" pitchFamily="34" charset="0"/>
              </a:rPr>
              <a:t>Short $1,000/month for one year </a:t>
            </a:r>
            <a:r>
              <a:rPr lang="en-CA" sz="2600" b="1" dirty="0" smtClean="0">
                <a:latin typeface="Myriad Pro" pitchFamily="34" charset="0"/>
              </a:rPr>
              <a:t>($12,000)</a:t>
            </a:r>
          </a:p>
          <a:p>
            <a:pPr eaLnBrk="1" fontAlgn="auto" hangingPunct="1">
              <a:spcAft>
                <a:spcPts val="0"/>
              </a:spcAft>
              <a:buFont typeface="Arial" pitchFamily="34" charset="0"/>
              <a:buChar char="–"/>
              <a:defRPr/>
            </a:pPr>
            <a:r>
              <a:rPr lang="en-CA" sz="2600" dirty="0" smtClean="0">
                <a:latin typeface="Myriad Pro" pitchFamily="34" charset="0"/>
              </a:rPr>
              <a:t>FIRST $28,000 of CI only ensures NO PAYCUT to household dealing with cancer (no hotels, no prescriptions, no co-pays, etc.)</a:t>
            </a:r>
          </a:p>
          <a:p>
            <a:pPr eaLnBrk="1" fontAlgn="auto" hangingPunct="1">
              <a:spcAft>
                <a:spcPts val="0"/>
              </a:spcAft>
              <a:buFont typeface="Arial" pitchFamily="34" charset="0"/>
              <a:buChar char="•"/>
              <a:defRPr/>
            </a:pPr>
            <a:endParaRPr lang="en-CA" dirty="0"/>
          </a:p>
          <a:p>
            <a:pPr eaLnBrk="1" fontAlgn="auto" hangingPunct="1">
              <a:spcAft>
                <a:spcPts val="0"/>
              </a:spcAft>
              <a:buFont typeface="Arial" pitchFamily="34" charset="0"/>
              <a:buChar char="•"/>
              <a:defRPr/>
            </a:pPr>
            <a:endParaRPr lang="en-CA" dirty="0" smtClean="0">
              <a:effectLst>
                <a:outerShdw blurRad="38100" dist="38100" dir="2700000" algn="tl">
                  <a:srgbClr val="C0C0C0"/>
                </a:outerShdw>
              </a:effectLst>
            </a:endParaRPr>
          </a:p>
          <a:p>
            <a:pPr eaLnBrk="1" fontAlgn="auto" hangingPunct="1">
              <a:spcAft>
                <a:spcPts val="0"/>
              </a:spcAft>
              <a:buFont typeface="Arial" pitchFamily="34" charset="0"/>
              <a:buChar char="•"/>
              <a:defRPr/>
            </a:pPr>
            <a:endParaRPr lang="en-CA"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7121426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228600"/>
            <a:ext cx="8229600" cy="1143000"/>
          </a:xfrm>
        </p:spPr>
        <p:txBody>
          <a:bodyPr>
            <a:normAutofit/>
          </a:bodyPr>
          <a:lstStyle/>
          <a:p>
            <a:r>
              <a:rPr lang="en-US" sz="3600" b="1" dirty="0">
                <a:latin typeface="Times New Roman" pitchFamily="18" charset="0"/>
                <a:ea typeface="+mn-ea"/>
                <a:cs typeface="Times New Roman" pitchFamily="18" charset="0"/>
              </a:rPr>
              <a:t>Disability client</a:t>
            </a:r>
          </a:p>
        </p:txBody>
      </p:sp>
      <p:sp>
        <p:nvSpPr>
          <p:cNvPr id="25603" name="Content Placeholder 2"/>
          <p:cNvSpPr>
            <a:spLocks noGrp="1"/>
          </p:cNvSpPr>
          <p:nvPr>
            <p:ph idx="1"/>
          </p:nvPr>
        </p:nvSpPr>
        <p:spPr>
          <a:xfrm>
            <a:off x="2133600" y="1828800"/>
            <a:ext cx="5181600" cy="3200400"/>
          </a:xfrm>
        </p:spPr>
        <p:txBody>
          <a:bodyPr/>
          <a:lstStyle/>
          <a:p>
            <a:pPr marL="0" indent="0" eaLnBrk="1" hangingPunct="1">
              <a:buNone/>
            </a:pPr>
            <a:r>
              <a:rPr lang="en-CA" dirty="0" smtClean="0">
                <a:latin typeface="Myriad Pro" pitchFamily="34" charset="0"/>
              </a:rPr>
              <a:t>“It might just be me, but I see a difference between…”</a:t>
            </a:r>
          </a:p>
          <a:p>
            <a:pPr eaLnBrk="1" hangingPunct="1"/>
            <a:endParaRPr lang="en-CA" sz="1600" dirty="0" smtClean="0">
              <a:latin typeface="Myriad Pro" pitchFamily="34" charset="0"/>
            </a:endParaRPr>
          </a:p>
          <a:p>
            <a:r>
              <a:rPr lang="en-CA" dirty="0" smtClean="0">
                <a:latin typeface="Myriad Pro" pitchFamily="34" charset="0"/>
              </a:rPr>
              <a:t>Sore back and </a:t>
            </a:r>
            <a:r>
              <a:rPr lang="en-CA" u="sng" dirty="0" smtClean="0">
                <a:latin typeface="Myriad Pro" pitchFamily="34" charset="0"/>
              </a:rPr>
              <a:t>cancer</a:t>
            </a:r>
          </a:p>
          <a:p>
            <a:r>
              <a:rPr lang="en-CA" dirty="0" smtClean="0">
                <a:latin typeface="Myriad Pro" pitchFamily="34" charset="0"/>
              </a:rPr>
              <a:t>Broken leg and </a:t>
            </a:r>
            <a:r>
              <a:rPr lang="en-CA" u="sng" dirty="0" smtClean="0">
                <a:latin typeface="Myriad Pro" pitchFamily="34" charset="0"/>
              </a:rPr>
              <a:t>stroke</a:t>
            </a:r>
          </a:p>
          <a:p>
            <a:endParaRPr lang="en-US" dirty="0" smtClean="0"/>
          </a:p>
        </p:txBody>
      </p:sp>
    </p:spTree>
    <p:extLst>
      <p:ext uri="{BB962C8B-B14F-4D97-AF65-F5344CB8AC3E}">
        <p14:creationId xmlns:p14="http://schemas.microsoft.com/office/powerpoint/2010/main" val="336021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762000" y="228600"/>
            <a:ext cx="8229600" cy="1143000"/>
          </a:xfrm>
        </p:spPr>
        <p:txBody>
          <a:bodyPr>
            <a:noAutofit/>
          </a:bodyPr>
          <a:lstStyle/>
          <a:p>
            <a:pPr eaLnBrk="1" hangingPunct="1"/>
            <a:r>
              <a:rPr lang="en-US" sz="3600" b="1" dirty="0">
                <a:latin typeface="Times New Roman" pitchFamily="18" charset="0"/>
                <a:ea typeface="+mn-ea"/>
                <a:cs typeface="Times New Roman" pitchFamily="18" charset="0"/>
              </a:rPr>
              <a:t>Critical illness and DI: </a:t>
            </a:r>
            <a:br>
              <a:rPr lang="en-US" sz="3600" b="1" dirty="0">
                <a:latin typeface="Times New Roman" pitchFamily="18" charset="0"/>
                <a:ea typeface="+mn-ea"/>
                <a:cs typeface="Times New Roman" pitchFamily="18" charset="0"/>
              </a:rPr>
            </a:br>
            <a:r>
              <a:rPr lang="en-US" sz="3600" b="1" dirty="0">
                <a:latin typeface="Times New Roman" pitchFamily="18" charset="0"/>
                <a:ea typeface="+mn-ea"/>
                <a:cs typeface="Times New Roman" pitchFamily="18" charset="0"/>
              </a:rPr>
              <a:t>the perfect match</a:t>
            </a:r>
            <a:endParaRPr lang="en-CA" sz="3600" b="1" dirty="0">
              <a:latin typeface="Times New Roman" pitchFamily="18" charset="0"/>
              <a:ea typeface="+mn-ea"/>
              <a:cs typeface="Times New Roman" pitchFamily="18" charset="0"/>
            </a:endParaRPr>
          </a:p>
        </p:txBody>
      </p:sp>
      <p:sp>
        <p:nvSpPr>
          <p:cNvPr id="26628" name="Rectangle 3"/>
          <p:cNvSpPr>
            <a:spLocks noGrp="1" noChangeArrowheads="1"/>
          </p:cNvSpPr>
          <p:nvPr>
            <p:ph type="body" idx="1"/>
          </p:nvPr>
        </p:nvSpPr>
        <p:spPr>
          <a:xfrm>
            <a:off x="1219200" y="1908175"/>
            <a:ext cx="7239000" cy="4340225"/>
          </a:xfrm>
          <a:noFill/>
        </p:spPr>
        <p:txBody>
          <a:bodyPr lIns="0" tIns="0" rIns="0" bIns="0">
            <a:normAutofit/>
          </a:bodyPr>
          <a:lstStyle/>
          <a:p>
            <a:pPr eaLnBrk="1" hangingPunct="1"/>
            <a:r>
              <a:rPr lang="en-US" sz="2800" dirty="0" smtClean="0">
                <a:latin typeface="Myriad Pro" pitchFamily="34" charset="0"/>
              </a:rPr>
              <a:t>Think of disability insurance as the </a:t>
            </a:r>
            <a:r>
              <a:rPr lang="en-US" sz="2800" u="sng" dirty="0" smtClean="0">
                <a:latin typeface="Myriad Pro" pitchFamily="34" charset="0"/>
              </a:rPr>
              <a:t>brakes</a:t>
            </a:r>
            <a:r>
              <a:rPr lang="en-US" sz="2800" dirty="0" smtClean="0">
                <a:latin typeface="Myriad Pro" pitchFamily="34" charset="0"/>
              </a:rPr>
              <a:t> on your car…	</a:t>
            </a:r>
          </a:p>
          <a:p>
            <a:pPr eaLnBrk="1" hangingPunct="1"/>
            <a:r>
              <a:rPr lang="en-US" sz="2800" dirty="0" smtClean="0">
                <a:latin typeface="Myriad Pro" pitchFamily="34" charset="0"/>
              </a:rPr>
              <a:t>Think of critical illness insurance as the </a:t>
            </a:r>
            <a:r>
              <a:rPr lang="en-US" sz="2800" u="sng" dirty="0" smtClean="0">
                <a:latin typeface="Myriad Pro" pitchFamily="34" charset="0"/>
              </a:rPr>
              <a:t>airbags</a:t>
            </a:r>
          </a:p>
          <a:p>
            <a:pPr marL="457200" lvl="1" indent="0" eaLnBrk="1" hangingPunct="1">
              <a:buNone/>
            </a:pPr>
            <a:r>
              <a:rPr lang="en-US" sz="2400" b="1" i="1" dirty="0" smtClean="0">
                <a:latin typeface="Myriad Pro" pitchFamily="34" charset="0"/>
              </a:rPr>
              <a:t>And DI writers love this:</a:t>
            </a:r>
          </a:p>
          <a:p>
            <a:pPr marL="457200" lvl="1" indent="0" eaLnBrk="1" hangingPunct="1">
              <a:buNone/>
            </a:pPr>
            <a:r>
              <a:rPr lang="en-US" sz="2400" dirty="0" smtClean="0">
                <a:latin typeface="Myriad Pro" pitchFamily="34" charset="0"/>
              </a:rPr>
              <a:t>If I had to choose between the two cars, I would choose one with brakes…</a:t>
            </a:r>
            <a:br>
              <a:rPr lang="en-US" sz="2400" dirty="0" smtClean="0">
                <a:latin typeface="Myriad Pro" pitchFamily="34" charset="0"/>
              </a:rPr>
            </a:br>
            <a:r>
              <a:rPr lang="en-US" sz="2400" dirty="0" smtClean="0">
                <a:latin typeface="Myriad Pro" pitchFamily="34" charset="0"/>
              </a:rPr>
              <a:t>But most cars have both brakes and airbags now!</a:t>
            </a:r>
          </a:p>
        </p:txBody>
      </p:sp>
    </p:spTree>
    <p:extLst>
      <p:ext uri="{BB962C8B-B14F-4D97-AF65-F5344CB8AC3E}">
        <p14:creationId xmlns:p14="http://schemas.microsoft.com/office/powerpoint/2010/main" val="7625171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8382000" cy="1143000"/>
          </a:xfrm>
        </p:spPr>
        <p:txBody>
          <a:bodyPr>
            <a:normAutofit/>
          </a:bodyPr>
          <a:lstStyle/>
          <a:p>
            <a:r>
              <a:rPr lang="en-CA" sz="3600" b="1" dirty="0">
                <a:latin typeface="Times New Roman" pitchFamily="18" charset="0"/>
                <a:ea typeface="+mn-ea"/>
                <a:cs typeface="Times New Roman" pitchFamily="18" charset="0"/>
              </a:rPr>
              <a:t>CI and the quality accountant</a:t>
            </a:r>
          </a:p>
        </p:txBody>
      </p:sp>
      <p:sp>
        <p:nvSpPr>
          <p:cNvPr id="27651" name="Rectangle 3"/>
          <p:cNvSpPr>
            <a:spLocks noGrp="1" noChangeArrowheads="1"/>
          </p:cNvSpPr>
          <p:nvPr>
            <p:ph type="body" idx="1"/>
          </p:nvPr>
        </p:nvSpPr>
        <p:spPr>
          <a:xfrm>
            <a:off x="1600200" y="1905000"/>
            <a:ext cx="6934200" cy="3200400"/>
          </a:xfrm>
        </p:spPr>
        <p:txBody>
          <a:bodyPr>
            <a:normAutofit/>
          </a:bodyPr>
          <a:lstStyle/>
          <a:p>
            <a:pPr marL="0" indent="0">
              <a:buNone/>
            </a:pPr>
            <a:r>
              <a:rPr lang="en-CA" sz="2600" b="1" dirty="0" smtClean="0">
                <a:latin typeface="Myriad Pro" pitchFamily="34" charset="0"/>
              </a:rPr>
              <a:t>Question: How good is your accountant?</a:t>
            </a:r>
          </a:p>
          <a:p>
            <a:pPr marL="0" indent="0">
              <a:buNone/>
            </a:pPr>
            <a:endParaRPr lang="en-CA" sz="2600" dirty="0" smtClean="0">
              <a:latin typeface="Myriad Pro" pitchFamily="34" charset="0"/>
            </a:endParaRPr>
          </a:p>
          <a:p>
            <a:pPr marL="0" indent="0">
              <a:buNone/>
            </a:pPr>
            <a:r>
              <a:rPr lang="en-CA" sz="2600" dirty="0" smtClean="0">
                <a:latin typeface="Myriad Pro" pitchFamily="34" charset="0"/>
              </a:rPr>
              <a:t>The “better” a client feels their accountant is…the more likely they are short on their disability insurance and need some critical illness.</a:t>
            </a:r>
          </a:p>
        </p:txBody>
      </p:sp>
    </p:spTree>
    <p:extLst>
      <p:ext uri="{BB962C8B-B14F-4D97-AF65-F5344CB8AC3E}">
        <p14:creationId xmlns:p14="http://schemas.microsoft.com/office/powerpoint/2010/main" val="2345514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228600"/>
            <a:ext cx="8229600" cy="1143000"/>
          </a:xfrm>
        </p:spPr>
        <p:txBody>
          <a:bodyPr>
            <a:normAutofit/>
          </a:bodyPr>
          <a:lstStyle/>
          <a:p>
            <a:r>
              <a:rPr lang="en-CA" sz="3600" b="1" dirty="0">
                <a:latin typeface="Times New Roman" pitchFamily="18" charset="0"/>
                <a:ea typeface="+mn-ea"/>
                <a:cs typeface="Times New Roman" pitchFamily="18" charset="0"/>
              </a:rPr>
              <a:t>D</a:t>
            </a:r>
            <a:r>
              <a:rPr lang="en-CA" sz="3600" b="1" dirty="0" smtClean="0">
                <a:latin typeface="Times New Roman" pitchFamily="18" charset="0"/>
                <a:ea typeface="+mn-ea"/>
                <a:cs typeface="Times New Roman" pitchFamily="18" charset="0"/>
              </a:rPr>
              <a:t>I and CI for blue </a:t>
            </a:r>
            <a:r>
              <a:rPr lang="en-CA" sz="3600" b="1" dirty="0">
                <a:latin typeface="Times New Roman" pitchFamily="18" charset="0"/>
                <a:ea typeface="+mn-ea"/>
                <a:cs typeface="Times New Roman" pitchFamily="18" charset="0"/>
              </a:rPr>
              <a:t>collar</a:t>
            </a:r>
          </a:p>
        </p:txBody>
      </p:sp>
      <p:sp>
        <p:nvSpPr>
          <p:cNvPr id="28675" name="Content Placeholder 2"/>
          <p:cNvSpPr>
            <a:spLocks noGrp="1"/>
          </p:cNvSpPr>
          <p:nvPr>
            <p:ph idx="1"/>
          </p:nvPr>
        </p:nvSpPr>
        <p:spPr>
          <a:xfrm>
            <a:off x="1371600" y="1371600"/>
            <a:ext cx="8229600" cy="4525963"/>
          </a:xfrm>
        </p:spPr>
        <p:txBody>
          <a:bodyPr/>
          <a:lstStyle/>
          <a:p>
            <a:pPr marL="0" indent="0">
              <a:buNone/>
            </a:pPr>
            <a:endParaRPr lang="en-CA" dirty="0" smtClean="0"/>
          </a:p>
          <a:p>
            <a:r>
              <a:rPr lang="en-CA" sz="2400" b="1" dirty="0" smtClean="0">
                <a:latin typeface="Myriad Pro" pitchFamily="34" charset="0"/>
              </a:rPr>
              <a:t>Century+ Disability Income - $3,000</a:t>
            </a:r>
            <a:br>
              <a:rPr lang="en-CA" sz="2400" b="1" dirty="0" smtClean="0">
                <a:latin typeface="Myriad Pro" pitchFamily="34" charset="0"/>
              </a:rPr>
            </a:br>
            <a:r>
              <a:rPr lang="en-CA" sz="2400" dirty="0" smtClean="0">
                <a:latin typeface="Myriad Pro" pitchFamily="34" charset="0"/>
              </a:rPr>
              <a:t>(Male, age 40, non-tobacco, 90-day EP, To-Age-65)</a:t>
            </a:r>
          </a:p>
          <a:p>
            <a:pPr lvl="1"/>
            <a:r>
              <a:rPr lang="en-CA" sz="2400" dirty="0" smtClean="0">
                <a:latin typeface="Myriad Pro" pitchFamily="34" charset="0"/>
              </a:rPr>
              <a:t>Your category (2A): $125/month</a:t>
            </a:r>
          </a:p>
          <a:p>
            <a:pPr lvl="1"/>
            <a:r>
              <a:rPr lang="en-CA" sz="2400" dirty="0" smtClean="0">
                <a:latin typeface="Myriad Pro" pitchFamily="34" charset="0"/>
              </a:rPr>
              <a:t>Lawyer, Accountant (4A): $67/month</a:t>
            </a:r>
          </a:p>
          <a:p>
            <a:pPr lvl="1"/>
            <a:endParaRPr lang="en-CA" sz="2400" dirty="0" smtClean="0">
              <a:latin typeface="Myriad Pro" pitchFamily="34" charset="0"/>
            </a:endParaRPr>
          </a:p>
          <a:p>
            <a:r>
              <a:rPr lang="en-CA" sz="2400" b="1" dirty="0" smtClean="0">
                <a:latin typeface="Myriad Pro" pitchFamily="34" charset="0"/>
              </a:rPr>
              <a:t>Critical Illness - $100,000 </a:t>
            </a:r>
          </a:p>
          <a:p>
            <a:pPr lvl="1"/>
            <a:r>
              <a:rPr lang="en-CA" sz="2400" dirty="0" smtClean="0">
                <a:latin typeface="Myriad Pro" pitchFamily="34" charset="0"/>
              </a:rPr>
              <a:t>You: $83/month</a:t>
            </a:r>
          </a:p>
          <a:p>
            <a:pPr lvl="1"/>
            <a:r>
              <a:rPr lang="en-CA" sz="2400" dirty="0" smtClean="0">
                <a:latin typeface="Myriad Pro" pitchFamily="34" charset="0"/>
              </a:rPr>
              <a:t>Lawyer, Accountant: $83/month</a:t>
            </a:r>
          </a:p>
          <a:p>
            <a:pPr lvl="1"/>
            <a:endParaRPr lang="en-CA" dirty="0" smtClean="0"/>
          </a:p>
          <a:p>
            <a:pPr>
              <a:buFontTx/>
              <a:buNone/>
            </a:pPr>
            <a:endParaRPr lang="en-CA" dirty="0" smtClean="0"/>
          </a:p>
        </p:txBody>
      </p:sp>
    </p:spTree>
    <p:extLst>
      <p:ext uri="{BB962C8B-B14F-4D97-AF65-F5344CB8AC3E}">
        <p14:creationId xmlns:p14="http://schemas.microsoft.com/office/powerpoint/2010/main" val="2181310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76200"/>
            <a:ext cx="8229600" cy="1143000"/>
          </a:xfrm>
        </p:spPr>
        <p:txBody>
          <a:bodyPr>
            <a:normAutofit/>
          </a:bodyPr>
          <a:lstStyle/>
          <a:p>
            <a:pPr eaLnBrk="1" hangingPunct="1">
              <a:defRPr/>
            </a:pPr>
            <a:r>
              <a:rPr lang="en-US" sz="3600" b="1" dirty="0">
                <a:latin typeface="Times New Roman" pitchFamily="18" charset="0"/>
                <a:ea typeface="+mn-ea"/>
                <a:cs typeface="Times New Roman" pitchFamily="18" charset="0"/>
              </a:rPr>
              <a:t>CI sales ideas</a:t>
            </a:r>
          </a:p>
        </p:txBody>
      </p:sp>
      <p:sp>
        <p:nvSpPr>
          <p:cNvPr id="3" name="Content Placeholder 2"/>
          <p:cNvSpPr>
            <a:spLocks noGrp="1"/>
          </p:cNvSpPr>
          <p:nvPr>
            <p:ph idx="4294967295"/>
          </p:nvPr>
        </p:nvSpPr>
        <p:spPr>
          <a:xfrm>
            <a:off x="1295400" y="1219200"/>
            <a:ext cx="3429000" cy="4247317"/>
          </a:xfrm>
        </p:spPr>
        <p:txBody>
          <a:bodyPr wrap="square" lIns="0" tIns="0" rIns="0" bIns="0">
            <a:spAutoFit/>
          </a:bodyPr>
          <a:lstStyle/>
          <a:p>
            <a:pPr marL="0" indent="0">
              <a:buNone/>
            </a:pPr>
            <a:r>
              <a:rPr lang="en-US" sz="3000" b="1" baseline="30000" dirty="0" smtClean="0">
                <a:latin typeface="Myriad Pro" pitchFamily="34" charset="0"/>
                <a:cs typeface="Times New Roman" pitchFamily="18" charset="0"/>
              </a:rPr>
              <a:t>Some people can’t </a:t>
            </a:r>
            <a:r>
              <a:rPr lang="en-US" sz="3000" b="1" baseline="30000" dirty="0">
                <a:latin typeface="Myriad Pro" pitchFamily="34" charset="0"/>
                <a:cs typeface="Times New Roman" pitchFamily="18" charset="0"/>
              </a:rPr>
              <a:t>purchase </a:t>
            </a:r>
            <a:r>
              <a:rPr lang="en-US" sz="3000" b="1" baseline="30000" dirty="0" smtClean="0">
                <a:latin typeface="Myriad Pro" pitchFamily="34" charset="0"/>
                <a:cs typeface="Times New Roman" pitchFamily="18" charset="0"/>
              </a:rPr>
              <a:t>DI protection because of </a:t>
            </a:r>
            <a:r>
              <a:rPr lang="en-US" sz="3000" b="1" baseline="30000" dirty="0">
                <a:latin typeface="Myriad Pro" pitchFamily="34" charset="0"/>
                <a:cs typeface="Times New Roman" pitchFamily="18" charset="0"/>
              </a:rPr>
              <a:t>their </a:t>
            </a:r>
            <a:r>
              <a:rPr lang="en-US" sz="3000" b="1" u="sng" baseline="30000" dirty="0">
                <a:latin typeface="Myriad Pro" pitchFamily="34" charset="0"/>
                <a:cs typeface="Times New Roman" pitchFamily="18" charset="0"/>
              </a:rPr>
              <a:t>occupation</a:t>
            </a:r>
            <a:r>
              <a:rPr lang="en-US" sz="3000" b="1" u="sng" baseline="30000" dirty="0" smtClean="0">
                <a:latin typeface="Myriad Pro" pitchFamily="34" charset="0"/>
                <a:cs typeface="Times New Roman" pitchFamily="18" charset="0"/>
              </a:rPr>
              <a:t>...</a:t>
            </a:r>
          </a:p>
          <a:p>
            <a:r>
              <a:rPr lang="en-US" sz="2400" baseline="30000" dirty="0" smtClean="0">
                <a:latin typeface="Myriad Pro" pitchFamily="34" charset="0"/>
                <a:cs typeface="Times New Roman" pitchFamily="18" charset="0"/>
              </a:rPr>
              <a:t>Homemakers</a:t>
            </a:r>
            <a:endParaRPr lang="en-US" sz="2400" baseline="30000" dirty="0">
              <a:latin typeface="Myriad Pro" pitchFamily="34" charset="0"/>
              <a:cs typeface="Times New Roman" pitchFamily="18" charset="0"/>
            </a:endParaRPr>
          </a:p>
          <a:p>
            <a:r>
              <a:rPr lang="en-US" sz="2400" baseline="30000" dirty="0">
                <a:latin typeface="Myriad Pro" pitchFamily="34" charset="0"/>
                <a:cs typeface="Times New Roman" pitchFamily="18" charset="0"/>
              </a:rPr>
              <a:t>Home-based business owners</a:t>
            </a:r>
          </a:p>
          <a:p>
            <a:r>
              <a:rPr lang="en-US" sz="2400" baseline="30000" dirty="0">
                <a:latin typeface="Myriad Pro" pitchFamily="34" charset="0"/>
                <a:cs typeface="Times New Roman" pitchFamily="18" charset="0"/>
              </a:rPr>
              <a:t>Professional athletes</a:t>
            </a:r>
          </a:p>
          <a:p>
            <a:r>
              <a:rPr lang="en-US" sz="2400" baseline="30000" dirty="0">
                <a:latin typeface="Myriad Pro" pitchFamily="34" charset="0"/>
                <a:cs typeface="Times New Roman" pitchFamily="18" charset="0"/>
              </a:rPr>
              <a:t>Packing industry workers</a:t>
            </a:r>
          </a:p>
          <a:p>
            <a:r>
              <a:rPr lang="en-US" sz="2400" baseline="30000" dirty="0">
                <a:latin typeface="Myriad Pro" pitchFamily="34" charset="0"/>
                <a:cs typeface="Times New Roman" pitchFamily="18" charset="0"/>
              </a:rPr>
              <a:t>Offshore oil and gas workers</a:t>
            </a:r>
          </a:p>
          <a:p>
            <a:r>
              <a:rPr lang="en-US" sz="2400" baseline="30000" dirty="0" smtClean="0">
                <a:latin typeface="Myriad Pro" pitchFamily="34" charset="0"/>
                <a:cs typeface="Times New Roman" pitchFamily="18" charset="0"/>
              </a:rPr>
              <a:t>Writers/authors</a:t>
            </a:r>
            <a:endParaRPr lang="en-US" sz="2400" baseline="30000" dirty="0">
              <a:latin typeface="Myriad Pro" pitchFamily="34" charset="0"/>
              <a:cs typeface="Times New Roman" pitchFamily="18" charset="0"/>
            </a:endParaRPr>
          </a:p>
          <a:p>
            <a:r>
              <a:rPr lang="en-US" sz="2400" baseline="30000" dirty="0">
                <a:latin typeface="Myriad Pro" pitchFamily="34" charset="0"/>
                <a:cs typeface="Times New Roman" pitchFamily="18" charset="0"/>
              </a:rPr>
              <a:t>Actors</a:t>
            </a:r>
          </a:p>
          <a:p>
            <a:r>
              <a:rPr lang="en-US" sz="2400" baseline="30000" dirty="0">
                <a:latin typeface="Myriad Pro" pitchFamily="34" charset="0"/>
                <a:cs typeface="Times New Roman" pitchFamily="18" charset="0"/>
              </a:rPr>
              <a:t>Pilots </a:t>
            </a:r>
          </a:p>
          <a:p>
            <a:r>
              <a:rPr lang="en-US" sz="2400" baseline="30000" dirty="0">
                <a:latin typeface="Myriad Pro" pitchFamily="34" charset="0"/>
                <a:cs typeface="Times New Roman" pitchFamily="18" charset="0"/>
              </a:rPr>
              <a:t>Flight attendants</a:t>
            </a:r>
          </a:p>
          <a:p>
            <a:r>
              <a:rPr lang="en-US" sz="2400" baseline="30000" dirty="0">
                <a:latin typeface="Myriad Pro" pitchFamily="34" charset="0"/>
                <a:cs typeface="Times New Roman" pitchFamily="18" charset="0"/>
              </a:rPr>
              <a:t>Air traffic </a:t>
            </a:r>
            <a:r>
              <a:rPr lang="en-US" sz="2400" baseline="30000" dirty="0" smtClean="0">
                <a:latin typeface="Myriad Pro" pitchFamily="34" charset="0"/>
                <a:cs typeface="Times New Roman" pitchFamily="18" charset="0"/>
              </a:rPr>
              <a:t>controllers</a:t>
            </a:r>
          </a:p>
        </p:txBody>
      </p:sp>
      <p:sp>
        <p:nvSpPr>
          <p:cNvPr id="2" name="Rectangle 1"/>
          <p:cNvSpPr/>
          <p:nvPr/>
        </p:nvSpPr>
        <p:spPr>
          <a:xfrm>
            <a:off x="5146964" y="1143000"/>
            <a:ext cx="3352800" cy="2492990"/>
          </a:xfrm>
          <a:prstGeom prst="rect">
            <a:avLst/>
          </a:prstGeom>
        </p:spPr>
        <p:txBody>
          <a:bodyPr wrap="square">
            <a:spAutoFit/>
          </a:bodyPr>
          <a:lstStyle/>
          <a:p>
            <a:r>
              <a:rPr lang="en-US" sz="3000" b="1" baseline="30000" dirty="0">
                <a:latin typeface="Myriad Pro" pitchFamily="34" charset="0"/>
                <a:cs typeface="Times New Roman" pitchFamily="18" charset="0"/>
              </a:rPr>
              <a:t>And some occupations don’t allow your clients to </a:t>
            </a:r>
            <a:r>
              <a:rPr lang="en-US" sz="3000" b="1" u="sng" baseline="30000" dirty="0" smtClean="0">
                <a:latin typeface="Myriad Pro" pitchFamily="34" charset="0"/>
                <a:cs typeface="Times New Roman" pitchFamily="18" charset="0"/>
              </a:rPr>
              <a:t>purchase </a:t>
            </a:r>
            <a:r>
              <a:rPr lang="en-US" sz="3000" b="1" u="sng" baseline="30000" dirty="0">
                <a:latin typeface="Myriad Pro" pitchFamily="34" charset="0"/>
                <a:cs typeface="Times New Roman" pitchFamily="18" charset="0"/>
              </a:rPr>
              <a:t>enough DI</a:t>
            </a:r>
            <a:r>
              <a:rPr lang="en-US" sz="3000" b="1" u="sng" baseline="30000" dirty="0" smtClean="0">
                <a:latin typeface="Myriad Pro" pitchFamily="34" charset="0"/>
                <a:cs typeface="Times New Roman" pitchFamily="18" charset="0"/>
              </a:rPr>
              <a:t>...</a:t>
            </a:r>
          </a:p>
          <a:p>
            <a:pPr marL="342900" indent="-342900">
              <a:buFont typeface="Arial" pitchFamily="34" charset="0"/>
              <a:buChar char="•"/>
            </a:pPr>
            <a:r>
              <a:rPr lang="en-US" sz="2400" baseline="30000" dirty="0" smtClean="0">
                <a:latin typeface="Myriad Pro" pitchFamily="34" charset="0"/>
                <a:cs typeface="Times New Roman" pitchFamily="18" charset="0"/>
              </a:rPr>
              <a:t>Independent </a:t>
            </a:r>
            <a:r>
              <a:rPr lang="en-US" sz="2400" baseline="30000" dirty="0">
                <a:latin typeface="Myriad Pro" pitchFamily="34" charset="0"/>
                <a:cs typeface="Times New Roman" pitchFamily="18" charset="0"/>
              </a:rPr>
              <a:t>contractors or consultants</a:t>
            </a:r>
          </a:p>
          <a:p>
            <a:pPr marL="342900" indent="-342900">
              <a:buFont typeface="Arial" pitchFamily="34" charset="0"/>
              <a:buChar char="•"/>
            </a:pPr>
            <a:r>
              <a:rPr lang="en-US" sz="2400" baseline="30000" dirty="0">
                <a:latin typeface="Myriad Pro" pitchFamily="34" charset="0"/>
                <a:cs typeface="Times New Roman" pitchFamily="18" charset="0"/>
              </a:rPr>
              <a:t>Self-employed individuals</a:t>
            </a:r>
          </a:p>
          <a:p>
            <a:pPr marL="342900" indent="-342900">
              <a:buFont typeface="Arial" pitchFamily="34" charset="0"/>
              <a:buChar char="•"/>
            </a:pPr>
            <a:r>
              <a:rPr lang="en-US" sz="2400" baseline="30000" dirty="0">
                <a:latin typeface="Myriad Pro" pitchFamily="34" charset="0"/>
                <a:cs typeface="Times New Roman" pitchFamily="18" charset="0"/>
              </a:rPr>
              <a:t>Teachers</a:t>
            </a:r>
          </a:p>
          <a:p>
            <a:pPr marL="342900" indent="-342900">
              <a:buFont typeface="Arial" pitchFamily="34" charset="0"/>
              <a:buChar char="•"/>
            </a:pPr>
            <a:r>
              <a:rPr lang="en-US" sz="2400" baseline="30000" dirty="0">
                <a:latin typeface="Myriad Pro" pitchFamily="34" charset="0"/>
                <a:cs typeface="Times New Roman" pitchFamily="18" charset="0"/>
              </a:rPr>
              <a:t>Government employees</a:t>
            </a:r>
          </a:p>
          <a:p>
            <a:pPr marL="342900" indent="-342900">
              <a:buFont typeface="Arial" pitchFamily="34" charset="0"/>
              <a:buChar char="•"/>
            </a:pPr>
            <a:r>
              <a:rPr lang="en-US" sz="2400" baseline="30000" dirty="0">
                <a:latin typeface="Myriad Pro" pitchFamily="34" charset="0"/>
                <a:cs typeface="Times New Roman" pitchFamily="18" charset="0"/>
              </a:rPr>
              <a:t>Commissioned </a:t>
            </a:r>
            <a:r>
              <a:rPr lang="en-US" sz="2400" baseline="30000" dirty="0" smtClean="0">
                <a:latin typeface="Myriad Pro" pitchFamily="34" charset="0"/>
                <a:cs typeface="Times New Roman" pitchFamily="18" charset="0"/>
              </a:rPr>
              <a:t>salespeople</a:t>
            </a:r>
            <a:endParaRPr lang="en-US" sz="2400" baseline="30000" dirty="0">
              <a:latin typeface="Myriad Pro" pitchFamily="34" charset="0"/>
              <a:cs typeface="Times New Roman" pitchFamily="18" charset="0"/>
            </a:endParaRPr>
          </a:p>
        </p:txBody>
      </p:sp>
    </p:spTree>
    <p:extLst>
      <p:ext uri="{BB962C8B-B14F-4D97-AF65-F5344CB8AC3E}">
        <p14:creationId xmlns:p14="http://schemas.microsoft.com/office/powerpoint/2010/main" val="2759656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tury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itical Ill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 General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949</Words>
  <Application>Microsoft Office PowerPoint</Application>
  <PresentationFormat>On-screen Show (4:3)</PresentationFormat>
  <Paragraphs>159</Paragraphs>
  <Slides>17</Slides>
  <Notes>10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Century </vt:lpstr>
      <vt:lpstr>1_Custom Design</vt:lpstr>
      <vt:lpstr>Critical Illness</vt:lpstr>
      <vt:lpstr>DI General </vt:lpstr>
      <vt:lpstr>2_Custom Design</vt:lpstr>
      <vt:lpstr>Custom Design</vt:lpstr>
      <vt:lpstr>PowerPoint Presentation</vt:lpstr>
      <vt:lpstr>CI and the disability client</vt:lpstr>
      <vt:lpstr>Group/individual disability income —usually a deal killer</vt:lpstr>
      <vt:lpstr>Disability income</vt:lpstr>
      <vt:lpstr>Disability client</vt:lpstr>
      <vt:lpstr>Critical illness and DI:  the perfect match</vt:lpstr>
      <vt:lpstr>CI and the quality accountant</vt:lpstr>
      <vt:lpstr>DI and CI for blue collar</vt:lpstr>
      <vt:lpstr>CI sales ideas</vt:lpstr>
      <vt:lpstr>GenRe/NACII survey</vt:lpstr>
      <vt:lpstr>Century+ DI (Broker level)</vt:lpstr>
      <vt:lpstr>NonMed Term 350 – 20-yr term (Broker level)</vt:lpstr>
      <vt:lpstr>PowerPoint Presentation</vt:lpstr>
      <vt:lpstr>PowerPoint Presentation</vt:lpstr>
      <vt:lpstr>PowerPoint Presentation</vt:lpstr>
      <vt:lpstr>PowerPoint Presentation</vt:lpstr>
      <vt:lpstr>PowerPoint Presentation</vt:lpstr>
    </vt:vector>
  </TitlesOfParts>
  <Company>Assurity Life Insurance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Century + (Broker Level)</dc:title>
  <dc:creator>Windows User</dc:creator>
  <cp:lastModifiedBy>Ken Sapon</cp:lastModifiedBy>
  <cp:revision>18</cp:revision>
  <dcterms:created xsi:type="dcterms:W3CDTF">2013-04-02T13:48:30Z</dcterms:created>
  <dcterms:modified xsi:type="dcterms:W3CDTF">2013-04-17T15:57:15Z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-1054569475</vt:i4>
  </property>
  <property fmtid="{D5CDD505-2E9C-101B-9397-08002B2CF9AE}" pid="4" name="_EmailSubject">
    <vt:lpwstr>Seattle Plus Group Meeting</vt:lpwstr>
  </property>
  <property fmtid="{D5CDD505-2E9C-101B-9397-08002B2CF9AE}" pid="5" name="_AuthorEmail">
    <vt:lpwstr>TShield@assurity.com</vt:lpwstr>
  </property>
  <property fmtid="{D5CDD505-2E9C-101B-9397-08002B2CF9AE}" pid="6" name="_AuthorEmailDisplayName">
    <vt:lpwstr>Todd Shield</vt:lpwstr>
  </property>
</Properties>
</file>